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28" r:id="rId2"/>
    <p:sldId id="667" r:id="rId3"/>
    <p:sldId id="666" r:id="rId4"/>
    <p:sldId id="668" r:id="rId5"/>
    <p:sldId id="670" r:id="rId6"/>
    <p:sldId id="669" r:id="rId7"/>
    <p:sldId id="687" r:id="rId8"/>
    <p:sldId id="688" r:id="rId9"/>
    <p:sldId id="673" r:id="rId10"/>
    <p:sldId id="672" r:id="rId11"/>
    <p:sldId id="754" r:id="rId12"/>
    <p:sldId id="674" r:id="rId13"/>
    <p:sldId id="675" r:id="rId14"/>
    <p:sldId id="733" r:id="rId15"/>
    <p:sldId id="717" r:id="rId16"/>
    <p:sldId id="677" r:id="rId17"/>
    <p:sldId id="678" r:id="rId18"/>
    <p:sldId id="718" r:id="rId19"/>
    <p:sldId id="720" r:id="rId20"/>
    <p:sldId id="680" r:id="rId21"/>
    <p:sldId id="721" r:id="rId22"/>
    <p:sldId id="719" r:id="rId23"/>
    <p:sldId id="682" r:id="rId24"/>
    <p:sldId id="734" r:id="rId25"/>
    <p:sldId id="735" r:id="rId26"/>
    <p:sldId id="671" r:id="rId27"/>
    <p:sldId id="736" r:id="rId28"/>
    <p:sldId id="679" r:id="rId29"/>
    <p:sldId id="742" r:id="rId30"/>
    <p:sldId id="737" r:id="rId31"/>
    <p:sldId id="743" r:id="rId32"/>
    <p:sldId id="738" r:id="rId33"/>
    <p:sldId id="683" r:id="rId34"/>
    <p:sldId id="739" r:id="rId35"/>
    <p:sldId id="745" r:id="rId36"/>
    <p:sldId id="751" r:id="rId37"/>
    <p:sldId id="747" r:id="rId38"/>
    <p:sldId id="748" r:id="rId39"/>
    <p:sldId id="749" r:id="rId40"/>
    <p:sldId id="750" r:id="rId41"/>
    <p:sldId id="744" r:id="rId42"/>
    <p:sldId id="753" r:id="rId43"/>
    <p:sldId id="752" r:id="rId4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59A7217-B840-4F10-B831-9654E69C22F5}">
          <p14:sldIdLst>
            <p14:sldId id="328"/>
            <p14:sldId id="667"/>
            <p14:sldId id="666"/>
            <p14:sldId id="668"/>
            <p14:sldId id="670"/>
            <p14:sldId id="669"/>
            <p14:sldId id="687"/>
            <p14:sldId id="688"/>
            <p14:sldId id="673"/>
            <p14:sldId id="672"/>
            <p14:sldId id="754"/>
            <p14:sldId id="674"/>
            <p14:sldId id="675"/>
            <p14:sldId id="733"/>
            <p14:sldId id="717"/>
            <p14:sldId id="677"/>
            <p14:sldId id="678"/>
            <p14:sldId id="718"/>
            <p14:sldId id="720"/>
            <p14:sldId id="680"/>
            <p14:sldId id="721"/>
            <p14:sldId id="719"/>
            <p14:sldId id="682"/>
            <p14:sldId id="734"/>
            <p14:sldId id="735"/>
            <p14:sldId id="671"/>
            <p14:sldId id="736"/>
            <p14:sldId id="679"/>
            <p14:sldId id="742"/>
            <p14:sldId id="737"/>
            <p14:sldId id="743"/>
            <p14:sldId id="738"/>
            <p14:sldId id="683"/>
            <p14:sldId id="739"/>
            <p14:sldId id="745"/>
            <p14:sldId id="751"/>
            <p14:sldId id="747"/>
            <p14:sldId id="748"/>
            <p14:sldId id="749"/>
            <p14:sldId id="750"/>
            <p14:sldId id="744"/>
            <p14:sldId id="753"/>
            <p14:sldId id="75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6464"/>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3" autoAdjust="0"/>
    <p:restoredTop sz="87978" autoAdjust="0"/>
  </p:normalViewPr>
  <p:slideViewPr>
    <p:cSldViewPr>
      <p:cViewPr varScale="1">
        <p:scale>
          <a:sx n="87" d="100"/>
          <a:sy n="87" d="100"/>
        </p:scale>
        <p:origin x="158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defTabSz="966842" eaLnBrk="1" hangingPunct="1">
              <a:defRPr sz="1400">
                <a:cs typeface="+mn-cs"/>
              </a:defRPr>
            </a:lvl1pPr>
          </a:lstStyle>
          <a:p>
            <a:pPr>
              <a:defRPr/>
            </a:pPr>
            <a:endParaRPr lang="en-US"/>
          </a:p>
        </p:txBody>
      </p:sp>
      <p:sp>
        <p:nvSpPr>
          <p:cNvPr id="69635"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algn="r" defTabSz="966842" eaLnBrk="1" hangingPunct="1">
              <a:defRPr sz="14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defTabSz="966842" eaLnBrk="1" hangingPunct="1">
              <a:defRPr sz="14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algn="r" defTabSz="966788" eaLnBrk="1" hangingPunct="1">
              <a:defRPr sz="14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517614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defTabSz="956890" eaLnBrk="1" hangingPunct="1">
              <a:defRPr sz="1400">
                <a:cs typeface="+mn-cs"/>
              </a:defRPr>
            </a:lvl1pPr>
          </a:lstStyle>
          <a:p>
            <a:pPr>
              <a:defRPr/>
            </a:pPr>
            <a:endParaRPr lang="en-US"/>
          </a:p>
        </p:txBody>
      </p:sp>
      <p:sp>
        <p:nvSpPr>
          <p:cNvPr id="124931" name="Rectangle 3"/>
          <p:cNvSpPr>
            <a:spLocks noGrp="1" noChangeArrowheads="1"/>
          </p:cNvSpPr>
          <p:nvPr>
            <p:ph type="dt" idx="1"/>
          </p:nvPr>
        </p:nvSpPr>
        <p:spPr bwMode="auto">
          <a:xfrm>
            <a:off x="4143375"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algn="r" defTabSz="956890" eaLnBrk="1" hangingPunct="1">
              <a:defRPr sz="14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55713" y="720725"/>
            <a:ext cx="4805362" cy="3603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defTabSz="956890" eaLnBrk="1" hangingPunct="1">
              <a:defRPr sz="14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algn="r" defTabSz="955675" eaLnBrk="1" hangingPunct="1">
              <a:defRPr sz="14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0865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Coverage is a magic “sensor” that tells you what all of these random tests have actually tested!</a:t>
            </a:r>
          </a:p>
          <a:p>
            <a:r>
              <a:rPr lang="en-US" dirty="0"/>
              <a:t>We’ll talk about how it works, but that’s what it is.</a:t>
            </a:r>
          </a:p>
          <a:p>
            <a:r>
              <a:rPr lang="en-US" dirty="0"/>
              <a:t>15/20 is probably not 75% done in terms of effort, due to diminishing returns.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a:t>
            </a:fld>
            <a:endParaRPr lang="en-US" altLang="en-US"/>
          </a:p>
        </p:txBody>
      </p:sp>
    </p:spTree>
    <p:extLst>
      <p:ext uri="{BB962C8B-B14F-4D97-AF65-F5344CB8AC3E}">
        <p14:creationId xmlns:p14="http://schemas.microsoft.com/office/powerpoint/2010/main" val="609550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case: what if functional coverage numbers are low but code coverage is high? Maybe they forgot to code a feature altogether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18</a:t>
            </a:fld>
            <a:endParaRPr lang="en-US" altLang="en-US"/>
          </a:p>
        </p:txBody>
      </p:sp>
    </p:spTree>
    <p:extLst>
      <p:ext uri="{BB962C8B-B14F-4D97-AF65-F5344CB8AC3E}">
        <p14:creationId xmlns:p14="http://schemas.microsoft.com/office/powerpoint/2010/main" val="2638255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19</a:t>
            </a:fld>
            <a:endParaRPr lang="en-US" altLang="en-US"/>
          </a:p>
        </p:txBody>
      </p:sp>
    </p:spTree>
    <p:extLst>
      <p:ext uri="{BB962C8B-B14F-4D97-AF65-F5344CB8AC3E}">
        <p14:creationId xmlns:p14="http://schemas.microsoft.com/office/powerpoint/2010/main" val="423224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pick addresses that are in the same set. I.e., lots of addresses with the same </a:t>
            </a:r>
            <a:r>
              <a:rPr lang="en-US" dirty="0" err="1"/>
              <a:t>addr</a:t>
            </a:r>
            <a:r>
              <a:rPr lang="en-US" dirty="0"/>
              <a:t>[13:5] but different </a:t>
            </a:r>
            <a:r>
              <a:rPr lang="en-US" dirty="0" err="1"/>
              <a:t>addr</a:t>
            </a:r>
            <a:r>
              <a:rPr lang="en-US" dirty="0"/>
              <a:t>[31:14].</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21</a:t>
            </a:fld>
            <a:endParaRPr lang="en-US" altLang="en-US"/>
          </a:p>
        </p:txBody>
      </p:sp>
    </p:spTree>
    <p:extLst>
      <p:ext uri="{BB962C8B-B14F-4D97-AF65-F5344CB8AC3E}">
        <p14:creationId xmlns:p14="http://schemas.microsoft.com/office/powerpoint/2010/main" val="419509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pick addresses with the same </a:t>
            </a:r>
            <a:r>
              <a:rPr lang="en-US" dirty="0" err="1"/>
              <a:t>addr</a:t>
            </a:r>
            <a:r>
              <a:rPr lang="en-US" dirty="0"/>
              <a:t>[16:5], not just [13:5].</a:t>
            </a:r>
          </a:p>
          <a:p>
            <a:r>
              <a:rPr lang="en-US" dirty="0"/>
              <a:t>With the new mapping, we would need the same </a:t>
            </a:r>
            <a:r>
              <a:rPr lang="en-US" dirty="0" err="1"/>
              <a:t>addr</a:t>
            </a:r>
            <a:r>
              <a:rPr lang="en-US" dirty="0"/>
              <a:t>[30:20,13:5].</a:t>
            </a:r>
          </a:p>
          <a:p>
            <a:r>
              <a:rPr lang="en-US" dirty="0"/>
              <a:t>Talking point: many modern CPUs actually do an XOR hash of addresses to pick the set – targeting can get complicated!</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22</a:t>
            </a:fld>
            <a:endParaRPr lang="en-US" altLang="en-US"/>
          </a:p>
        </p:txBody>
      </p:sp>
    </p:spTree>
    <p:extLst>
      <p:ext uri="{BB962C8B-B14F-4D97-AF65-F5344CB8AC3E}">
        <p14:creationId xmlns:p14="http://schemas.microsoft.com/office/powerpoint/2010/main" val="237313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note that the “F” in “</a:t>
            </a:r>
            <a:r>
              <a:rPr lang="en-US" dirty="0" err="1"/>
              <a:t>F.rd_ptr</a:t>
            </a:r>
            <a:r>
              <a:rPr lang="en-US" dirty="0"/>
              <a:t>” works here because we instantiated F in this module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27</a:t>
            </a:fld>
            <a:endParaRPr lang="en-US" altLang="en-US"/>
          </a:p>
        </p:txBody>
      </p:sp>
    </p:spTree>
    <p:extLst>
      <p:ext uri="{BB962C8B-B14F-4D97-AF65-F5344CB8AC3E}">
        <p14:creationId xmlns:p14="http://schemas.microsoft.com/office/powerpoint/2010/main" val="283441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FIFO is never full</a:t>
            </a:r>
          </a:p>
          <a:p>
            <a:r>
              <a:rPr lang="en-US" dirty="0"/>
              <a:t>Is it empty? In fact, given our timing, we continually read an empty FIFO, over and over again </a:t>
            </a:r>
            <a:r>
              <a:rPr lang="en-US" dirty="0">
                <a:sym typeface="Wingdings" panose="05000000000000000000" pitchFamily="2" charset="2"/>
              </a:rPr>
              <a:t></a:t>
            </a:r>
          </a:p>
          <a:p>
            <a:r>
              <a:rPr lang="en-US" dirty="0">
                <a:sym typeface="Wingdings" panose="05000000000000000000" pitchFamily="2" charset="2"/>
              </a:rPr>
              <a:t>So the first thing to do is get a better coverage measure that shows how lousy the test is. Then the next task is to improve the test.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28</a:t>
            </a:fld>
            <a:endParaRPr lang="en-US" altLang="en-US"/>
          </a:p>
        </p:txBody>
      </p:sp>
    </p:spTree>
    <p:extLst>
      <p:ext uri="{BB962C8B-B14F-4D97-AF65-F5344CB8AC3E}">
        <p14:creationId xmlns:p14="http://schemas.microsoft.com/office/powerpoint/2010/main" val="52629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I’ve not figured out how to get the beautiful summaries on edaplayground.com</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32</a:t>
            </a:fld>
            <a:endParaRPr lang="en-US" altLang="en-US"/>
          </a:p>
        </p:txBody>
      </p:sp>
    </p:spTree>
    <p:extLst>
      <p:ext uri="{BB962C8B-B14F-4D97-AF65-F5344CB8AC3E}">
        <p14:creationId xmlns:p14="http://schemas.microsoft.com/office/powerpoint/2010/main" val="1964595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Empty and full on every FIFO in the design? Ring occupancy being high for many cycles? Lots of traffic hitting any given mesh stop?</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33</a:t>
            </a:fld>
            <a:endParaRPr lang="en-US" altLang="en-US"/>
          </a:p>
        </p:txBody>
      </p:sp>
    </p:spTree>
    <p:extLst>
      <p:ext uri="{BB962C8B-B14F-4D97-AF65-F5344CB8AC3E}">
        <p14:creationId xmlns:p14="http://schemas.microsoft.com/office/powerpoint/2010/main" val="1117206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probably want to cover all of them… but perhaps not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34</a:t>
            </a:fld>
            <a:endParaRPr lang="en-US" altLang="en-US"/>
          </a:p>
        </p:txBody>
      </p:sp>
    </p:spTree>
    <p:extLst>
      <p:ext uri="{BB962C8B-B14F-4D97-AF65-F5344CB8AC3E}">
        <p14:creationId xmlns:p14="http://schemas.microsoft.com/office/powerpoint/2010/main" val="204367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35</a:t>
            </a:fld>
            <a:endParaRPr lang="en-US" altLang="en-US"/>
          </a:p>
        </p:txBody>
      </p:sp>
    </p:spTree>
    <p:extLst>
      <p:ext uri="{BB962C8B-B14F-4D97-AF65-F5344CB8AC3E}">
        <p14:creationId xmlns:p14="http://schemas.microsoft.com/office/powerpoint/2010/main" val="40144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next slide for details…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a:t>
            </a:fld>
            <a:endParaRPr lang="en-US" altLang="en-US"/>
          </a:p>
        </p:txBody>
      </p:sp>
    </p:spTree>
    <p:extLst>
      <p:ext uri="{BB962C8B-B14F-4D97-AF65-F5344CB8AC3E}">
        <p14:creationId xmlns:p14="http://schemas.microsoft.com/office/powerpoint/2010/main" val="1399919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we’re creating the entire array and saving it into one variable. I think this will still collect coverage, but it will be hard to read it!</a:t>
            </a:r>
          </a:p>
          <a:p>
            <a:r>
              <a:rPr lang="en-US" dirty="0"/>
              <a:t>Second, the problem that generated instances are not actually arrays. This will not compile.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37</a:t>
            </a:fld>
            <a:endParaRPr lang="en-US" altLang="en-US"/>
          </a:p>
        </p:txBody>
      </p:sp>
    </p:spTree>
    <p:extLst>
      <p:ext uri="{BB962C8B-B14F-4D97-AF65-F5344CB8AC3E}">
        <p14:creationId xmlns:p14="http://schemas.microsoft.com/office/powerpoint/2010/main" val="196853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38</a:t>
            </a:fld>
            <a:endParaRPr lang="en-US" altLang="en-US"/>
          </a:p>
        </p:txBody>
      </p:sp>
    </p:spTree>
    <p:extLst>
      <p:ext uri="{BB962C8B-B14F-4D97-AF65-F5344CB8AC3E}">
        <p14:creationId xmlns:p14="http://schemas.microsoft.com/office/powerpoint/2010/main" val="1604281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declaration of </a:t>
            </a:r>
            <a:r>
              <a:rPr lang="en-US" dirty="0" err="1"/>
              <a:t>cov_arr</a:t>
            </a:r>
            <a:r>
              <a:rPr lang="en-US" dirty="0"/>
              <a:t> could be after the assignment to it! This will not compile, either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39</a:t>
            </a:fld>
            <a:endParaRPr lang="en-US" altLang="en-US"/>
          </a:p>
        </p:txBody>
      </p:sp>
    </p:spTree>
    <p:extLst>
      <p:ext uri="{BB962C8B-B14F-4D97-AF65-F5344CB8AC3E}">
        <p14:creationId xmlns:p14="http://schemas.microsoft.com/office/powerpoint/2010/main" val="1121866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declaration of </a:t>
            </a:r>
            <a:r>
              <a:rPr lang="en-US" dirty="0" err="1"/>
              <a:t>cov_arr</a:t>
            </a:r>
            <a:r>
              <a:rPr lang="en-US" dirty="0"/>
              <a:t> could be after the assignment to it! This will not compile, either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40</a:t>
            </a:fld>
            <a:endParaRPr lang="en-US" altLang="en-US"/>
          </a:p>
        </p:txBody>
      </p:sp>
    </p:spTree>
    <p:extLst>
      <p:ext uri="{BB962C8B-B14F-4D97-AF65-F5344CB8AC3E}">
        <p14:creationId xmlns:p14="http://schemas.microsoft.com/office/powerpoint/2010/main" val="1438601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41</a:t>
            </a:fld>
            <a:endParaRPr lang="en-US" altLang="en-US"/>
          </a:p>
        </p:txBody>
      </p:sp>
    </p:spTree>
    <p:extLst>
      <p:ext uri="{BB962C8B-B14F-4D97-AF65-F5344CB8AC3E}">
        <p14:creationId xmlns:p14="http://schemas.microsoft.com/office/powerpoint/2010/main" val="68623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them answer the question, but don’t comment – mesh lab #4 will help them answer it!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42</a:t>
            </a:fld>
            <a:endParaRPr lang="en-US" altLang="en-US"/>
          </a:p>
        </p:txBody>
      </p:sp>
    </p:spTree>
    <p:extLst>
      <p:ext uri="{BB962C8B-B14F-4D97-AF65-F5344CB8AC3E}">
        <p14:creationId xmlns:p14="http://schemas.microsoft.com/office/powerpoint/2010/main" val="53198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can have 100% condition coverage, but bad line coverage; e.g., if lots of code is in an always block that never gets executed. Or you don’t cover all options in a Case statement.</a:t>
            </a:r>
          </a:p>
          <a:p>
            <a:pPr marL="171450" indent="-171450">
              <a:buFontTx/>
              <a:buChar char="-"/>
            </a:pPr>
            <a:r>
              <a:rPr lang="en-US" dirty="0"/>
              <a:t>toggle coverage gets tricky for multi-bit signals. </a:t>
            </a:r>
            <a:r>
              <a:rPr lang="en-US" dirty="0" err="1"/>
              <a:t>QuestaSim</a:t>
            </a:r>
            <a:r>
              <a:rPr lang="en-US" dirty="0"/>
              <a:t> just breaks them down and gives you each bit individually, which is not always what you want. Different tools may be different, and </a:t>
            </a:r>
            <a:r>
              <a:rPr lang="en-US" dirty="0" err="1"/>
              <a:t>QuestaSim</a:t>
            </a:r>
            <a:r>
              <a:rPr lang="en-US" dirty="0"/>
              <a:t> have various options, but this is pretty typical (if not perfect).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7</a:t>
            </a:fld>
            <a:endParaRPr lang="en-US" altLang="en-US"/>
          </a:p>
        </p:txBody>
      </p:sp>
    </p:spTree>
    <p:extLst>
      <p:ext uri="{BB962C8B-B14F-4D97-AF65-F5344CB8AC3E}">
        <p14:creationId xmlns:p14="http://schemas.microsoft.com/office/powerpoint/2010/main" val="168933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Why might it be OK to have &lt;100%  line/condition/toggle coverage? Surprisingly many lines may be dead code! Or features that aren’t needed until later. Or the multi-bit issue on toggle coverage; do you really need every bit combination of a multi-bit signal?</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8</a:t>
            </a:fld>
            <a:endParaRPr lang="en-US" altLang="en-US"/>
          </a:p>
        </p:txBody>
      </p:sp>
    </p:spTree>
    <p:extLst>
      <p:ext uri="{BB962C8B-B14F-4D97-AF65-F5344CB8AC3E}">
        <p14:creationId xmlns:p14="http://schemas.microsoft.com/office/powerpoint/2010/main" val="17494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10</a:t>
            </a:fld>
            <a:endParaRPr lang="en-US" altLang="en-US"/>
          </a:p>
        </p:txBody>
      </p:sp>
    </p:spTree>
    <p:extLst>
      <p:ext uri="{BB962C8B-B14F-4D97-AF65-F5344CB8AC3E}">
        <p14:creationId xmlns:p14="http://schemas.microsoft.com/office/powerpoint/2010/main" val="244454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Arguably all </a:t>
            </a:r>
            <a:r>
              <a:rPr lang="en-US" dirty="0" err="1"/>
              <a:t>ptr</a:t>
            </a:r>
            <a:r>
              <a:rPr lang="en-US" dirty="0"/>
              <a:t> combinations are irrelevant.</a:t>
            </a:r>
          </a:p>
          <a:p>
            <a:r>
              <a:rPr lang="en-US" dirty="0"/>
              <a:t>We’ve talked about error conditions – somebody should also check reading an empty FIFO and writing a full one</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11</a:t>
            </a:fld>
            <a:endParaRPr lang="en-US" altLang="en-US"/>
          </a:p>
        </p:txBody>
      </p:sp>
    </p:spTree>
    <p:extLst>
      <p:ext uri="{BB962C8B-B14F-4D97-AF65-F5344CB8AC3E}">
        <p14:creationId xmlns:p14="http://schemas.microsoft.com/office/powerpoint/2010/main" val="219702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relevant quote – if you think education is expensive, so is ignorance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12</a:t>
            </a:fld>
            <a:endParaRPr lang="en-US" altLang="en-US"/>
          </a:p>
        </p:txBody>
      </p:sp>
    </p:spTree>
    <p:extLst>
      <p:ext uri="{BB962C8B-B14F-4D97-AF65-F5344CB8AC3E}">
        <p14:creationId xmlns:p14="http://schemas.microsoft.com/office/powerpoint/2010/main" val="373385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Somebody wrote “or” rather than “and”,  so the test inadvertently passes even though most of it fails.</a:t>
            </a:r>
          </a:p>
          <a:p>
            <a:r>
              <a:rPr lang="en-US" dirty="0"/>
              <a:t>And the other reasons will be on the next few slides.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13</a:t>
            </a:fld>
            <a:endParaRPr lang="en-US" altLang="en-US"/>
          </a:p>
        </p:txBody>
      </p:sp>
    </p:spTree>
    <p:extLst>
      <p:ext uri="{BB962C8B-B14F-4D97-AF65-F5344CB8AC3E}">
        <p14:creationId xmlns:p14="http://schemas.microsoft.com/office/powerpoint/2010/main" val="3377683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to save the coverage point? It means that after finding the bug, now we know that uncovering the shared resource is an important cross product. So our functional coverage says that – i.e., that we must have a test where the four events collide. Now when they change </a:t>
            </a:r>
            <a:r>
              <a:rPr lang="en-US"/>
              <a:t>the mesh </a:t>
            </a:r>
            <a:r>
              <a:rPr lang="en-US" dirty="0"/>
              <a:t>timing, our coverage data immediately tells us that our old test doesn’t work any more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15</a:t>
            </a:fld>
            <a:endParaRPr lang="en-US" altLang="en-US"/>
          </a:p>
        </p:txBody>
      </p:sp>
    </p:spTree>
    <p:extLst>
      <p:ext uri="{BB962C8B-B14F-4D97-AF65-F5344CB8AC3E}">
        <p14:creationId xmlns:p14="http://schemas.microsoft.com/office/powerpoint/2010/main" val="129485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537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93104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Verification Joel Grodstein</a:t>
            </a:r>
          </a:p>
        </p:txBody>
      </p:sp>
      <p:sp>
        <p:nvSpPr>
          <p:cNvPr id="1033" name="Rectangle 9"/>
          <p:cNvSpPr>
            <a:spLocks noChangeArrowheads="1"/>
          </p:cNvSpPr>
          <p:nvPr/>
        </p:nvSpPr>
        <p:spPr bwMode="auto">
          <a:xfrm>
            <a:off x="5715000" y="6248400"/>
            <a:ext cx="28956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81000"/>
            <a:ext cx="7772400" cy="1143000"/>
          </a:xfrm>
        </p:spPr>
        <p:txBody>
          <a:bodyPr/>
          <a:lstStyle/>
          <a:p>
            <a:pPr eaLnBrk="1" hangingPunct="1"/>
            <a:r>
              <a:rPr lang="en-US" altLang="en-US"/>
              <a:t>Verification</a:t>
            </a:r>
            <a:endParaRPr lang="en-US" altLang="en-US" dirty="0"/>
          </a:p>
        </p:txBody>
      </p:sp>
      <p:sp>
        <p:nvSpPr>
          <p:cNvPr id="4099" name="Rectangle 3"/>
          <p:cNvSpPr>
            <a:spLocks noGrp="1" noChangeArrowheads="1"/>
          </p:cNvSpPr>
          <p:nvPr>
            <p:ph type="subTitle" idx="1"/>
          </p:nvPr>
        </p:nvSpPr>
        <p:spPr>
          <a:xfrm>
            <a:off x="381000" y="2133600"/>
            <a:ext cx="8382000" cy="3733800"/>
          </a:xfrm>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Grodstein, Scott Taylor</a:t>
            </a:r>
          </a:p>
          <a:p>
            <a:pPr eaLnBrk="1" hangingPunct="1"/>
            <a:endParaRPr lang="en-US" altLang="en-US" dirty="0"/>
          </a:p>
          <a:p>
            <a:pPr eaLnBrk="1" hangingPunct="1"/>
            <a:r>
              <a:rPr lang="it-IT" altLang="en-US" dirty="0"/>
              <a:t>Coverage</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283F-0EF6-4D9A-B753-0A62E6D40B0D}"/>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9B84F16-F1F9-4EDB-B1F0-33600CE20C83}"/>
              </a:ext>
            </a:extLst>
          </p:cNvPr>
          <p:cNvSpPr>
            <a:spLocks noGrp="1"/>
          </p:cNvSpPr>
          <p:nvPr>
            <p:ph idx="1"/>
          </p:nvPr>
        </p:nvSpPr>
        <p:spPr/>
        <p:txBody>
          <a:bodyPr/>
          <a:lstStyle/>
          <a:p>
            <a:r>
              <a:rPr lang="en-US" dirty="0"/>
              <a:t>What does </a:t>
            </a:r>
            <a:r>
              <a:rPr lang="en-US" i="1" dirty="0"/>
              <a:t>functional coverage </a:t>
            </a:r>
            <a:r>
              <a:rPr lang="en-US" dirty="0"/>
              <a:t>mean?</a:t>
            </a:r>
          </a:p>
          <a:p>
            <a:pPr lvl="1"/>
            <a:r>
              <a:rPr lang="en-US" dirty="0"/>
              <a:t>whatever you want it to </a:t>
            </a:r>
            <a:r>
              <a:rPr lang="en-US" dirty="0">
                <a:sym typeface="Wingdings" panose="05000000000000000000" pitchFamily="2" charset="2"/>
              </a:rPr>
              <a:t></a:t>
            </a:r>
            <a:endParaRPr lang="en-US" dirty="0"/>
          </a:p>
          <a:p>
            <a:r>
              <a:rPr lang="en-US" dirty="0"/>
              <a:t>You decide what is important!</a:t>
            </a:r>
          </a:p>
          <a:p>
            <a:pPr lvl="1"/>
            <a:r>
              <a:rPr lang="en-US" dirty="0"/>
              <a:t>which signals, which values</a:t>
            </a:r>
          </a:p>
          <a:p>
            <a:pPr lvl="1"/>
            <a:r>
              <a:rPr lang="en-US" dirty="0"/>
              <a:t>you tell the simulator (</a:t>
            </a:r>
            <a:r>
              <a:rPr lang="en-US" i="1" dirty="0" err="1"/>
              <a:t>covergroups</a:t>
            </a:r>
            <a:r>
              <a:rPr lang="en-US" dirty="0"/>
              <a:t>)</a:t>
            </a:r>
          </a:p>
          <a:p>
            <a:pPr lvl="1"/>
            <a:r>
              <a:rPr lang="en-US" dirty="0"/>
              <a:t>it checks that they’re covered</a:t>
            </a:r>
          </a:p>
          <a:p>
            <a:r>
              <a:rPr lang="en-US" dirty="0"/>
              <a:t>Good news – responsibility is on your shoulders!</a:t>
            </a:r>
          </a:p>
          <a:p>
            <a:r>
              <a:rPr lang="en-US" dirty="0"/>
              <a:t>Bad news – responsibility is on your shoulders!</a:t>
            </a:r>
          </a:p>
          <a:p>
            <a:endParaRPr lang="en-US" dirty="0"/>
          </a:p>
        </p:txBody>
      </p:sp>
      <p:sp>
        <p:nvSpPr>
          <p:cNvPr id="4" name="Footer Placeholder 3">
            <a:extLst>
              <a:ext uri="{FF2B5EF4-FFF2-40B4-BE49-F238E27FC236}">
                <a16:creationId xmlns:a16="http://schemas.microsoft.com/office/drawing/2014/main" id="{18FC8139-D6BF-47B8-AF0B-25C52749CEF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7" name="TextBox 6">
            <a:extLst>
              <a:ext uri="{FF2B5EF4-FFF2-40B4-BE49-F238E27FC236}">
                <a16:creationId xmlns:a16="http://schemas.microsoft.com/office/drawing/2014/main" id="{B936B62D-5863-40B4-A63A-797743F9588E}"/>
              </a:ext>
            </a:extLst>
          </p:cNvPr>
          <p:cNvSpPr txBox="1"/>
          <p:nvPr/>
        </p:nvSpPr>
        <p:spPr>
          <a:xfrm>
            <a:off x="6400800" y="3276600"/>
            <a:ext cx="2438400" cy="830997"/>
          </a:xfrm>
          <a:prstGeom prst="rect">
            <a:avLst/>
          </a:prstGeom>
          <a:noFill/>
          <a:ln w="12700">
            <a:solidFill>
              <a:schemeClr val="accent2"/>
            </a:solidFill>
          </a:ln>
        </p:spPr>
        <p:txBody>
          <a:bodyPr wrap="square" rtlCol="0">
            <a:spAutoFit/>
          </a:bodyPr>
          <a:lstStyle/>
          <a:p>
            <a:r>
              <a:rPr lang="en-US" dirty="0">
                <a:solidFill>
                  <a:schemeClr val="accent2"/>
                </a:solidFill>
              </a:rPr>
              <a:t>you get to define what’s important</a:t>
            </a:r>
          </a:p>
        </p:txBody>
      </p:sp>
      <p:cxnSp>
        <p:nvCxnSpPr>
          <p:cNvPr id="9" name="Straight Arrow Connector 8">
            <a:extLst>
              <a:ext uri="{FF2B5EF4-FFF2-40B4-BE49-F238E27FC236}">
                <a16:creationId xmlns:a16="http://schemas.microsoft.com/office/drawing/2014/main" id="{0D9D5D10-9C02-4617-8AC9-D8C2A6958BB8}"/>
              </a:ext>
            </a:extLst>
          </p:cNvPr>
          <p:cNvCxnSpPr>
            <a:cxnSpLocks/>
          </p:cNvCxnSpPr>
          <p:nvPr/>
        </p:nvCxnSpPr>
        <p:spPr>
          <a:xfrm flipH="1">
            <a:off x="5791200" y="3886200"/>
            <a:ext cx="533400" cy="703049"/>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B2C6C7-2A85-4D7C-95DD-BA4C7C207547}"/>
              </a:ext>
            </a:extLst>
          </p:cNvPr>
          <p:cNvSpPr txBox="1"/>
          <p:nvPr/>
        </p:nvSpPr>
        <p:spPr>
          <a:xfrm>
            <a:off x="5840845" y="5756702"/>
            <a:ext cx="2438400" cy="830997"/>
          </a:xfrm>
          <a:prstGeom prst="rect">
            <a:avLst/>
          </a:prstGeom>
          <a:noFill/>
          <a:ln w="12700">
            <a:solidFill>
              <a:schemeClr val="accent2"/>
            </a:solidFill>
          </a:ln>
        </p:spPr>
        <p:txBody>
          <a:bodyPr wrap="square" rtlCol="0">
            <a:spAutoFit/>
          </a:bodyPr>
          <a:lstStyle/>
          <a:p>
            <a:r>
              <a:rPr lang="en-US" dirty="0">
                <a:solidFill>
                  <a:schemeClr val="accent2"/>
                </a:solidFill>
              </a:rPr>
              <a:t>your boss knows who to blame</a:t>
            </a:r>
          </a:p>
        </p:txBody>
      </p:sp>
      <p:cxnSp>
        <p:nvCxnSpPr>
          <p:cNvPr id="11" name="Straight Arrow Connector 10">
            <a:extLst>
              <a:ext uri="{FF2B5EF4-FFF2-40B4-BE49-F238E27FC236}">
                <a16:creationId xmlns:a16="http://schemas.microsoft.com/office/drawing/2014/main" id="{E63DD009-2212-44E9-9666-4E98F6DF2858}"/>
              </a:ext>
            </a:extLst>
          </p:cNvPr>
          <p:cNvCxnSpPr>
            <a:cxnSpLocks/>
          </p:cNvCxnSpPr>
          <p:nvPr/>
        </p:nvCxnSpPr>
        <p:spPr>
          <a:xfrm flipH="1" flipV="1">
            <a:off x="5562600" y="5486400"/>
            <a:ext cx="457200" cy="464403"/>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30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3BC86-ECFC-445F-A921-A6EC586CAB2D}"/>
              </a:ext>
            </a:extLst>
          </p:cNvPr>
          <p:cNvSpPr>
            <a:spLocks noGrp="1"/>
          </p:cNvSpPr>
          <p:nvPr>
            <p:ph idx="1"/>
          </p:nvPr>
        </p:nvSpPr>
        <p:spPr>
          <a:xfrm>
            <a:off x="1143000" y="4419600"/>
            <a:ext cx="7543800" cy="1909461"/>
          </a:xfrm>
        </p:spPr>
        <p:txBody>
          <a:bodyPr/>
          <a:lstStyle/>
          <a:p>
            <a:r>
              <a:rPr lang="en-US" sz="2400" dirty="0"/>
              <a:t>Brainstorm: what might be good coverage for the FIFO?</a:t>
            </a:r>
          </a:p>
          <a:p>
            <a:pPr lvl="1"/>
            <a:r>
              <a:rPr lang="en-US" sz="2000" dirty="0"/>
              <a:t>All combinations of read &amp; write pointers?</a:t>
            </a:r>
          </a:p>
          <a:p>
            <a:pPr lvl="1"/>
            <a:r>
              <a:rPr lang="en-US" sz="2000" dirty="0"/>
              <a:t>Just empty &amp; full?</a:t>
            </a:r>
          </a:p>
          <a:p>
            <a:pPr lvl="1"/>
            <a:r>
              <a:rPr lang="en-US" sz="2000" dirty="0"/>
              <a:t>Others?</a:t>
            </a:r>
          </a:p>
          <a:p>
            <a:endParaRPr lang="en-US" sz="2400" dirty="0"/>
          </a:p>
          <a:p>
            <a:endParaRPr lang="en-US" dirty="0"/>
          </a:p>
          <a:p>
            <a:endParaRPr lang="en-US" dirty="0"/>
          </a:p>
        </p:txBody>
      </p:sp>
      <p:sp>
        <p:nvSpPr>
          <p:cNvPr id="4" name="Footer Placeholder 3">
            <a:extLst>
              <a:ext uri="{FF2B5EF4-FFF2-40B4-BE49-F238E27FC236}">
                <a16:creationId xmlns:a16="http://schemas.microsoft.com/office/drawing/2014/main" id="{BE0598B3-E638-4BAD-860A-7094A917115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E055C4E6-E954-483F-8E52-2AC7E5CFD765}"/>
              </a:ext>
            </a:extLst>
          </p:cNvPr>
          <p:cNvSpPr txBox="1"/>
          <p:nvPr/>
        </p:nvSpPr>
        <p:spPr>
          <a:xfrm>
            <a:off x="5389265" y="1634323"/>
            <a:ext cx="1788188" cy="2556677"/>
          </a:xfrm>
          <a:prstGeom prst="rect">
            <a:avLst/>
          </a:prstGeom>
          <a:noFill/>
          <a:ln w="28575">
            <a:solidFill>
              <a:schemeClr val="tx1"/>
            </a:solidFill>
          </a:ln>
        </p:spPr>
        <p:txBody>
          <a:bodyPr wrap="square" lIns="0" tIns="0" rtlCol="0">
            <a:noAutofit/>
          </a:bodyPr>
          <a:lstStyle/>
          <a:p>
            <a:r>
              <a:rPr lang="en-US" dirty="0" err="1"/>
              <a:t>Regfile</a:t>
            </a:r>
            <a:endParaRPr lang="en-US" dirty="0"/>
          </a:p>
        </p:txBody>
      </p:sp>
      <p:sp>
        <p:nvSpPr>
          <p:cNvPr id="7" name="TextBox 6">
            <a:extLst>
              <a:ext uri="{FF2B5EF4-FFF2-40B4-BE49-F238E27FC236}">
                <a16:creationId xmlns:a16="http://schemas.microsoft.com/office/drawing/2014/main" id="{8A32002D-1331-415A-AD6F-C85D11E99F7E}"/>
              </a:ext>
            </a:extLst>
          </p:cNvPr>
          <p:cNvSpPr txBox="1"/>
          <p:nvPr/>
        </p:nvSpPr>
        <p:spPr>
          <a:xfrm>
            <a:off x="2575518" y="3048000"/>
            <a:ext cx="1788188" cy="1015512"/>
          </a:xfrm>
          <a:prstGeom prst="rect">
            <a:avLst/>
          </a:prstGeom>
          <a:noFill/>
          <a:ln w="28575">
            <a:solidFill>
              <a:schemeClr val="tx1"/>
            </a:solidFill>
          </a:ln>
        </p:spPr>
        <p:txBody>
          <a:bodyPr wrap="square" rtlCol="0">
            <a:noAutofit/>
          </a:bodyPr>
          <a:lstStyle/>
          <a:p>
            <a:r>
              <a:rPr lang="en-US" dirty="0"/>
              <a:t>Rd </a:t>
            </a:r>
            <a:r>
              <a:rPr lang="en-US" dirty="0" err="1"/>
              <a:t>ptr</a:t>
            </a:r>
            <a:endParaRPr lang="en-US" dirty="0"/>
          </a:p>
          <a:p>
            <a:r>
              <a:rPr lang="en-US" dirty="0"/>
              <a:t>(3-bit ctr)</a:t>
            </a:r>
          </a:p>
          <a:p>
            <a:endParaRPr lang="en-US" dirty="0"/>
          </a:p>
        </p:txBody>
      </p:sp>
      <p:sp>
        <p:nvSpPr>
          <p:cNvPr id="9" name="TextBox 8">
            <a:extLst>
              <a:ext uri="{FF2B5EF4-FFF2-40B4-BE49-F238E27FC236}">
                <a16:creationId xmlns:a16="http://schemas.microsoft.com/office/drawing/2014/main" id="{896F99DF-FA91-4399-B666-688C76A912E9}"/>
              </a:ext>
            </a:extLst>
          </p:cNvPr>
          <p:cNvSpPr txBox="1"/>
          <p:nvPr/>
        </p:nvSpPr>
        <p:spPr>
          <a:xfrm>
            <a:off x="2568819" y="1880088"/>
            <a:ext cx="1788188" cy="1015512"/>
          </a:xfrm>
          <a:prstGeom prst="rect">
            <a:avLst/>
          </a:prstGeom>
          <a:noFill/>
          <a:ln w="28575">
            <a:solidFill>
              <a:schemeClr val="tx1"/>
            </a:solidFill>
          </a:ln>
        </p:spPr>
        <p:txBody>
          <a:bodyPr wrap="square" rtlCol="0">
            <a:noAutofit/>
          </a:bodyPr>
          <a:lstStyle/>
          <a:p>
            <a:r>
              <a:rPr lang="en-US" dirty="0" err="1"/>
              <a:t>Wr</a:t>
            </a:r>
            <a:r>
              <a:rPr lang="en-US" dirty="0"/>
              <a:t> </a:t>
            </a:r>
            <a:r>
              <a:rPr lang="en-US" dirty="0" err="1"/>
              <a:t>ptr</a:t>
            </a:r>
            <a:endParaRPr lang="en-US" dirty="0"/>
          </a:p>
          <a:p>
            <a:r>
              <a:rPr lang="en-US" dirty="0"/>
              <a:t>(3-bit ctr)</a:t>
            </a:r>
          </a:p>
        </p:txBody>
      </p:sp>
      <p:sp>
        <p:nvSpPr>
          <p:cNvPr id="10" name="TextBox 9">
            <a:extLst>
              <a:ext uri="{FF2B5EF4-FFF2-40B4-BE49-F238E27FC236}">
                <a16:creationId xmlns:a16="http://schemas.microsoft.com/office/drawing/2014/main" id="{76D6E5F0-45C8-47E4-9617-7C2846D7D996}"/>
              </a:ext>
            </a:extLst>
          </p:cNvPr>
          <p:cNvSpPr txBox="1"/>
          <p:nvPr/>
        </p:nvSpPr>
        <p:spPr>
          <a:xfrm>
            <a:off x="1143000" y="457200"/>
            <a:ext cx="1447800" cy="461665"/>
          </a:xfrm>
          <a:prstGeom prst="rect">
            <a:avLst/>
          </a:prstGeom>
          <a:noFill/>
        </p:spPr>
        <p:txBody>
          <a:bodyPr wrap="square" rtlCol="0">
            <a:spAutoFit/>
          </a:bodyPr>
          <a:lstStyle/>
          <a:p>
            <a:r>
              <a:rPr lang="en-US" dirty="0" err="1"/>
              <a:t>Data_in</a:t>
            </a:r>
            <a:endParaRPr lang="en-US" dirty="0"/>
          </a:p>
        </p:txBody>
      </p:sp>
      <p:sp>
        <p:nvSpPr>
          <p:cNvPr id="12" name="TextBox 11">
            <a:extLst>
              <a:ext uri="{FF2B5EF4-FFF2-40B4-BE49-F238E27FC236}">
                <a16:creationId xmlns:a16="http://schemas.microsoft.com/office/drawing/2014/main" id="{37086771-F839-4106-AC16-558CD06707B0}"/>
              </a:ext>
            </a:extLst>
          </p:cNvPr>
          <p:cNvSpPr txBox="1"/>
          <p:nvPr/>
        </p:nvSpPr>
        <p:spPr>
          <a:xfrm>
            <a:off x="7239000" y="2649835"/>
            <a:ext cx="1600200" cy="461665"/>
          </a:xfrm>
          <a:prstGeom prst="rect">
            <a:avLst/>
          </a:prstGeom>
          <a:noFill/>
        </p:spPr>
        <p:txBody>
          <a:bodyPr wrap="square" rtlCol="0">
            <a:spAutoFit/>
          </a:bodyPr>
          <a:lstStyle/>
          <a:p>
            <a:r>
              <a:rPr lang="en-US" dirty="0" err="1"/>
              <a:t>Data_out</a:t>
            </a:r>
            <a:endParaRPr lang="en-US" dirty="0"/>
          </a:p>
        </p:txBody>
      </p:sp>
      <p:sp>
        <p:nvSpPr>
          <p:cNvPr id="14" name="TextBox 13">
            <a:extLst>
              <a:ext uri="{FF2B5EF4-FFF2-40B4-BE49-F238E27FC236}">
                <a16:creationId xmlns:a16="http://schemas.microsoft.com/office/drawing/2014/main" id="{82160DB8-2780-4460-872C-04FE9DF363B8}"/>
              </a:ext>
            </a:extLst>
          </p:cNvPr>
          <p:cNvSpPr txBox="1"/>
          <p:nvPr/>
        </p:nvSpPr>
        <p:spPr>
          <a:xfrm>
            <a:off x="1219200" y="1214735"/>
            <a:ext cx="838200" cy="461665"/>
          </a:xfrm>
          <a:prstGeom prst="rect">
            <a:avLst/>
          </a:prstGeom>
          <a:noFill/>
        </p:spPr>
        <p:txBody>
          <a:bodyPr wrap="square" rtlCol="0">
            <a:spAutoFit/>
          </a:bodyPr>
          <a:lstStyle/>
          <a:p>
            <a:r>
              <a:rPr lang="en-US" dirty="0"/>
              <a:t>WR</a:t>
            </a:r>
          </a:p>
        </p:txBody>
      </p:sp>
      <p:sp>
        <p:nvSpPr>
          <p:cNvPr id="16" name="TextBox 15">
            <a:extLst>
              <a:ext uri="{FF2B5EF4-FFF2-40B4-BE49-F238E27FC236}">
                <a16:creationId xmlns:a16="http://schemas.microsoft.com/office/drawing/2014/main" id="{B96FAEA9-4FFE-4024-B8A8-B1D2B71F8490}"/>
              </a:ext>
            </a:extLst>
          </p:cNvPr>
          <p:cNvSpPr txBox="1"/>
          <p:nvPr/>
        </p:nvSpPr>
        <p:spPr>
          <a:xfrm>
            <a:off x="1295400" y="3200400"/>
            <a:ext cx="685800" cy="461665"/>
          </a:xfrm>
          <a:prstGeom prst="rect">
            <a:avLst/>
          </a:prstGeom>
          <a:noFill/>
        </p:spPr>
        <p:txBody>
          <a:bodyPr wrap="square" rtlCol="0">
            <a:spAutoFit/>
          </a:bodyPr>
          <a:lstStyle/>
          <a:p>
            <a:r>
              <a:rPr lang="en-US" dirty="0"/>
              <a:t>RD</a:t>
            </a:r>
          </a:p>
        </p:txBody>
      </p:sp>
      <p:cxnSp>
        <p:nvCxnSpPr>
          <p:cNvPr id="18" name="Straight Connector 17">
            <a:extLst>
              <a:ext uri="{FF2B5EF4-FFF2-40B4-BE49-F238E27FC236}">
                <a16:creationId xmlns:a16="http://schemas.microsoft.com/office/drawing/2014/main" id="{0FBEB9F0-D16F-4C28-8A41-D3EAFC0641A7}"/>
              </a:ext>
            </a:extLst>
          </p:cNvPr>
          <p:cNvCxnSpPr/>
          <p:nvPr/>
        </p:nvCxnSpPr>
        <p:spPr>
          <a:xfrm>
            <a:off x="5389265" y="22860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6162BC-5B94-4FA6-A1B3-6FA0EB048D71}"/>
              </a:ext>
            </a:extLst>
          </p:cNvPr>
          <p:cNvCxnSpPr/>
          <p:nvPr/>
        </p:nvCxnSpPr>
        <p:spPr>
          <a:xfrm>
            <a:off x="5410200" y="35052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D200FA-505C-4ADC-9E42-7DAE95182818}"/>
              </a:ext>
            </a:extLst>
          </p:cNvPr>
          <p:cNvCxnSpPr/>
          <p:nvPr/>
        </p:nvCxnSpPr>
        <p:spPr>
          <a:xfrm>
            <a:off x="5410200" y="28956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E5F190-E10A-4C7E-AF90-760A1F3FC73E}"/>
              </a:ext>
            </a:extLst>
          </p:cNvPr>
          <p:cNvCxnSpPr/>
          <p:nvPr/>
        </p:nvCxnSpPr>
        <p:spPr>
          <a:xfrm>
            <a:off x="1295400" y="1219200"/>
            <a:ext cx="434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ADD47A-7BD4-49BD-B879-A022BAE346F2}"/>
              </a:ext>
            </a:extLst>
          </p:cNvPr>
          <p:cNvCxnSpPr>
            <a:cxnSpLocks/>
          </p:cNvCxnSpPr>
          <p:nvPr/>
        </p:nvCxnSpPr>
        <p:spPr>
          <a:xfrm>
            <a:off x="5638800" y="1214735"/>
            <a:ext cx="0" cy="3854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158F99-2CE1-48DF-A845-492DD8936209}"/>
              </a:ext>
            </a:extLst>
          </p:cNvPr>
          <p:cNvCxnSpPr>
            <a:cxnSpLocks/>
          </p:cNvCxnSpPr>
          <p:nvPr/>
        </p:nvCxnSpPr>
        <p:spPr>
          <a:xfrm>
            <a:off x="1371600" y="838200"/>
            <a:ext cx="51816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931FAF-F067-408A-AA7A-2C3020A0B91B}"/>
              </a:ext>
            </a:extLst>
          </p:cNvPr>
          <p:cNvCxnSpPr>
            <a:cxnSpLocks/>
          </p:cNvCxnSpPr>
          <p:nvPr/>
        </p:nvCxnSpPr>
        <p:spPr>
          <a:xfrm>
            <a:off x="6553200" y="838200"/>
            <a:ext cx="0" cy="7664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B1CD58C-AD89-4EC2-BACE-A6602D207ECB}"/>
              </a:ext>
            </a:extLst>
          </p:cNvPr>
          <p:cNvCxnSpPr>
            <a:cxnSpLocks/>
          </p:cNvCxnSpPr>
          <p:nvPr/>
        </p:nvCxnSpPr>
        <p:spPr>
          <a:xfrm>
            <a:off x="3505200" y="1221432"/>
            <a:ext cx="0" cy="63301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9630CAC-08F1-46F0-ACB6-A56BBF01C22D}"/>
              </a:ext>
            </a:extLst>
          </p:cNvPr>
          <p:cNvCxnSpPr/>
          <p:nvPr/>
        </p:nvCxnSpPr>
        <p:spPr>
          <a:xfrm>
            <a:off x="1371600" y="3585865"/>
            <a:ext cx="11972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FB778B-93D2-4D40-AD1F-F7DF1A5AC4D5}"/>
              </a:ext>
            </a:extLst>
          </p:cNvPr>
          <p:cNvCxnSpPr>
            <a:stCxn id="9" idx="3"/>
          </p:cNvCxnSpPr>
          <p:nvPr/>
        </p:nvCxnSpPr>
        <p:spPr>
          <a:xfrm>
            <a:off x="4357007" y="2387844"/>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209AA3C-625A-4964-B8C0-FD38DFEF2736}"/>
              </a:ext>
            </a:extLst>
          </p:cNvPr>
          <p:cNvCxnSpPr/>
          <p:nvPr/>
        </p:nvCxnSpPr>
        <p:spPr>
          <a:xfrm>
            <a:off x="4343400" y="3581400"/>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0F3B26-B327-41BA-A106-BB783910B39D}"/>
              </a:ext>
            </a:extLst>
          </p:cNvPr>
          <p:cNvCxnSpPr/>
          <p:nvPr/>
        </p:nvCxnSpPr>
        <p:spPr>
          <a:xfrm>
            <a:off x="7197342" y="3048000"/>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8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2A3E-F8F7-46CD-92FC-AC29016995EF}"/>
              </a:ext>
            </a:extLst>
          </p:cNvPr>
          <p:cNvSpPr>
            <a:spLocks noGrp="1"/>
          </p:cNvSpPr>
          <p:nvPr>
            <p:ph type="title"/>
          </p:nvPr>
        </p:nvSpPr>
        <p:spPr/>
        <p:txBody>
          <a:bodyPr/>
          <a:lstStyle/>
          <a:p>
            <a:r>
              <a:rPr lang="en-US" dirty="0"/>
              <a:t>Pros/cons</a:t>
            </a:r>
          </a:p>
        </p:txBody>
      </p:sp>
      <p:sp>
        <p:nvSpPr>
          <p:cNvPr id="3" name="Content Placeholder 2">
            <a:extLst>
              <a:ext uri="{FF2B5EF4-FFF2-40B4-BE49-F238E27FC236}">
                <a16:creationId xmlns:a16="http://schemas.microsoft.com/office/drawing/2014/main" id="{E2713BCA-C2BE-41AE-A7F0-EBED4BEC07FA}"/>
              </a:ext>
            </a:extLst>
          </p:cNvPr>
          <p:cNvSpPr>
            <a:spLocks noGrp="1"/>
          </p:cNvSpPr>
          <p:nvPr>
            <p:ph idx="1"/>
          </p:nvPr>
        </p:nvSpPr>
        <p:spPr>
          <a:xfrm>
            <a:off x="685800" y="1295400"/>
            <a:ext cx="7772400" cy="4953000"/>
          </a:xfrm>
        </p:spPr>
        <p:txBody>
          <a:bodyPr/>
          <a:lstStyle/>
          <a:p>
            <a:r>
              <a:rPr lang="en-US" dirty="0"/>
              <a:t>Can be lots of work!</a:t>
            </a:r>
          </a:p>
          <a:p>
            <a:pPr lvl="1">
              <a:spcBef>
                <a:spcPts val="0"/>
              </a:spcBef>
            </a:pPr>
            <a:r>
              <a:rPr lang="en-US" dirty="0"/>
              <a:t>analyze your spec, verification plan</a:t>
            </a:r>
          </a:p>
          <a:p>
            <a:pPr lvl="1">
              <a:spcBef>
                <a:spcPts val="0"/>
              </a:spcBef>
            </a:pPr>
            <a:r>
              <a:rPr lang="en-US" dirty="0"/>
              <a:t>decide what’s important and what’s not</a:t>
            </a:r>
          </a:p>
          <a:p>
            <a:pPr lvl="1">
              <a:spcBef>
                <a:spcPts val="0"/>
              </a:spcBef>
            </a:pPr>
            <a:r>
              <a:rPr lang="en-US" dirty="0"/>
              <a:t>tell that to the simulator (build the </a:t>
            </a:r>
            <a:r>
              <a:rPr lang="en-US" dirty="0" err="1"/>
              <a:t>covergroups</a:t>
            </a:r>
            <a:r>
              <a:rPr lang="en-US" dirty="0"/>
              <a:t>)</a:t>
            </a:r>
          </a:p>
          <a:p>
            <a:pPr lvl="1">
              <a:spcBef>
                <a:spcPts val="0"/>
              </a:spcBef>
            </a:pPr>
            <a:r>
              <a:rPr lang="en-US" dirty="0"/>
              <a:t>analyze the results &amp; change course (more later)</a:t>
            </a:r>
          </a:p>
          <a:p>
            <a:r>
              <a:rPr lang="en-US" dirty="0"/>
              <a:t>Versus code coverage</a:t>
            </a:r>
          </a:p>
          <a:p>
            <a:pPr lvl="1">
              <a:spcBef>
                <a:spcPts val="0"/>
              </a:spcBef>
            </a:pPr>
            <a:r>
              <a:rPr lang="en-US" dirty="0"/>
              <a:t>code coverage: do your tests exercise the RTL?</a:t>
            </a:r>
          </a:p>
          <a:p>
            <a:pPr lvl="1">
              <a:spcBef>
                <a:spcPts val="0"/>
              </a:spcBef>
            </a:pPr>
            <a:r>
              <a:rPr lang="en-US" dirty="0"/>
              <a:t>functional coverage: do your tests exercise the spec?</a:t>
            </a:r>
          </a:p>
          <a:p>
            <a:r>
              <a:rPr lang="en-US" dirty="0"/>
              <a:t>And remember…</a:t>
            </a:r>
          </a:p>
          <a:p>
            <a:pPr lvl="1">
              <a:spcBef>
                <a:spcPts val="0"/>
              </a:spcBef>
            </a:pPr>
            <a:r>
              <a:rPr lang="en-US" dirty="0"/>
              <a:t>analyzing code coverage takes forever</a:t>
            </a:r>
          </a:p>
          <a:p>
            <a:pPr lvl="1">
              <a:spcBef>
                <a:spcPts val="0"/>
              </a:spcBef>
            </a:pPr>
            <a:r>
              <a:rPr lang="en-US" dirty="0"/>
              <a:t>designing good functional coverage takes forever</a:t>
            </a:r>
          </a:p>
          <a:p>
            <a:pPr lvl="1">
              <a:spcBef>
                <a:spcPts val="0"/>
              </a:spcBef>
            </a:pPr>
            <a:r>
              <a:rPr lang="en-US" dirty="0"/>
              <a:t>but so does writing a bazillion directed tests</a:t>
            </a:r>
          </a:p>
          <a:p>
            <a:pPr lvl="1">
              <a:spcBef>
                <a:spcPts val="0"/>
              </a:spcBef>
            </a:pPr>
            <a:endParaRPr lang="en-US" sz="2000" dirty="0"/>
          </a:p>
        </p:txBody>
      </p:sp>
      <p:sp>
        <p:nvSpPr>
          <p:cNvPr id="4" name="Footer Placeholder 3">
            <a:extLst>
              <a:ext uri="{FF2B5EF4-FFF2-40B4-BE49-F238E27FC236}">
                <a16:creationId xmlns:a16="http://schemas.microsoft.com/office/drawing/2014/main" id="{B94555EB-422E-4C08-B8E1-618D0972616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ight Brace 4">
            <a:extLst>
              <a:ext uri="{FF2B5EF4-FFF2-40B4-BE49-F238E27FC236}">
                <a16:creationId xmlns:a16="http://schemas.microsoft.com/office/drawing/2014/main" id="{ABC87E21-9283-43E7-9F64-C80C69AF4246}"/>
              </a:ext>
            </a:extLst>
          </p:cNvPr>
          <p:cNvSpPr/>
          <p:nvPr/>
        </p:nvSpPr>
        <p:spPr>
          <a:xfrm>
            <a:off x="6934200" y="3657600"/>
            <a:ext cx="1981200" cy="10668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8019B38-85E8-4E4D-85BA-197194D9AD20}"/>
              </a:ext>
            </a:extLst>
          </p:cNvPr>
          <p:cNvSpPr txBox="1"/>
          <p:nvPr/>
        </p:nvSpPr>
        <p:spPr>
          <a:xfrm>
            <a:off x="7315200" y="4585974"/>
            <a:ext cx="1981200" cy="707886"/>
          </a:xfrm>
          <a:prstGeom prst="rect">
            <a:avLst/>
          </a:prstGeom>
          <a:noFill/>
        </p:spPr>
        <p:txBody>
          <a:bodyPr wrap="square" rtlCol="0">
            <a:spAutoFit/>
          </a:bodyPr>
          <a:lstStyle/>
          <a:p>
            <a:pPr algn="ctr"/>
            <a:r>
              <a:rPr lang="en-US" sz="2000" dirty="0">
                <a:solidFill>
                  <a:schemeClr val="accent2"/>
                </a:solidFill>
              </a:rPr>
              <a:t>Can somebody interpret this?</a:t>
            </a:r>
          </a:p>
        </p:txBody>
      </p:sp>
    </p:spTree>
    <p:extLst>
      <p:ext uri="{BB962C8B-B14F-4D97-AF65-F5344CB8AC3E}">
        <p14:creationId xmlns:p14="http://schemas.microsoft.com/office/powerpoint/2010/main" val="4985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0E5-D567-465C-A882-2138324BC770}"/>
              </a:ext>
            </a:extLst>
          </p:cNvPr>
          <p:cNvSpPr>
            <a:spLocks noGrp="1"/>
          </p:cNvSpPr>
          <p:nvPr>
            <p:ph type="title"/>
          </p:nvPr>
        </p:nvSpPr>
        <p:spPr/>
        <p:txBody>
          <a:bodyPr/>
          <a:lstStyle/>
          <a:p>
            <a:r>
              <a:rPr lang="en-US" dirty="0"/>
              <a:t>Directed tests</a:t>
            </a:r>
          </a:p>
        </p:txBody>
      </p:sp>
      <p:sp>
        <p:nvSpPr>
          <p:cNvPr id="3" name="Content Placeholder 2">
            <a:extLst>
              <a:ext uri="{FF2B5EF4-FFF2-40B4-BE49-F238E27FC236}">
                <a16:creationId xmlns:a16="http://schemas.microsoft.com/office/drawing/2014/main" id="{42DD9DBC-71BB-4DC5-8453-14702C01CA6B}"/>
              </a:ext>
            </a:extLst>
          </p:cNvPr>
          <p:cNvSpPr>
            <a:spLocks noGrp="1"/>
          </p:cNvSpPr>
          <p:nvPr>
            <p:ph idx="1"/>
          </p:nvPr>
        </p:nvSpPr>
        <p:spPr>
          <a:xfrm>
            <a:off x="685800" y="1676400"/>
            <a:ext cx="7772400" cy="2133600"/>
          </a:xfrm>
        </p:spPr>
        <p:txBody>
          <a:bodyPr/>
          <a:lstStyle/>
          <a:p>
            <a:r>
              <a:rPr lang="en-US" dirty="0"/>
              <a:t>Coverage is good for directed tests, too</a:t>
            </a:r>
          </a:p>
          <a:p>
            <a:r>
              <a:rPr lang="en-US" dirty="0"/>
              <a:t>Any idea why?</a:t>
            </a:r>
          </a:p>
          <a:p>
            <a:pPr lvl="1"/>
            <a:r>
              <a:rPr lang="en-US" dirty="0"/>
              <a:t>your test may not be testing what you think it is!</a:t>
            </a:r>
          </a:p>
          <a:p>
            <a:pPr lvl="1"/>
            <a:r>
              <a:rPr lang="en-US" dirty="0"/>
              <a:t>it may stop testing what it used to test (see next slides)</a:t>
            </a:r>
          </a:p>
        </p:txBody>
      </p:sp>
      <p:sp>
        <p:nvSpPr>
          <p:cNvPr id="4" name="Footer Placeholder 3">
            <a:extLst>
              <a:ext uri="{FF2B5EF4-FFF2-40B4-BE49-F238E27FC236}">
                <a16:creationId xmlns:a16="http://schemas.microsoft.com/office/drawing/2014/main" id="{141DAABE-4929-4EAB-B658-89DA1E55DA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8DA94846-6532-4F93-BCB4-3D4287CEA342}"/>
              </a:ext>
            </a:extLst>
          </p:cNvPr>
          <p:cNvSpPr txBox="1"/>
          <p:nvPr/>
        </p:nvSpPr>
        <p:spPr>
          <a:xfrm>
            <a:off x="1066800" y="4031673"/>
            <a:ext cx="6477000" cy="830997"/>
          </a:xfrm>
          <a:prstGeom prst="rect">
            <a:avLst/>
          </a:prstGeom>
          <a:noFill/>
          <a:ln w="12700">
            <a:solidFill>
              <a:schemeClr val="accent2"/>
            </a:solidFill>
          </a:ln>
        </p:spPr>
        <p:txBody>
          <a:bodyPr wrap="square" rtlCol="0">
            <a:spAutoFit/>
          </a:bodyPr>
          <a:lstStyle/>
          <a:p>
            <a:r>
              <a:rPr lang="en-US" dirty="0">
                <a:solidFill>
                  <a:schemeClr val="accent2"/>
                </a:solidFill>
              </a:rPr>
              <a:t>bit </a:t>
            </a:r>
            <a:r>
              <a:rPr lang="en-US" dirty="0" err="1">
                <a:solidFill>
                  <a:schemeClr val="accent2"/>
                </a:solidFill>
              </a:rPr>
              <a:t>test_passed</a:t>
            </a:r>
            <a:r>
              <a:rPr lang="en-US" dirty="0">
                <a:solidFill>
                  <a:schemeClr val="accent2"/>
                </a:solidFill>
              </a:rPr>
              <a:t>;</a:t>
            </a:r>
          </a:p>
          <a:p>
            <a:r>
              <a:rPr lang="en-US" dirty="0" err="1">
                <a:solidFill>
                  <a:schemeClr val="accent2"/>
                </a:solidFill>
              </a:rPr>
              <a:t>test_passed</a:t>
            </a:r>
            <a:r>
              <a:rPr lang="en-US" dirty="0">
                <a:solidFill>
                  <a:schemeClr val="accent2"/>
                </a:solidFill>
              </a:rPr>
              <a:t> = part1_pass | part2_pass | part3_pass;</a:t>
            </a:r>
          </a:p>
        </p:txBody>
      </p:sp>
    </p:spTree>
    <p:extLst>
      <p:ext uri="{BB962C8B-B14F-4D97-AF65-F5344CB8AC3E}">
        <p14:creationId xmlns:p14="http://schemas.microsoft.com/office/powerpoint/2010/main" val="76179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191000"/>
          </a:xfrm>
        </p:spPr>
        <p:txBody>
          <a:bodyPr/>
          <a:lstStyle/>
          <a:p>
            <a:r>
              <a:rPr lang="en-US" dirty="0"/>
              <a:t>When Pr</a:t>
            </a:r>
            <a:r>
              <a:rPr lang="en-US" baseline="-25000" dirty="0"/>
              <a:t>1</a:t>
            </a:r>
            <a:r>
              <a:rPr lang="en-US" dirty="0"/>
              <a:t>, Pr</a:t>
            </a:r>
            <a:r>
              <a:rPr lang="en-US" baseline="-25000" dirty="0"/>
              <a:t>2</a:t>
            </a:r>
            <a:r>
              <a:rPr lang="en-US" dirty="0"/>
              <a:t>, MC</a:t>
            </a:r>
            <a:r>
              <a:rPr lang="en-US" baseline="-25000" dirty="0"/>
              <a:t>1</a:t>
            </a:r>
            <a:r>
              <a:rPr lang="en-US" dirty="0"/>
              <a:t> all interact with Ca</a:t>
            </a:r>
            <a:r>
              <a:rPr lang="en-US" baseline="-25000" dirty="0"/>
              <a:t>1</a:t>
            </a:r>
            <a:r>
              <a:rPr lang="en-US" dirty="0"/>
              <a:t>:</a:t>
            </a:r>
          </a:p>
          <a:p>
            <a:pPr marL="914400" lvl="1" indent="-457200">
              <a:buFont typeface="+mj-lt"/>
              <a:buAutoNum type="arabicPeriod"/>
            </a:pPr>
            <a:r>
              <a:rPr lang="en-US" dirty="0"/>
              <a:t>Pr</a:t>
            </a:r>
            <a:r>
              <a:rPr lang="en-US" baseline="-25000" dirty="0"/>
              <a:t>1</a:t>
            </a:r>
            <a:r>
              <a:rPr lang="en-US" dirty="0"/>
              <a:t> </a:t>
            </a:r>
            <a:r>
              <a:rPr lang="en-US" dirty="0" err="1"/>
              <a:t>wr</a:t>
            </a:r>
            <a:r>
              <a:rPr lang="en-US" dirty="0"/>
              <a:t>-requests L</a:t>
            </a:r>
          </a:p>
          <a:p>
            <a:pPr marL="914400" lvl="1" indent="-457200">
              <a:buFont typeface="+mj-lt"/>
              <a:buAutoNum type="arabicPeriod"/>
            </a:pPr>
            <a:r>
              <a:rPr lang="en-US" dirty="0"/>
              <a:t>Ca</a:t>
            </a:r>
            <a:r>
              <a:rPr lang="en-US" baseline="-25000" dirty="0"/>
              <a:t>1</a:t>
            </a:r>
            <a:r>
              <a:rPr lang="en-US" dirty="0"/>
              <a:t> evicts L, Pr</a:t>
            </a:r>
            <a:r>
              <a:rPr lang="en-US" baseline="-25000" dirty="0"/>
              <a:t>2</a:t>
            </a:r>
            <a:r>
              <a:rPr lang="en-US" dirty="0"/>
              <a:t> </a:t>
            </a:r>
            <a:r>
              <a:rPr lang="en-US" dirty="0" err="1"/>
              <a:t>rd</a:t>
            </a:r>
            <a:r>
              <a:rPr lang="en-US" dirty="0"/>
              <a:t>-req L</a:t>
            </a:r>
          </a:p>
          <a:p>
            <a:pPr marL="914400" lvl="1" indent="-457200">
              <a:buFont typeface="+mj-lt"/>
              <a:buAutoNum type="arabicPeriod"/>
            </a:pPr>
            <a:r>
              <a:rPr lang="en-US" dirty="0"/>
              <a:t>MC</a:t>
            </a:r>
            <a:r>
              <a:rPr lang="en-US" baseline="-25000" dirty="0"/>
              <a:t>1</a:t>
            </a:r>
            <a:r>
              <a:rPr lang="en-US" dirty="0"/>
              <a:t> fills any line</a:t>
            </a:r>
          </a:p>
          <a:p>
            <a:pPr marL="514350" indent="-457200"/>
            <a:r>
              <a:rPr lang="en-US" dirty="0"/>
              <a:t>This exposes Ca</a:t>
            </a:r>
            <a:r>
              <a:rPr lang="en-US" baseline="-25000" dirty="0"/>
              <a:t>1</a:t>
            </a:r>
            <a:r>
              <a:rPr lang="en-US" dirty="0"/>
              <a:t> bug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CB5D346A-189B-4805-910A-DBA400E425A7}"/>
              </a:ext>
            </a:extLst>
          </p:cNvPr>
          <p:cNvSpPr>
            <a:spLocks noGrp="1"/>
          </p:cNvSpPr>
          <p:nvPr>
            <p:ph type="title"/>
          </p:nvPr>
        </p:nvSpPr>
        <p:spPr>
          <a:xfrm>
            <a:off x="685800" y="304800"/>
            <a:ext cx="7772400" cy="1143000"/>
          </a:xfrm>
        </p:spPr>
        <p:txBody>
          <a:bodyPr/>
          <a:lstStyle/>
          <a:p>
            <a:r>
              <a:rPr lang="en-US" dirty="0"/>
              <a:t>Bug</a:t>
            </a:r>
          </a:p>
        </p:txBody>
      </p:sp>
      <p:sp>
        <p:nvSpPr>
          <p:cNvPr id="67" name="TextBox 66">
            <a:extLst>
              <a:ext uri="{FF2B5EF4-FFF2-40B4-BE49-F238E27FC236}">
                <a16:creationId xmlns:a16="http://schemas.microsoft.com/office/drawing/2014/main" id="{BEA5734A-99E2-462D-90D5-F520D5B26DD0}"/>
              </a:ext>
            </a:extLst>
          </p:cNvPr>
          <p:cNvSpPr txBox="1"/>
          <p:nvPr/>
        </p:nvSpPr>
        <p:spPr>
          <a:xfrm rot="2552117">
            <a:off x="6780525" y="1060102"/>
            <a:ext cx="2438400" cy="461665"/>
          </a:xfrm>
          <a:prstGeom prst="rect">
            <a:avLst/>
          </a:prstGeom>
          <a:noFill/>
          <a:ln w="12700">
            <a:solidFill>
              <a:schemeClr val="accent2"/>
            </a:solidFill>
          </a:ln>
        </p:spPr>
        <p:txBody>
          <a:bodyPr wrap="square" rtlCol="0">
            <a:spAutoFit/>
          </a:bodyPr>
          <a:lstStyle/>
          <a:p>
            <a:r>
              <a:rPr lang="en-US" dirty="0">
                <a:solidFill>
                  <a:srgbClr val="FF0000"/>
                </a:solidFill>
              </a:rPr>
              <a:t>Remember this?</a:t>
            </a:r>
          </a:p>
        </p:txBody>
      </p:sp>
    </p:spTree>
    <p:extLst>
      <p:ext uri="{BB962C8B-B14F-4D97-AF65-F5344CB8AC3E}">
        <p14:creationId xmlns:p14="http://schemas.microsoft.com/office/powerpoint/2010/main" val="185900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2F08-8334-44CD-9CA2-636FC512875D}"/>
              </a:ext>
            </a:extLst>
          </p:cNvPr>
          <p:cNvSpPr>
            <a:spLocks noGrp="1"/>
          </p:cNvSpPr>
          <p:nvPr>
            <p:ph type="title"/>
          </p:nvPr>
        </p:nvSpPr>
        <p:spPr/>
        <p:txBody>
          <a:bodyPr/>
          <a:lstStyle/>
          <a:p>
            <a:r>
              <a:rPr lang="en-US" dirty="0"/>
              <a:t>Cross products</a:t>
            </a:r>
          </a:p>
        </p:txBody>
      </p:sp>
      <p:sp>
        <p:nvSpPr>
          <p:cNvPr id="3" name="Content Placeholder 2">
            <a:extLst>
              <a:ext uri="{FF2B5EF4-FFF2-40B4-BE49-F238E27FC236}">
                <a16:creationId xmlns:a16="http://schemas.microsoft.com/office/drawing/2014/main" id="{F9E871D9-36B8-4190-94F0-7748988BAE60}"/>
              </a:ext>
            </a:extLst>
          </p:cNvPr>
          <p:cNvSpPr>
            <a:spLocks noGrp="1"/>
          </p:cNvSpPr>
          <p:nvPr>
            <p:ph idx="1"/>
          </p:nvPr>
        </p:nvSpPr>
        <p:spPr>
          <a:xfrm>
            <a:off x="685800" y="3276600"/>
            <a:ext cx="7924800" cy="2971800"/>
          </a:xfrm>
        </p:spPr>
        <p:txBody>
          <a:bodyPr/>
          <a:lstStyle/>
          <a:p>
            <a:r>
              <a:rPr lang="en-US" dirty="0">
                <a:latin typeface="Times New Roman" panose="02020603050405020304" pitchFamily="18" charset="0"/>
                <a:cs typeface="Times New Roman" panose="02020603050405020304" pitchFamily="18" charset="0"/>
              </a:rPr>
              <a:t>You find the bug and fix it. What if it breaks again?</a:t>
            </a:r>
          </a:p>
          <a:p>
            <a:pPr lvl="1">
              <a:spcBef>
                <a:spcPts val="0"/>
              </a:spcBef>
            </a:pPr>
            <a:r>
              <a:rPr lang="en-US" dirty="0">
                <a:latin typeface="Times New Roman" panose="02020603050405020304" pitchFamily="18" charset="0"/>
                <a:cs typeface="Times New Roman" panose="02020603050405020304" pitchFamily="18" charset="0"/>
              </a:rPr>
              <a:t>Wait until the RCG randomly hits that case again?</a:t>
            </a:r>
          </a:p>
          <a:p>
            <a:pPr lvl="1">
              <a:spcBef>
                <a:spcPts val="0"/>
              </a:spcBef>
            </a:pPr>
            <a:r>
              <a:rPr lang="en-US" dirty="0">
                <a:latin typeface="Times New Roman" panose="02020603050405020304" pitchFamily="18" charset="0"/>
                <a:cs typeface="Times New Roman" panose="02020603050405020304" pitchFamily="18" charset="0"/>
              </a:rPr>
              <a:t>No, save the bug-finding test &amp; re-run it often</a:t>
            </a:r>
          </a:p>
          <a:p>
            <a:r>
              <a:rPr lang="en-US" dirty="0">
                <a:latin typeface="Times New Roman" panose="02020603050405020304" pitchFamily="18" charset="0"/>
                <a:cs typeface="Times New Roman" panose="02020603050405020304" pitchFamily="18" charset="0"/>
              </a:rPr>
              <a:t>What if:</a:t>
            </a:r>
          </a:p>
          <a:p>
            <a:pPr lvl="1">
              <a:spcBef>
                <a:spcPts val="0"/>
              </a:spcBef>
            </a:pPr>
            <a:r>
              <a:rPr lang="en-US" dirty="0">
                <a:latin typeface="Times New Roman" panose="02020603050405020304" pitchFamily="18" charset="0"/>
                <a:cs typeface="Times New Roman" panose="02020603050405020304" pitchFamily="18" charset="0"/>
              </a:rPr>
              <a:t>the bug reappeared, </a:t>
            </a:r>
            <a:r>
              <a:rPr lang="en-US" i="1" dirty="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the mesh timing changed?</a:t>
            </a:r>
          </a:p>
          <a:p>
            <a:pPr lvl="1">
              <a:spcBef>
                <a:spcPts val="0"/>
              </a:spcBef>
            </a:pPr>
            <a:r>
              <a:rPr lang="en-US" dirty="0">
                <a:latin typeface="Times New Roman" panose="02020603050405020304" pitchFamily="18" charset="0"/>
                <a:cs typeface="Times New Roman" panose="02020603050405020304" pitchFamily="18" charset="0"/>
              </a:rPr>
              <a:t>Old test won’t work any more </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lvl="1">
              <a:spcBef>
                <a:spcPts val="0"/>
              </a:spcBef>
            </a:pPr>
            <a:r>
              <a:rPr lang="en-US" dirty="0">
                <a:latin typeface="Times New Roman" panose="02020603050405020304" pitchFamily="18" charset="0"/>
                <a:cs typeface="Times New Roman" panose="02020603050405020304" pitchFamily="18" charset="0"/>
                <a:sym typeface="Wingdings" panose="05000000000000000000" pitchFamily="2" charset="2"/>
              </a:rPr>
              <a:t>You save the </a:t>
            </a:r>
            <a:r>
              <a:rPr lang="en-US" i="1" dirty="0">
                <a:latin typeface="Times New Roman" panose="02020603050405020304" pitchFamily="18" charset="0"/>
                <a:cs typeface="Times New Roman" panose="02020603050405020304" pitchFamily="18" charset="0"/>
                <a:sym typeface="Wingdings" panose="05000000000000000000" pitchFamily="2" charset="2"/>
              </a:rPr>
              <a:t>coverage point</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D182BF02-EF86-48EC-9004-EF7AB50F0A6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40E682A8-E176-48CD-BF62-1024D2EFCB45}"/>
              </a:ext>
            </a:extLst>
          </p:cNvPr>
          <p:cNvSpPr txBox="1">
            <a:spLocks/>
          </p:cNvSpPr>
          <p:nvPr/>
        </p:nvSpPr>
        <p:spPr bwMode="auto">
          <a:xfrm>
            <a:off x="1143000" y="1219200"/>
            <a:ext cx="6667500" cy="19050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When Pr</a:t>
            </a:r>
            <a:r>
              <a:rPr lang="en-US" kern="0" baseline="-25000" dirty="0"/>
              <a:t>1</a:t>
            </a:r>
            <a:r>
              <a:rPr lang="en-US" kern="0" dirty="0"/>
              <a:t>, Pr</a:t>
            </a:r>
            <a:r>
              <a:rPr lang="en-US" kern="0" baseline="-25000" dirty="0"/>
              <a:t>2</a:t>
            </a:r>
            <a:r>
              <a:rPr lang="en-US" kern="0" dirty="0"/>
              <a:t>, MC</a:t>
            </a:r>
            <a:r>
              <a:rPr lang="en-US" kern="0" baseline="-25000" dirty="0"/>
              <a:t>1</a:t>
            </a:r>
            <a:r>
              <a:rPr lang="en-US" kern="0" dirty="0"/>
              <a:t> all interact with Ca</a:t>
            </a:r>
            <a:r>
              <a:rPr lang="en-US" kern="0" baseline="-25000" dirty="0"/>
              <a:t>1</a:t>
            </a:r>
            <a:r>
              <a:rPr lang="en-US" kern="0" dirty="0"/>
              <a:t>:</a:t>
            </a:r>
          </a:p>
          <a:p>
            <a:pPr marL="914400" lvl="1" indent="-457200">
              <a:buFont typeface="+mj-lt"/>
              <a:buAutoNum type="arabicPeriod"/>
            </a:pPr>
            <a:r>
              <a:rPr lang="en-US" kern="0" dirty="0"/>
              <a:t>Pr</a:t>
            </a:r>
            <a:r>
              <a:rPr lang="en-US" kern="0" baseline="-25000" dirty="0"/>
              <a:t>1</a:t>
            </a:r>
            <a:r>
              <a:rPr lang="en-US" kern="0" dirty="0"/>
              <a:t> </a:t>
            </a:r>
            <a:r>
              <a:rPr lang="en-US" kern="0" dirty="0" err="1"/>
              <a:t>wr</a:t>
            </a:r>
            <a:r>
              <a:rPr lang="en-US" kern="0" dirty="0"/>
              <a:t>-requests L</a:t>
            </a:r>
          </a:p>
          <a:p>
            <a:pPr marL="914400" lvl="1" indent="-457200">
              <a:buFont typeface="+mj-lt"/>
              <a:buAutoNum type="arabicPeriod"/>
            </a:pPr>
            <a:r>
              <a:rPr lang="en-US" kern="0" dirty="0"/>
              <a:t>Ca</a:t>
            </a:r>
            <a:r>
              <a:rPr lang="en-US" kern="0" baseline="-25000" dirty="0"/>
              <a:t>1</a:t>
            </a:r>
            <a:r>
              <a:rPr lang="en-US" kern="0" dirty="0"/>
              <a:t> evicts L, Pr</a:t>
            </a:r>
            <a:r>
              <a:rPr lang="en-US" kern="0" baseline="-25000" dirty="0"/>
              <a:t>2</a:t>
            </a:r>
            <a:r>
              <a:rPr lang="en-US" kern="0" dirty="0"/>
              <a:t> </a:t>
            </a:r>
            <a:r>
              <a:rPr lang="en-US" kern="0" dirty="0" err="1"/>
              <a:t>rd</a:t>
            </a:r>
            <a:r>
              <a:rPr lang="en-US" kern="0" dirty="0"/>
              <a:t>-req L</a:t>
            </a:r>
          </a:p>
          <a:p>
            <a:pPr marL="914400" lvl="1" indent="-457200">
              <a:buFont typeface="+mj-lt"/>
              <a:buAutoNum type="arabicPeriod"/>
            </a:pPr>
            <a:r>
              <a:rPr lang="en-US" kern="0" dirty="0"/>
              <a:t>MC</a:t>
            </a:r>
            <a:r>
              <a:rPr lang="en-US" kern="0" baseline="-25000" dirty="0"/>
              <a:t>1</a:t>
            </a:r>
            <a:r>
              <a:rPr lang="en-US" kern="0" dirty="0"/>
              <a:t> fills any line</a:t>
            </a:r>
          </a:p>
        </p:txBody>
      </p:sp>
      <p:sp>
        <p:nvSpPr>
          <p:cNvPr id="6" name="TextBox 5">
            <a:extLst>
              <a:ext uri="{FF2B5EF4-FFF2-40B4-BE49-F238E27FC236}">
                <a16:creationId xmlns:a16="http://schemas.microsoft.com/office/drawing/2014/main" id="{F7FDDBA2-345A-42DC-9D21-CA42259C18A4}"/>
              </a:ext>
            </a:extLst>
          </p:cNvPr>
          <p:cNvSpPr txBox="1"/>
          <p:nvPr/>
        </p:nvSpPr>
        <p:spPr>
          <a:xfrm>
            <a:off x="6248400" y="5426195"/>
            <a:ext cx="2743200" cy="830997"/>
          </a:xfrm>
          <a:prstGeom prst="rect">
            <a:avLst/>
          </a:prstGeom>
          <a:noFill/>
        </p:spPr>
        <p:txBody>
          <a:bodyPr wrap="square" rtlCol="0">
            <a:spAutoFit/>
          </a:bodyPr>
          <a:lstStyle/>
          <a:p>
            <a:r>
              <a:rPr lang="en-US" dirty="0">
                <a:solidFill>
                  <a:schemeClr val="accent2"/>
                </a:solidFill>
              </a:rPr>
              <a:t>what do you think that even means?</a:t>
            </a:r>
          </a:p>
        </p:txBody>
      </p:sp>
      <p:cxnSp>
        <p:nvCxnSpPr>
          <p:cNvPr id="8" name="Straight Arrow Connector 7">
            <a:extLst>
              <a:ext uri="{FF2B5EF4-FFF2-40B4-BE49-F238E27FC236}">
                <a16:creationId xmlns:a16="http://schemas.microsoft.com/office/drawing/2014/main" id="{87DB0D5E-51DA-41F5-AC21-29762A80EDF9}"/>
              </a:ext>
            </a:extLst>
          </p:cNvPr>
          <p:cNvCxnSpPr/>
          <p:nvPr/>
        </p:nvCxnSpPr>
        <p:spPr>
          <a:xfrm flipH="1">
            <a:off x="5105400" y="5867400"/>
            <a:ext cx="1447800" cy="762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72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D0CE-C1F1-4B76-8816-A521CF6DB930}"/>
              </a:ext>
            </a:extLst>
          </p:cNvPr>
          <p:cNvSpPr>
            <a:spLocks noGrp="1"/>
          </p:cNvSpPr>
          <p:nvPr>
            <p:ph type="title"/>
          </p:nvPr>
        </p:nvSpPr>
        <p:spPr/>
        <p:txBody>
          <a:bodyPr/>
          <a:lstStyle/>
          <a:p>
            <a:r>
              <a:rPr lang="en-US" dirty="0"/>
              <a:t>Key point</a:t>
            </a:r>
          </a:p>
        </p:txBody>
      </p:sp>
      <p:sp>
        <p:nvSpPr>
          <p:cNvPr id="3" name="Content Placeholder 2">
            <a:extLst>
              <a:ext uri="{FF2B5EF4-FFF2-40B4-BE49-F238E27FC236}">
                <a16:creationId xmlns:a16="http://schemas.microsoft.com/office/drawing/2014/main" id="{7151ED68-FCFA-4042-BE83-800AB776361D}"/>
              </a:ext>
            </a:extLst>
          </p:cNvPr>
          <p:cNvSpPr>
            <a:spLocks noGrp="1"/>
          </p:cNvSpPr>
          <p:nvPr>
            <p:ph idx="1"/>
          </p:nvPr>
        </p:nvSpPr>
        <p:spPr/>
        <p:txBody>
          <a:bodyPr/>
          <a:lstStyle/>
          <a:p>
            <a:r>
              <a:rPr lang="en-US" dirty="0"/>
              <a:t>Specify functional-coverage goals = specifying what the interesting design states are</a:t>
            </a:r>
          </a:p>
          <a:p>
            <a:pPr lvl="1"/>
            <a:r>
              <a:rPr lang="en-US" dirty="0"/>
              <a:t>e.g., you better set up a pipeline resource conflict</a:t>
            </a:r>
          </a:p>
          <a:p>
            <a:pPr lvl="1"/>
            <a:r>
              <a:rPr lang="en-US" dirty="0"/>
              <a:t>smarter than tweaking pipe timing in a directed test!</a:t>
            </a:r>
          </a:p>
        </p:txBody>
      </p:sp>
      <p:sp>
        <p:nvSpPr>
          <p:cNvPr id="4" name="Footer Placeholder 3">
            <a:extLst>
              <a:ext uri="{FF2B5EF4-FFF2-40B4-BE49-F238E27FC236}">
                <a16:creationId xmlns:a16="http://schemas.microsoft.com/office/drawing/2014/main" id="{41B97D3F-5C37-41D1-AA79-CE6723201EE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450240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What is coverage and why do you care?</a:t>
            </a:r>
          </a:p>
          <a:p>
            <a:r>
              <a:rPr lang="en-US" dirty="0"/>
              <a:t>Code coverage and toggle coverage</a:t>
            </a:r>
          </a:p>
          <a:p>
            <a:r>
              <a:rPr lang="en-US" dirty="0"/>
              <a:t>Functional coverage</a:t>
            </a:r>
          </a:p>
          <a:p>
            <a:r>
              <a:rPr lang="en-US" dirty="0"/>
              <a:t>Using your coverage numbers and filling holes</a:t>
            </a:r>
          </a:p>
          <a:p>
            <a:r>
              <a:rPr lang="en-US" dirty="0"/>
              <a:t>Examples</a:t>
            </a:r>
          </a:p>
          <a:p>
            <a:endParaRPr lang="en-US" dirty="0"/>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04FC0CD-785C-4EBE-AA64-C4A23E55DDDC}"/>
              </a:ext>
            </a:extLst>
          </p:cNvPr>
          <p:cNvSpPr/>
          <p:nvPr/>
        </p:nvSpPr>
        <p:spPr>
          <a:xfrm>
            <a:off x="1066800" y="3259016"/>
            <a:ext cx="68580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39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0965-EBAC-46A7-A73C-77F483FC2B84}"/>
              </a:ext>
            </a:extLst>
          </p:cNvPr>
          <p:cNvSpPr>
            <a:spLocks noGrp="1"/>
          </p:cNvSpPr>
          <p:nvPr>
            <p:ph type="title"/>
          </p:nvPr>
        </p:nvSpPr>
        <p:spPr/>
        <p:txBody>
          <a:bodyPr/>
          <a:lstStyle/>
          <a:p>
            <a:r>
              <a:rPr lang="en-US" dirty="0"/>
              <a:t>Big-picture strategy</a:t>
            </a:r>
          </a:p>
        </p:txBody>
      </p:sp>
      <p:sp>
        <p:nvSpPr>
          <p:cNvPr id="4" name="Footer Placeholder 3">
            <a:extLst>
              <a:ext uri="{FF2B5EF4-FFF2-40B4-BE49-F238E27FC236}">
                <a16:creationId xmlns:a16="http://schemas.microsoft.com/office/drawing/2014/main" id="{7826FEF7-3FA5-44F6-97F6-19D034027F8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8" name="Flowchart: Alternate Process 7">
            <a:extLst>
              <a:ext uri="{FF2B5EF4-FFF2-40B4-BE49-F238E27FC236}">
                <a16:creationId xmlns:a16="http://schemas.microsoft.com/office/drawing/2014/main" id="{A21D1F7B-E551-4BD9-A120-35D4DC525607}"/>
              </a:ext>
            </a:extLst>
          </p:cNvPr>
          <p:cNvSpPr/>
          <p:nvPr/>
        </p:nvSpPr>
        <p:spPr>
          <a:xfrm>
            <a:off x="4871027" y="1600200"/>
            <a:ext cx="2438400" cy="762000"/>
          </a:xfrm>
          <a:prstGeom prst="flowChartAlternateProcess">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coverage keeps rising?</a:t>
            </a:r>
          </a:p>
        </p:txBody>
      </p:sp>
      <p:sp>
        <p:nvSpPr>
          <p:cNvPr id="9" name="TextBox 8">
            <a:extLst>
              <a:ext uri="{FF2B5EF4-FFF2-40B4-BE49-F238E27FC236}">
                <a16:creationId xmlns:a16="http://schemas.microsoft.com/office/drawing/2014/main" id="{60AA3235-7EAE-448C-A71A-A8DA3D99FCE5}"/>
              </a:ext>
            </a:extLst>
          </p:cNvPr>
          <p:cNvSpPr txBox="1"/>
          <p:nvPr/>
        </p:nvSpPr>
        <p:spPr>
          <a:xfrm>
            <a:off x="6928427" y="2286000"/>
            <a:ext cx="381000" cy="369332"/>
          </a:xfrm>
          <a:prstGeom prst="rect">
            <a:avLst/>
          </a:prstGeom>
          <a:noFill/>
        </p:spPr>
        <p:txBody>
          <a:bodyPr wrap="square" rtlCol="0">
            <a:spAutoFit/>
          </a:bodyPr>
          <a:lstStyle/>
          <a:p>
            <a:r>
              <a:rPr lang="en-US" sz="1800" dirty="0">
                <a:solidFill>
                  <a:schemeClr val="accent2"/>
                </a:solidFill>
              </a:rPr>
              <a:t>Y</a:t>
            </a:r>
          </a:p>
        </p:txBody>
      </p:sp>
      <p:sp>
        <p:nvSpPr>
          <p:cNvPr id="10" name="TextBox 9">
            <a:extLst>
              <a:ext uri="{FF2B5EF4-FFF2-40B4-BE49-F238E27FC236}">
                <a16:creationId xmlns:a16="http://schemas.microsoft.com/office/drawing/2014/main" id="{200CDA51-0D69-46BA-B6D9-00494F7956F1}"/>
              </a:ext>
            </a:extLst>
          </p:cNvPr>
          <p:cNvSpPr txBox="1"/>
          <p:nvPr/>
        </p:nvSpPr>
        <p:spPr>
          <a:xfrm>
            <a:off x="4861791" y="2286000"/>
            <a:ext cx="381000" cy="369332"/>
          </a:xfrm>
          <a:prstGeom prst="rect">
            <a:avLst/>
          </a:prstGeom>
          <a:noFill/>
        </p:spPr>
        <p:txBody>
          <a:bodyPr wrap="square" rtlCol="0">
            <a:spAutoFit/>
          </a:bodyPr>
          <a:lstStyle/>
          <a:p>
            <a:r>
              <a:rPr lang="en-US" sz="1800" dirty="0">
                <a:solidFill>
                  <a:schemeClr val="accent2"/>
                </a:solidFill>
              </a:rPr>
              <a:t>N</a:t>
            </a:r>
          </a:p>
        </p:txBody>
      </p:sp>
      <p:sp>
        <p:nvSpPr>
          <p:cNvPr id="11" name="TextBox 10">
            <a:extLst>
              <a:ext uri="{FF2B5EF4-FFF2-40B4-BE49-F238E27FC236}">
                <a16:creationId xmlns:a16="http://schemas.microsoft.com/office/drawing/2014/main" id="{053E6DA5-A32A-4379-8D3F-33819C900D35}"/>
              </a:ext>
            </a:extLst>
          </p:cNvPr>
          <p:cNvSpPr txBox="1"/>
          <p:nvPr/>
        </p:nvSpPr>
        <p:spPr>
          <a:xfrm>
            <a:off x="6471227" y="2669812"/>
            <a:ext cx="1447800" cy="707886"/>
          </a:xfrm>
          <a:prstGeom prst="rect">
            <a:avLst/>
          </a:prstGeom>
          <a:noFill/>
        </p:spPr>
        <p:txBody>
          <a:bodyPr wrap="square" rtlCol="0">
            <a:spAutoFit/>
          </a:bodyPr>
          <a:lstStyle/>
          <a:p>
            <a:pPr algn="ctr"/>
            <a:r>
              <a:rPr lang="en-US" sz="2000" dirty="0"/>
              <a:t>don’t worry, be happy</a:t>
            </a:r>
          </a:p>
        </p:txBody>
      </p:sp>
      <p:sp>
        <p:nvSpPr>
          <p:cNvPr id="12" name="Flowchart: Alternate Process 11">
            <a:extLst>
              <a:ext uri="{FF2B5EF4-FFF2-40B4-BE49-F238E27FC236}">
                <a16:creationId xmlns:a16="http://schemas.microsoft.com/office/drawing/2014/main" id="{47B44173-80FC-4A2C-86D8-3EE4666C0682}"/>
              </a:ext>
            </a:extLst>
          </p:cNvPr>
          <p:cNvSpPr/>
          <p:nvPr/>
        </p:nvSpPr>
        <p:spPr>
          <a:xfrm>
            <a:off x="1956955" y="2751282"/>
            <a:ext cx="2438400" cy="762000"/>
          </a:xfrm>
          <a:prstGeom prst="flowChartAlternateProcess">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coverage plateau. At </a:t>
            </a:r>
            <a:r>
              <a:rPr lang="en-US" dirty="0">
                <a:solidFill>
                  <a:schemeClr val="accent2"/>
                </a:solidFill>
                <a:latin typeface="Times New Roman" panose="02020603050405020304" pitchFamily="18" charset="0"/>
                <a:cs typeface="Times New Roman" panose="02020603050405020304" pitchFamily="18" charset="0"/>
              </a:rPr>
              <a:t>≈</a:t>
            </a:r>
            <a:r>
              <a:rPr lang="en-US" dirty="0">
                <a:solidFill>
                  <a:schemeClr val="accent2"/>
                </a:solidFill>
              </a:rPr>
              <a:t> 100%?</a:t>
            </a:r>
          </a:p>
        </p:txBody>
      </p:sp>
      <p:sp>
        <p:nvSpPr>
          <p:cNvPr id="13" name="TextBox 12">
            <a:extLst>
              <a:ext uri="{FF2B5EF4-FFF2-40B4-BE49-F238E27FC236}">
                <a16:creationId xmlns:a16="http://schemas.microsoft.com/office/drawing/2014/main" id="{1B1937BA-28D2-472B-BB04-6C482424788B}"/>
              </a:ext>
            </a:extLst>
          </p:cNvPr>
          <p:cNvSpPr txBox="1"/>
          <p:nvPr/>
        </p:nvSpPr>
        <p:spPr>
          <a:xfrm>
            <a:off x="990600" y="3669083"/>
            <a:ext cx="1447800" cy="707886"/>
          </a:xfrm>
          <a:prstGeom prst="rect">
            <a:avLst/>
          </a:prstGeom>
          <a:noFill/>
        </p:spPr>
        <p:txBody>
          <a:bodyPr wrap="square" rtlCol="0">
            <a:spAutoFit/>
          </a:bodyPr>
          <a:lstStyle/>
          <a:p>
            <a:pPr algn="ctr"/>
            <a:r>
              <a:rPr lang="en-US" sz="2000" dirty="0"/>
              <a:t>You need a better RCG</a:t>
            </a:r>
          </a:p>
        </p:txBody>
      </p:sp>
      <p:sp>
        <p:nvSpPr>
          <p:cNvPr id="14" name="TextBox 13">
            <a:extLst>
              <a:ext uri="{FF2B5EF4-FFF2-40B4-BE49-F238E27FC236}">
                <a16:creationId xmlns:a16="http://schemas.microsoft.com/office/drawing/2014/main" id="{F03505DB-5774-45C9-8C68-AE45E007FDED}"/>
              </a:ext>
            </a:extLst>
          </p:cNvPr>
          <p:cNvSpPr txBox="1"/>
          <p:nvPr/>
        </p:nvSpPr>
        <p:spPr>
          <a:xfrm>
            <a:off x="2984500" y="5009253"/>
            <a:ext cx="1447800" cy="400110"/>
          </a:xfrm>
          <a:prstGeom prst="rect">
            <a:avLst/>
          </a:prstGeom>
          <a:noFill/>
        </p:spPr>
        <p:txBody>
          <a:bodyPr wrap="square" rtlCol="0">
            <a:spAutoFit/>
          </a:bodyPr>
          <a:lstStyle/>
          <a:p>
            <a:pPr algn="ctr"/>
            <a:r>
              <a:rPr lang="en-US" sz="2000" dirty="0"/>
              <a:t>Done </a:t>
            </a:r>
            <a:r>
              <a:rPr lang="en-US" sz="2000" dirty="0">
                <a:sym typeface="Wingdings" panose="05000000000000000000" pitchFamily="2" charset="2"/>
              </a:rPr>
              <a:t></a:t>
            </a:r>
            <a:endParaRPr lang="en-US" sz="2000" dirty="0"/>
          </a:p>
        </p:txBody>
      </p:sp>
      <p:sp>
        <p:nvSpPr>
          <p:cNvPr id="15" name="Flowchart: Alternate Process 14">
            <a:extLst>
              <a:ext uri="{FF2B5EF4-FFF2-40B4-BE49-F238E27FC236}">
                <a16:creationId xmlns:a16="http://schemas.microsoft.com/office/drawing/2014/main" id="{EE01ACA0-A832-4DA4-95BE-D8C5823FFBDB}"/>
              </a:ext>
            </a:extLst>
          </p:cNvPr>
          <p:cNvSpPr/>
          <p:nvPr/>
        </p:nvSpPr>
        <p:spPr>
          <a:xfrm>
            <a:off x="3545608" y="4038600"/>
            <a:ext cx="2695864" cy="762000"/>
          </a:xfrm>
          <a:prstGeom prst="flowChartAlternateProcess">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Full coverage </a:t>
            </a:r>
            <a:r>
              <a:rPr lang="en-US" dirty="0">
                <a:solidFill>
                  <a:schemeClr val="accent2"/>
                </a:solidFill>
                <a:sym typeface="Wingdings" panose="05000000000000000000" pitchFamily="2" charset="2"/>
              </a:rPr>
              <a:t></a:t>
            </a:r>
          </a:p>
          <a:p>
            <a:r>
              <a:rPr lang="en-US" dirty="0">
                <a:solidFill>
                  <a:schemeClr val="accent2"/>
                </a:solidFill>
              </a:rPr>
              <a:t>Still finding bugs?</a:t>
            </a:r>
          </a:p>
        </p:txBody>
      </p:sp>
      <p:sp>
        <p:nvSpPr>
          <p:cNvPr id="16" name="TextBox 15">
            <a:extLst>
              <a:ext uri="{FF2B5EF4-FFF2-40B4-BE49-F238E27FC236}">
                <a16:creationId xmlns:a16="http://schemas.microsoft.com/office/drawing/2014/main" id="{76CECD2E-C819-4044-ACCE-E175C81C7C91}"/>
              </a:ext>
            </a:extLst>
          </p:cNvPr>
          <p:cNvSpPr txBox="1"/>
          <p:nvPr/>
        </p:nvSpPr>
        <p:spPr>
          <a:xfrm>
            <a:off x="5295900" y="4917106"/>
            <a:ext cx="1447800" cy="1015663"/>
          </a:xfrm>
          <a:prstGeom prst="rect">
            <a:avLst/>
          </a:prstGeom>
          <a:noFill/>
        </p:spPr>
        <p:txBody>
          <a:bodyPr wrap="square" rtlCol="0">
            <a:spAutoFit/>
          </a:bodyPr>
          <a:lstStyle/>
          <a:p>
            <a:pPr algn="ctr"/>
            <a:r>
              <a:rPr lang="en-US" sz="2000" dirty="0"/>
              <a:t>Improve coverage targets</a:t>
            </a:r>
          </a:p>
        </p:txBody>
      </p:sp>
      <p:sp>
        <p:nvSpPr>
          <p:cNvPr id="17" name="TextBox 16">
            <a:extLst>
              <a:ext uri="{FF2B5EF4-FFF2-40B4-BE49-F238E27FC236}">
                <a16:creationId xmlns:a16="http://schemas.microsoft.com/office/drawing/2014/main" id="{D00FDB9D-FDBA-4F70-BDC5-C5CDD9D94D85}"/>
              </a:ext>
            </a:extLst>
          </p:cNvPr>
          <p:cNvSpPr txBox="1"/>
          <p:nvPr/>
        </p:nvSpPr>
        <p:spPr>
          <a:xfrm>
            <a:off x="4002810" y="3456708"/>
            <a:ext cx="381000" cy="369332"/>
          </a:xfrm>
          <a:prstGeom prst="rect">
            <a:avLst/>
          </a:prstGeom>
          <a:noFill/>
        </p:spPr>
        <p:txBody>
          <a:bodyPr wrap="square" rtlCol="0">
            <a:spAutoFit/>
          </a:bodyPr>
          <a:lstStyle/>
          <a:p>
            <a:r>
              <a:rPr lang="en-US" sz="1800" dirty="0">
                <a:solidFill>
                  <a:schemeClr val="accent2"/>
                </a:solidFill>
              </a:rPr>
              <a:t>Y</a:t>
            </a:r>
          </a:p>
        </p:txBody>
      </p:sp>
      <p:sp>
        <p:nvSpPr>
          <p:cNvPr id="18" name="TextBox 17">
            <a:extLst>
              <a:ext uri="{FF2B5EF4-FFF2-40B4-BE49-F238E27FC236}">
                <a16:creationId xmlns:a16="http://schemas.microsoft.com/office/drawing/2014/main" id="{B75163A4-BFF3-4D2A-B74E-D0E94DC1B72F}"/>
              </a:ext>
            </a:extLst>
          </p:cNvPr>
          <p:cNvSpPr txBox="1"/>
          <p:nvPr/>
        </p:nvSpPr>
        <p:spPr>
          <a:xfrm>
            <a:off x="2051627" y="3456708"/>
            <a:ext cx="381000" cy="369332"/>
          </a:xfrm>
          <a:prstGeom prst="rect">
            <a:avLst/>
          </a:prstGeom>
          <a:noFill/>
        </p:spPr>
        <p:txBody>
          <a:bodyPr wrap="square" rtlCol="0">
            <a:spAutoFit/>
          </a:bodyPr>
          <a:lstStyle/>
          <a:p>
            <a:r>
              <a:rPr lang="en-US" sz="1800" dirty="0">
                <a:solidFill>
                  <a:schemeClr val="accent2"/>
                </a:solidFill>
              </a:rPr>
              <a:t>N</a:t>
            </a:r>
          </a:p>
        </p:txBody>
      </p:sp>
      <p:sp>
        <p:nvSpPr>
          <p:cNvPr id="19" name="TextBox 18">
            <a:extLst>
              <a:ext uri="{FF2B5EF4-FFF2-40B4-BE49-F238E27FC236}">
                <a16:creationId xmlns:a16="http://schemas.microsoft.com/office/drawing/2014/main" id="{2BCE2620-2CBA-4403-93F6-CF446BC7A895}"/>
              </a:ext>
            </a:extLst>
          </p:cNvPr>
          <p:cNvSpPr txBox="1"/>
          <p:nvPr/>
        </p:nvSpPr>
        <p:spPr>
          <a:xfrm>
            <a:off x="5773881" y="4724400"/>
            <a:ext cx="381000" cy="369332"/>
          </a:xfrm>
          <a:prstGeom prst="rect">
            <a:avLst/>
          </a:prstGeom>
          <a:noFill/>
        </p:spPr>
        <p:txBody>
          <a:bodyPr wrap="square" rtlCol="0">
            <a:spAutoFit/>
          </a:bodyPr>
          <a:lstStyle/>
          <a:p>
            <a:r>
              <a:rPr lang="en-US" sz="1800" dirty="0">
                <a:solidFill>
                  <a:schemeClr val="accent2"/>
                </a:solidFill>
              </a:rPr>
              <a:t>Y</a:t>
            </a:r>
          </a:p>
        </p:txBody>
      </p:sp>
      <p:sp>
        <p:nvSpPr>
          <p:cNvPr id="20" name="TextBox 19">
            <a:extLst>
              <a:ext uri="{FF2B5EF4-FFF2-40B4-BE49-F238E27FC236}">
                <a16:creationId xmlns:a16="http://schemas.microsoft.com/office/drawing/2014/main" id="{B94FBC4D-160A-4779-8B08-0565CC97FBDE}"/>
              </a:ext>
            </a:extLst>
          </p:cNvPr>
          <p:cNvSpPr txBox="1"/>
          <p:nvPr/>
        </p:nvSpPr>
        <p:spPr>
          <a:xfrm>
            <a:off x="3707245" y="4724400"/>
            <a:ext cx="381000" cy="369332"/>
          </a:xfrm>
          <a:prstGeom prst="rect">
            <a:avLst/>
          </a:prstGeom>
          <a:noFill/>
        </p:spPr>
        <p:txBody>
          <a:bodyPr wrap="square" rtlCol="0">
            <a:spAutoFit/>
          </a:bodyPr>
          <a:lstStyle/>
          <a:p>
            <a:r>
              <a:rPr lang="en-US" sz="1800" dirty="0">
                <a:solidFill>
                  <a:schemeClr val="accent2"/>
                </a:solidFill>
              </a:rPr>
              <a:t>N</a:t>
            </a:r>
          </a:p>
        </p:txBody>
      </p:sp>
      <p:sp>
        <p:nvSpPr>
          <p:cNvPr id="24" name="Freeform: Shape 23">
            <a:extLst>
              <a:ext uri="{FF2B5EF4-FFF2-40B4-BE49-F238E27FC236}">
                <a16:creationId xmlns:a16="http://schemas.microsoft.com/office/drawing/2014/main" id="{1F314D7D-7051-4C43-84D7-BC6AB9AD3F08}"/>
              </a:ext>
            </a:extLst>
          </p:cNvPr>
          <p:cNvSpPr/>
          <p:nvPr/>
        </p:nvSpPr>
        <p:spPr>
          <a:xfrm>
            <a:off x="3176155" y="2339719"/>
            <a:ext cx="1736436" cy="415637"/>
          </a:xfrm>
          <a:custGeom>
            <a:avLst/>
            <a:gdLst>
              <a:gd name="connsiteX0" fmla="*/ 1736436 w 1736436"/>
              <a:gd name="connsiteY0" fmla="*/ 0 h 415637"/>
              <a:gd name="connsiteX1" fmla="*/ 406400 w 1736436"/>
              <a:gd name="connsiteY1" fmla="*/ 55418 h 415637"/>
              <a:gd name="connsiteX2" fmla="*/ 73891 w 1736436"/>
              <a:gd name="connsiteY2" fmla="*/ 203200 h 415637"/>
              <a:gd name="connsiteX3" fmla="*/ 0 w 1736436"/>
              <a:gd name="connsiteY3" fmla="*/ 415637 h 415637"/>
            </a:gdLst>
            <a:ahLst/>
            <a:cxnLst>
              <a:cxn ang="0">
                <a:pos x="connsiteX0" y="connsiteY0"/>
              </a:cxn>
              <a:cxn ang="0">
                <a:pos x="connsiteX1" y="connsiteY1"/>
              </a:cxn>
              <a:cxn ang="0">
                <a:pos x="connsiteX2" y="connsiteY2"/>
              </a:cxn>
              <a:cxn ang="0">
                <a:pos x="connsiteX3" y="connsiteY3"/>
              </a:cxn>
            </a:cxnLst>
            <a:rect l="l" t="t" r="r" b="b"/>
            <a:pathLst>
              <a:path w="1736436" h="415637">
                <a:moveTo>
                  <a:pt x="1736436" y="0"/>
                </a:moveTo>
                <a:cubicBezTo>
                  <a:pt x="1209963" y="10775"/>
                  <a:pt x="683491" y="21551"/>
                  <a:pt x="406400" y="55418"/>
                </a:cubicBezTo>
                <a:cubicBezTo>
                  <a:pt x="129309" y="89285"/>
                  <a:pt x="141624" y="143164"/>
                  <a:pt x="73891" y="203200"/>
                </a:cubicBezTo>
                <a:cubicBezTo>
                  <a:pt x="6158" y="263237"/>
                  <a:pt x="3079" y="339437"/>
                  <a:pt x="0" y="415637"/>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1A9A4097-E473-4F24-BF14-E4FD93820ED8}"/>
              </a:ext>
            </a:extLst>
          </p:cNvPr>
          <p:cNvCxnSpPr>
            <a:cxnSpLocks/>
            <a:endCxn id="15" idx="0"/>
          </p:cNvCxnSpPr>
          <p:nvPr/>
        </p:nvCxnSpPr>
        <p:spPr>
          <a:xfrm>
            <a:off x="4327525" y="3504259"/>
            <a:ext cx="566015" cy="534341"/>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3879622-154A-4D3A-A182-CDAA7C2CDCE4}"/>
              </a:ext>
            </a:extLst>
          </p:cNvPr>
          <p:cNvSpPr txBox="1"/>
          <p:nvPr/>
        </p:nvSpPr>
        <p:spPr>
          <a:xfrm>
            <a:off x="381000" y="1481192"/>
            <a:ext cx="2224808" cy="830997"/>
          </a:xfrm>
          <a:prstGeom prst="rect">
            <a:avLst/>
          </a:prstGeom>
          <a:noFill/>
          <a:ln w="19050">
            <a:solidFill>
              <a:schemeClr val="accent2"/>
            </a:solidFill>
          </a:ln>
        </p:spPr>
        <p:txBody>
          <a:bodyPr wrap="square" rtlCol="0">
            <a:spAutoFit/>
          </a:bodyPr>
          <a:lstStyle/>
          <a:p>
            <a:pPr algn="ctr"/>
            <a:r>
              <a:rPr lang="en-US" dirty="0"/>
              <a:t>Exercise – fill in the “?” labels</a:t>
            </a:r>
          </a:p>
        </p:txBody>
      </p:sp>
      <p:sp>
        <p:nvSpPr>
          <p:cNvPr id="22" name="TextBox 21">
            <a:extLst>
              <a:ext uri="{FF2B5EF4-FFF2-40B4-BE49-F238E27FC236}">
                <a16:creationId xmlns:a16="http://schemas.microsoft.com/office/drawing/2014/main" id="{01B53BDE-AEDF-44EA-A28D-238ED000613A}"/>
              </a:ext>
            </a:extLst>
          </p:cNvPr>
          <p:cNvSpPr txBox="1"/>
          <p:nvPr/>
        </p:nvSpPr>
        <p:spPr>
          <a:xfrm>
            <a:off x="6834154" y="2786390"/>
            <a:ext cx="569546" cy="523220"/>
          </a:xfrm>
          <a:prstGeom prst="rect">
            <a:avLst/>
          </a:prstGeom>
          <a:noFill/>
        </p:spPr>
        <p:txBody>
          <a:bodyPr wrap="square" rtlCol="0">
            <a:spAutoFit/>
          </a:bodyPr>
          <a:lstStyle/>
          <a:p>
            <a:pPr algn="ctr"/>
            <a:r>
              <a:rPr lang="en-US" sz="2800" dirty="0"/>
              <a:t>?</a:t>
            </a:r>
          </a:p>
        </p:txBody>
      </p:sp>
      <p:sp>
        <p:nvSpPr>
          <p:cNvPr id="23" name="TextBox 22">
            <a:extLst>
              <a:ext uri="{FF2B5EF4-FFF2-40B4-BE49-F238E27FC236}">
                <a16:creationId xmlns:a16="http://schemas.microsoft.com/office/drawing/2014/main" id="{A2BA2B7F-9F03-4127-BB9C-444554BAB2B5}"/>
              </a:ext>
            </a:extLst>
          </p:cNvPr>
          <p:cNvSpPr txBox="1"/>
          <p:nvPr/>
        </p:nvSpPr>
        <p:spPr>
          <a:xfrm>
            <a:off x="1371600" y="3761416"/>
            <a:ext cx="569546" cy="523220"/>
          </a:xfrm>
          <a:prstGeom prst="rect">
            <a:avLst/>
          </a:prstGeom>
          <a:noFill/>
        </p:spPr>
        <p:txBody>
          <a:bodyPr wrap="square" rtlCol="0">
            <a:spAutoFit/>
          </a:bodyPr>
          <a:lstStyle/>
          <a:p>
            <a:pPr algn="ctr"/>
            <a:r>
              <a:rPr lang="en-US" sz="2800" dirty="0"/>
              <a:t>?</a:t>
            </a:r>
          </a:p>
        </p:txBody>
      </p:sp>
      <p:sp>
        <p:nvSpPr>
          <p:cNvPr id="25" name="TextBox 24">
            <a:extLst>
              <a:ext uri="{FF2B5EF4-FFF2-40B4-BE49-F238E27FC236}">
                <a16:creationId xmlns:a16="http://schemas.microsoft.com/office/drawing/2014/main" id="{031E3359-5E1C-40AC-8521-3C7E43C2EC81}"/>
              </a:ext>
            </a:extLst>
          </p:cNvPr>
          <p:cNvSpPr txBox="1"/>
          <p:nvPr/>
        </p:nvSpPr>
        <p:spPr>
          <a:xfrm>
            <a:off x="3468077" y="5040775"/>
            <a:ext cx="569546" cy="523220"/>
          </a:xfrm>
          <a:prstGeom prst="rect">
            <a:avLst/>
          </a:prstGeom>
          <a:noFill/>
        </p:spPr>
        <p:txBody>
          <a:bodyPr wrap="square" rtlCol="0">
            <a:spAutoFit/>
          </a:bodyPr>
          <a:lstStyle/>
          <a:p>
            <a:pPr algn="ctr"/>
            <a:r>
              <a:rPr lang="en-US" sz="2800" dirty="0"/>
              <a:t>?</a:t>
            </a:r>
          </a:p>
        </p:txBody>
      </p:sp>
      <p:sp>
        <p:nvSpPr>
          <p:cNvPr id="26" name="TextBox 25">
            <a:extLst>
              <a:ext uri="{FF2B5EF4-FFF2-40B4-BE49-F238E27FC236}">
                <a16:creationId xmlns:a16="http://schemas.microsoft.com/office/drawing/2014/main" id="{C1AF6EC7-BA21-4B97-9EFD-37B0E8E38369}"/>
              </a:ext>
            </a:extLst>
          </p:cNvPr>
          <p:cNvSpPr txBox="1"/>
          <p:nvPr/>
        </p:nvSpPr>
        <p:spPr>
          <a:xfrm>
            <a:off x="5690577" y="5142608"/>
            <a:ext cx="569546" cy="523220"/>
          </a:xfrm>
          <a:prstGeom prst="rect">
            <a:avLst/>
          </a:prstGeom>
          <a:noFill/>
        </p:spPr>
        <p:txBody>
          <a:bodyPr wrap="square" rtlCol="0">
            <a:spAutoFit/>
          </a:bodyPr>
          <a:lstStyle/>
          <a:p>
            <a:pPr algn="ctr"/>
            <a:r>
              <a:rPr lang="en-US" sz="2800" dirty="0"/>
              <a:t>?</a:t>
            </a:r>
          </a:p>
        </p:txBody>
      </p:sp>
    </p:spTree>
    <p:extLst>
      <p:ext uri="{BB962C8B-B14F-4D97-AF65-F5344CB8AC3E}">
        <p14:creationId xmlns:p14="http://schemas.microsoft.com/office/powerpoint/2010/main" val="180516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22" grpId="0"/>
      <p:bldP spid="23"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0965-EBAC-46A7-A73C-77F483FC2B84}"/>
              </a:ext>
            </a:extLst>
          </p:cNvPr>
          <p:cNvSpPr>
            <a:spLocks noGrp="1"/>
          </p:cNvSpPr>
          <p:nvPr>
            <p:ph type="title"/>
          </p:nvPr>
        </p:nvSpPr>
        <p:spPr/>
        <p:txBody>
          <a:bodyPr/>
          <a:lstStyle/>
          <a:p>
            <a:r>
              <a:rPr lang="en-US" dirty="0"/>
              <a:t>Big-picture strategy</a:t>
            </a:r>
          </a:p>
        </p:txBody>
      </p:sp>
      <p:sp>
        <p:nvSpPr>
          <p:cNvPr id="4" name="Footer Placeholder 3">
            <a:extLst>
              <a:ext uri="{FF2B5EF4-FFF2-40B4-BE49-F238E27FC236}">
                <a16:creationId xmlns:a16="http://schemas.microsoft.com/office/drawing/2014/main" id="{7826FEF7-3FA5-44F6-97F6-19D034027F8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8" name="Flowchart: Alternate Process 7">
            <a:extLst>
              <a:ext uri="{FF2B5EF4-FFF2-40B4-BE49-F238E27FC236}">
                <a16:creationId xmlns:a16="http://schemas.microsoft.com/office/drawing/2014/main" id="{A21D1F7B-E551-4BD9-A120-35D4DC525607}"/>
              </a:ext>
            </a:extLst>
          </p:cNvPr>
          <p:cNvSpPr/>
          <p:nvPr/>
        </p:nvSpPr>
        <p:spPr>
          <a:xfrm>
            <a:off x="4871027" y="1600200"/>
            <a:ext cx="2438400" cy="762000"/>
          </a:xfrm>
          <a:prstGeom prst="flowChartAlternateProcess">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coverage keeps rising?</a:t>
            </a:r>
          </a:p>
        </p:txBody>
      </p:sp>
      <p:sp>
        <p:nvSpPr>
          <p:cNvPr id="9" name="TextBox 8">
            <a:extLst>
              <a:ext uri="{FF2B5EF4-FFF2-40B4-BE49-F238E27FC236}">
                <a16:creationId xmlns:a16="http://schemas.microsoft.com/office/drawing/2014/main" id="{60AA3235-7EAE-448C-A71A-A8DA3D99FCE5}"/>
              </a:ext>
            </a:extLst>
          </p:cNvPr>
          <p:cNvSpPr txBox="1"/>
          <p:nvPr/>
        </p:nvSpPr>
        <p:spPr>
          <a:xfrm>
            <a:off x="6928427" y="2286000"/>
            <a:ext cx="381000" cy="369332"/>
          </a:xfrm>
          <a:prstGeom prst="rect">
            <a:avLst/>
          </a:prstGeom>
          <a:noFill/>
        </p:spPr>
        <p:txBody>
          <a:bodyPr wrap="square" rtlCol="0">
            <a:spAutoFit/>
          </a:bodyPr>
          <a:lstStyle/>
          <a:p>
            <a:r>
              <a:rPr lang="en-US" sz="1800" dirty="0">
                <a:solidFill>
                  <a:schemeClr val="accent2"/>
                </a:solidFill>
              </a:rPr>
              <a:t>Y</a:t>
            </a:r>
          </a:p>
        </p:txBody>
      </p:sp>
      <p:sp>
        <p:nvSpPr>
          <p:cNvPr id="10" name="TextBox 9">
            <a:extLst>
              <a:ext uri="{FF2B5EF4-FFF2-40B4-BE49-F238E27FC236}">
                <a16:creationId xmlns:a16="http://schemas.microsoft.com/office/drawing/2014/main" id="{200CDA51-0D69-46BA-B6D9-00494F7956F1}"/>
              </a:ext>
            </a:extLst>
          </p:cNvPr>
          <p:cNvSpPr txBox="1"/>
          <p:nvPr/>
        </p:nvSpPr>
        <p:spPr>
          <a:xfrm>
            <a:off x="4861791" y="2286000"/>
            <a:ext cx="381000" cy="369332"/>
          </a:xfrm>
          <a:prstGeom prst="rect">
            <a:avLst/>
          </a:prstGeom>
          <a:noFill/>
        </p:spPr>
        <p:txBody>
          <a:bodyPr wrap="square" rtlCol="0">
            <a:spAutoFit/>
          </a:bodyPr>
          <a:lstStyle/>
          <a:p>
            <a:r>
              <a:rPr lang="en-US" sz="1800" dirty="0">
                <a:solidFill>
                  <a:schemeClr val="accent2"/>
                </a:solidFill>
              </a:rPr>
              <a:t>N</a:t>
            </a:r>
          </a:p>
        </p:txBody>
      </p:sp>
      <p:sp>
        <p:nvSpPr>
          <p:cNvPr id="11" name="TextBox 10">
            <a:extLst>
              <a:ext uri="{FF2B5EF4-FFF2-40B4-BE49-F238E27FC236}">
                <a16:creationId xmlns:a16="http://schemas.microsoft.com/office/drawing/2014/main" id="{053E6DA5-A32A-4379-8D3F-33819C900D35}"/>
              </a:ext>
            </a:extLst>
          </p:cNvPr>
          <p:cNvSpPr txBox="1"/>
          <p:nvPr/>
        </p:nvSpPr>
        <p:spPr>
          <a:xfrm>
            <a:off x="6471227" y="2669812"/>
            <a:ext cx="1447800" cy="707886"/>
          </a:xfrm>
          <a:prstGeom prst="rect">
            <a:avLst/>
          </a:prstGeom>
          <a:noFill/>
        </p:spPr>
        <p:txBody>
          <a:bodyPr wrap="square" rtlCol="0">
            <a:spAutoFit/>
          </a:bodyPr>
          <a:lstStyle/>
          <a:p>
            <a:pPr algn="ctr"/>
            <a:r>
              <a:rPr lang="en-US" sz="2000" dirty="0"/>
              <a:t>don’t worry, be happy</a:t>
            </a:r>
          </a:p>
        </p:txBody>
      </p:sp>
      <p:sp>
        <p:nvSpPr>
          <p:cNvPr id="12" name="Flowchart: Alternate Process 11">
            <a:extLst>
              <a:ext uri="{FF2B5EF4-FFF2-40B4-BE49-F238E27FC236}">
                <a16:creationId xmlns:a16="http://schemas.microsoft.com/office/drawing/2014/main" id="{47B44173-80FC-4A2C-86D8-3EE4666C0682}"/>
              </a:ext>
            </a:extLst>
          </p:cNvPr>
          <p:cNvSpPr/>
          <p:nvPr/>
        </p:nvSpPr>
        <p:spPr>
          <a:xfrm>
            <a:off x="1956955" y="2751282"/>
            <a:ext cx="2438400" cy="762000"/>
          </a:xfrm>
          <a:prstGeom prst="flowChartAlternateProcess">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coverage plateau. At </a:t>
            </a:r>
            <a:r>
              <a:rPr lang="en-US" dirty="0">
                <a:solidFill>
                  <a:schemeClr val="accent2"/>
                </a:solidFill>
                <a:latin typeface="Times New Roman" panose="02020603050405020304" pitchFamily="18" charset="0"/>
                <a:cs typeface="Times New Roman" panose="02020603050405020304" pitchFamily="18" charset="0"/>
              </a:rPr>
              <a:t>≈</a:t>
            </a:r>
            <a:r>
              <a:rPr lang="en-US" dirty="0">
                <a:solidFill>
                  <a:schemeClr val="accent2"/>
                </a:solidFill>
              </a:rPr>
              <a:t> 100%?</a:t>
            </a:r>
          </a:p>
        </p:txBody>
      </p:sp>
      <p:sp>
        <p:nvSpPr>
          <p:cNvPr id="13" name="TextBox 12">
            <a:extLst>
              <a:ext uri="{FF2B5EF4-FFF2-40B4-BE49-F238E27FC236}">
                <a16:creationId xmlns:a16="http://schemas.microsoft.com/office/drawing/2014/main" id="{1B1937BA-28D2-472B-BB04-6C482424788B}"/>
              </a:ext>
            </a:extLst>
          </p:cNvPr>
          <p:cNvSpPr txBox="1"/>
          <p:nvPr/>
        </p:nvSpPr>
        <p:spPr>
          <a:xfrm>
            <a:off x="990600" y="3669083"/>
            <a:ext cx="1447800" cy="707886"/>
          </a:xfrm>
          <a:prstGeom prst="rect">
            <a:avLst/>
          </a:prstGeom>
          <a:noFill/>
        </p:spPr>
        <p:txBody>
          <a:bodyPr wrap="square" rtlCol="0">
            <a:spAutoFit/>
          </a:bodyPr>
          <a:lstStyle/>
          <a:p>
            <a:pPr algn="ctr"/>
            <a:r>
              <a:rPr lang="en-US" sz="2000" dirty="0"/>
              <a:t>You need a better RCG</a:t>
            </a:r>
          </a:p>
        </p:txBody>
      </p:sp>
      <p:sp>
        <p:nvSpPr>
          <p:cNvPr id="14" name="TextBox 13">
            <a:extLst>
              <a:ext uri="{FF2B5EF4-FFF2-40B4-BE49-F238E27FC236}">
                <a16:creationId xmlns:a16="http://schemas.microsoft.com/office/drawing/2014/main" id="{F03505DB-5774-45C9-8C68-AE45E007FDED}"/>
              </a:ext>
            </a:extLst>
          </p:cNvPr>
          <p:cNvSpPr txBox="1"/>
          <p:nvPr/>
        </p:nvSpPr>
        <p:spPr>
          <a:xfrm>
            <a:off x="2984500" y="5009253"/>
            <a:ext cx="1447800" cy="400110"/>
          </a:xfrm>
          <a:prstGeom prst="rect">
            <a:avLst/>
          </a:prstGeom>
          <a:noFill/>
        </p:spPr>
        <p:txBody>
          <a:bodyPr wrap="square" rtlCol="0">
            <a:spAutoFit/>
          </a:bodyPr>
          <a:lstStyle/>
          <a:p>
            <a:pPr algn="ctr"/>
            <a:r>
              <a:rPr lang="en-US" sz="2000" dirty="0"/>
              <a:t>Done </a:t>
            </a:r>
            <a:r>
              <a:rPr lang="en-US" sz="2000" dirty="0">
                <a:sym typeface="Wingdings" panose="05000000000000000000" pitchFamily="2" charset="2"/>
              </a:rPr>
              <a:t></a:t>
            </a:r>
            <a:endParaRPr lang="en-US" sz="2000" dirty="0"/>
          </a:p>
        </p:txBody>
      </p:sp>
      <p:sp>
        <p:nvSpPr>
          <p:cNvPr id="15" name="Flowchart: Alternate Process 14">
            <a:extLst>
              <a:ext uri="{FF2B5EF4-FFF2-40B4-BE49-F238E27FC236}">
                <a16:creationId xmlns:a16="http://schemas.microsoft.com/office/drawing/2014/main" id="{EE01ACA0-A832-4DA4-95BE-D8C5823FFBDB}"/>
              </a:ext>
            </a:extLst>
          </p:cNvPr>
          <p:cNvSpPr/>
          <p:nvPr/>
        </p:nvSpPr>
        <p:spPr>
          <a:xfrm>
            <a:off x="3545608" y="4038600"/>
            <a:ext cx="2695864" cy="762000"/>
          </a:xfrm>
          <a:prstGeom prst="flowChartAlternateProcess">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Full coverage </a:t>
            </a:r>
            <a:r>
              <a:rPr lang="en-US" dirty="0">
                <a:solidFill>
                  <a:schemeClr val="accent2"/>
                </a:solidFill>
                <a:sym typeface="Wingdings" panose="05000000000000000000" pitchFamily="2" charset="2"/>
              </a:rPr>
              <a:t></a:t>
            </a:r>
          </a:p>
          <a:p>
            <a:r>
              <a:rPr lang="en-US" dirty="0">
                <a:solidFill>
                  <a:schemeClr val="accent2"/>
                </a:solidFill>
              </a:rPr>
              <a:t>Still finding bugs?</a:t>
            </a:r>
          </a:p>
        </p:txBody>
      </p:sp>
      <p:sp>
        <p:nvSpPr>
          <p:cNvPr id="16" name="TextBox 15">
            <a:extLst>
              <a:ext uri="{FF2B5EF4-FFF2-40B4-BE49-F238E27FC236}">
                <a16:creationId xmlns:a16="http://schemas.microsoft.com/office/drawing/2014/main" id="{76CECD2E-C819-4044-ACCE-E175C81C7C91}"/>
              </a:ext>
            </a:extLst>
          </p:cNvPr>
          <p:cNvSpPr txBox="1"/>
          <p:nvPr/>
        </p:nvSpPr>
        <p:spPr>
          <a:xfrm>
            <a:off x="5295900" y="4917106"/>
            <a:ext cx="1447800" cy="1015663"/>
          </a:xfrm>
          <a:prstGeom prst="rect">
            <a:avLst/>
          </a:prstGeom>
          <a:noFill/>
        </p:spPr>
        <p:txBody>
          <a:bodyPr wrap="square" rtlCol="0">
            <a:spAutoFit/>
          </a:bodyPr>
          <a:lstStyle/>
          <a:p>
            <a:pPr algn="ctr"/>
            <a:r>
              <a:rPr lang="en-US" sz="2000" dirty="0"/>
              <a:t>Improve coverage targets</a:t>
            </a:r>
          </a:p>
        </p:txBody>
      </p:sp>
      <p:sp>
        <p:nvSpPr>
          <p:cNvPr id="17" name="TextBox 16">
            <a:extLst>
              <a:ext uri="{FF2B5EF4-FFF2-40B4-BE49-F238E27FC236}">
                <a16:creationId xmlns:a16="http://schemas.microsoft.com/office/drawing/2014/main" id="{D00FDB9D-FDBA-4F70-BDC5-C5CDD9D94D85}"/>
              </a:ext>
            </a:extLst>
          </p:cNvPr>
          <p:cNvSpPr txBox="1"/>
          <p:nvPr/>
        </p:nvSpPr>
        <p:spPr>
          <a:xfrm>
            <a:off x="4002810" y="3456708"/>
            <a:ext cx="381000" cy="369332"/>
          </a:xfrm>
          <a:prstGeom prst="rect">
            <a:avLst/>
          </a:prstGeom>
          <a:noFill/>
        </p:spPr>
        <p:txBody>
          <a:bodyPr wrap="square" rtlCol="0">
            <a:spAutoFit/>
          </a:bodyPr>
          <a:lstStyle/>
          <a:p>
            <a:r>
              <a:rPr lang="en-US" sz="1800" dirty="0">
                <a:solidFill>
                  <a:schemeClr val="accent2"/>
                </a:solidFill>
              </a:rPr>
              <a:t>Y</a:t>
            </a:r>
          </a:p>
        </p:txBody>
      </p:sp>
      <p:sp>
        <p:nvSpPr>
          <p:cNvPr id="18" name="TextBox 17">
            <a:extLst>
              <a:ext uri="{FF2B5EF4-FFF2-40B4-BE49-F238E27FC236}">
                <a16:creationId xmlns:a16="http://schemas.microsoft.com/office/drawing/2014/main" id="{B75163A4-BFF3-4D2A-B74E-D0E94DC1B72F}"/>
              </a:ext>
            </a:extLst>
          </p:cNvPr>
          <p:cNvSpPr txBox="1"/>
          <p:nvPr/>
        </p:nvSpPr>
        <p:spPr>
          <a:xfrm>
            <a:off x="2051627" y="3456708"/>
            <a:ext cx="381000" cy="369332"/>
          </a:xfrm>
          <a:prstGeom prst="rect">
            <a:avLst/>
          </a:prstGeom>
          <a:noFill/>
        </p:spPr>
        <p:txBody>
          <a:bodyPr wrap="square" rtlCol="0">
            <a:spAutoFit/>
          </a:bodyPr>
          <a:lstStyle/>
          <a:p>
            <a:r>
              <a:rPr lang="en-US" sz="1800" dirty="0">
                <a:solidFill>
                  <a:schemeClr val="accent2"/>
                </a:solidFill>
              </a:rPr>
              <a:t>N</a:t>
            </a:r>
          </a:p>
        </p:txBody>
      </p:sp>
      <p:sp>
        <p:nvSpPr>
          <p:cNvPr id="19" name="TextBox 18">
            <a:extLst>
              <a:ext uri="{FF2B5EF4-FFF2-40B4-BE49-F238E27FC236}">
                <a16:creationId xmlns:a16="http://schemas.microsoft.com/office/drawing/2014/main" id="{2BCE2620-2CBA-4403-93F6-CF446BC7A895}"/>
              </a:ext>
            </a:extLst>
          </p:cNvPr>
          <p:cNvSpPr txBox="1"/>
          <p:nvPr/>
        </p:nvSpPr>
        <p:spPr>
          <a:xfrm>
            <a:off x="5773881" y="4724400"/>
            <a:ext cx="381000" cy="369332"/>
          </a:xfrm>
          <a:prstGeom prst="rect">
            <a:avLst/>
          </a:prstGeom>
          <a:noFill/>
        </p:spPr>
        <p:txBody>
          <a:bodyPr wrap="square" rtlCol="0">
            <a:spAutoFit/>
          </a:bodyPr>
          <a:lstStyle/>
          <a:p>
            <a:r>
              <a:rPr lang="en-US" sz="1800" dirty="0">
                <a:solidFill>
                  <a:schemeClr val="accent2"/>
                </a:solidFill>
              </a:rPr>
              <a:t>Y</a:t>
            </a:r>
          </a:p>
        </p:txBody>
      </p:sp>
      <p:sp>
        <p:nvSpPr>
          <p:cNvPr id="20" name="TextBox 19">
            <a:extLst>
              <a:ext uri="{FF2B5EF4-FFF2-40B4-BE49-F238E27FC236}">
                <a16:creationId xmlns:a16="http://schemas.microsoft.com/office/drawing/2014/main" id="{B94FBC4D-160A-4779-8B08-0565CC97FBDE}"/>
              </a:ext>
            </a:extLst>
          </p:cNvPr>
          <p:cNvSpPr txBox="1"/>
          <p:nvPr/>
        </p:nvSpPr>
        <p:spPr>
          <a:xfrm>
            <a:off x="3707245" y="4724400"/>
            <a:ext cx="381000" cy="369332"/>
          </a:xfrm>
          <a:prstGeom prst="rect">
            <a:avLst/>
          </a:prstGeom>
          <a:noFill/>
        </p:spPr>
        <p:txBody>
          <a:bodyPr wrap="square" rtlCol="0">
            <a:spAutoFit/>
          </a:bodyPr>
          <a:lstStyle/>
          <a:p>
            <a:r>
              <a:rPr lang="en-US" sz="1800" dirty="0">
                <a:solidFill>
                  <a:schemeClr val="accent2"/>
                </a:solidFill>
              </a:rPr>
              <a:t>N</a:t>
            </a:r>
          </a:p>
        </p:txBody>
      </p:sp>
      <p:sp>
        <p:nvSpPr>
          <p:cNvPr id="24" name="Freeform: Shape 23">
            <a:extLst>
              <a:ext uri="{FF2B5EF4-FFF2-40B4-BE49-F238E27FC236}">
                <a16:creationId xmlns:a16="http://schemas.microsoft.com/office/drawing/2014/main" id="{1F314D7D-7051-4C43-84D7-BC6AB9AD3F08}"/>
              </a:ext>
            </a:extLst>
          </p:cNvPr>
          <p:cNvSpPr/>
          <p:nvPr/>
        </p:nvSpPr>
        <p:spPr>
          <a:xfrm>
            <a:off x="3176155" y="2339719"/>
            <a:ext cx="1736436" cy="415637"/>
          </a:xfrm>
          <a:custGeom>
            <a:avLst/>
            <a:gdLst>
              <a:gd name="connsiteX0" fmla="*/ 1736436 w 1736436"/>
              <a:gd name="connsiteY0" fmla="*/ 0 h 415637"/>
              <a:gd name="connsiteX1" fmla="*/ 406400 w 1736436"/>
              <a:gd name="connsiteY1" fmla="*/ 55418 h 415637"/>
              <a:gd name="connsiteX2" fmla="*/ 73891 w 1736436"/>
              <a:gd name="connsiteY2" fmla="*/ 203200 h 415637"/>
              <a:gd name="connsiteX3" fmla="*/ 0 w 1736436"/>
              <a:gd name="connsiteY3" fmla="*/ 415637 h 415637"/>
            </a:gdLst>
            <a:ahLst/>
            <a:cxnLst>
              <a:cxn ang="0">
                <a:pos x="connsiteX0" y="connsiteY0"/>
              </a:cxn>
              <a:cxn ang="0">
                <a:pos x="connsiteX1" y="connsiteY1"/>
              </a:cxn>
              <a:cxn ang="0">
                <a:pos x="connsiteX2" y="connsiteY2"/>
              </a:cxn>
              <a:cxn ang="0">
                <a:pos x="connsiteX3" y="connsiteY3"/>
              </a:cxn>
            </a:cxnLst>
            <a:rect l="l" t="t" r="r" b="b"/>
            <a:pathLst>
              <a:path w="1736436" h="415637">
                <a:moveTo>
                  <a:pt x="1736436" y="0"/>
                </a:moveTo>
                <a:cubicBezTo>
                  <a:pt x="1209963" y="10775"/>
                  <a:pt x="683491" y="21551"/>
                  <a:pt x="406400" y="55418"/>
                </a:cubicBezTo>
                <a:cubicBezTo>
                  <a:pt x="129309" y="89285"/>
                  <a:pt x="141624" y="143164"/>
                  <a:pt x="73891" y="203200"/>
                </a:cubicBezTo>
                <a:cubicBezTo>
                  <a:pt x="6158" y="263237"/>
                  <a:pt x="3079" y="339437"/>
                  <a:pt x="0" y="415637"/>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1A9A4097-E473-4F24-BF14-E4FD93820ED8}"/>
              </a:ext>
            </a:extLst>
          </p:cNvPr>
          <p:cNvCxnSpPr>
            <a:cxnSpLocks/>
            <a:endCxn id="15" idx="0"/>
          </p:cNvCxnSpPr>
          <p:nvPr/>
        </p:nvCxnSpPr>
        <p:spPr>
          <a:xfrm>
            <a:off x="4327525" y="3504259"/>
            <a:ext cx="566015" cy="534341"/>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1AD5402-5FC0-44BA-988B-32F5D26CF6E2}"/>
              </a:ext>
            </a:extLst>
          </p:cNvPr>
          <p:cNvSpPr txBox="1"/>
          <p:nvPr/>
        </p:nvSpPr>
        <p:spPr>
          <a:xfrm>
            <a:off x="533400" y="5009253"/>
            <a:ext cx="1676400" cy="830997"/>
          </a:xfrm>
          <a:prstGeom prst="rect">
            <a:avLst/>
          </a:prstGeom>
          <a:noFill/>
        </p:spPr>
        <p:txBody>
          <a:bodyPr wrap="square" rtlCol="0">
            <a:spAutoFit/>
          </a:bodyPr>
          <a:lstStyle/>
          <a:p>
            <a:r>
              <a:rPr lang="en-US" dirty="0">
                <a:solidFill>
                  <a:schemeClr val="accent2"/>
                </a:solidFill>
              </a:rPr>
              <a:t>How do you do this?</a:t>
            </a:r>
          </a:p>
        </p:txBody>
      </p:sp>
      <p:cxnSp>
        <p:nvCxnSpPr>
          <p:cNvPr id="21" name="Straight Arrow Connector 20">
            <a:extLst>
              <a:ext uri="{FF2B5EF4-FFF2-40B4-BE49-F238E27FC236}">
                <a16:creationId xmlns:a16="http://schemas.microsoft.com/office/drawing/2014/main" id="{6C803B67-F105-4075-A069-7A4EB8DA30CC}"/>
              </a:ext>
            </a:extLst>
          </p:cNvPr>
          <p:cNvCxnSpPr>
            <a:cxnSpLocks/>
          </p:cNvCxnSpPr>
          <p:nvPr/>
        </p:nvCxnSpPr>
        <p:spPr>
          <a:xfrm flipV="1">
            <a:off x="1752600" y="4532770"/>
            <a:ext cx="0" cy="64883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16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What is coverage and why do you care?</a:t>
            </a:r>
          </a:p>
          <a:p>
            <a:r>
              <a:rPr lang="en-US" dirty="0"/>
              <a:t>Code coverage and toggle coverage</a:t>
            </a:r>
          </a:p>
          <a:p>
            <a:r>
              <a:rPr lang="en-US" dirty="0"/>
              <a:t>Functional coverage</a:t>
            </a:r>
          </a:p>
          <a:p>
            <a:r>
              <a:rPr lang="en-US" dirty="0"/>
              <a:t>Using your coverage numbers and filling holes</a:t>
            </a:r>
          </a:p>
          <a:p>
            <a:r>
              <a:rPr lang="en-US" dirty="0"/>
              <a:t>Examples</a:t>
            </a:r>
          </a:p>
          <a:p>
            <a:endParaRPr lang="en-US" dirty="0"/>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A34C168-7FC5-4077-AE2B-310BA3F4065A}"/>
              </a:ext>
            </a:extLst>
          </p:cNvPr>
          <p:cNvSpPr/>
          <p:nvPr/>
        </p:nvSpPr>
        <p:spPr>
          <a:xfrm>
            <a:off x="1066800" y="1724892"/>
            <a:ext cx="58674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7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7A63-FD66-4CE1-8E9B-B2411F4582E2}"/>
              </a:ext>
            </a:extLst>
          </p:cNvPr>
          <p:cNvSpPr>
            <a:spLocks noGrp="1"/>
          </p:cNvSpPr>
          <p:nvPr>
            <p:ph type="title"/>
          </p:nvPr>
        </p:nvSpPr>
        <p:spPr/>
        <p:txBody>
          <a:bodyPr/>
          <a:lstStyle/>
          <a:p>
            <a:r>
              <a:rPr lang="en-US" dirty="0"/>
              <a:t>Filling coverage holes</a:t>
            </a:r>
          </a:p>
        </p:txBody>
      </p:sp>
      <p:sp>
        <p:nvSpPr>
          <p:cNvPr id="3" name="Content Placeholder 2">
            <a:extLst>
              <a:ext uri="{FF2B5EF4-FFF2-40B4-BE49-F238E27FC236}">
                <a16:creationId xmlns:a16="http://schemas.microsoft.com/office/drawing/2014/main" id="{17A87A9D-78D6-4F95-8E03-1D4B13A830B0}"/>
              </a:ext>
            </a:extLst>
          </p:cNvPr>
          <p:cNvSpPr>
            <a:spLocks noGrp="1"/>
          </p:cNvSpPr>
          <p:nvPr>
            <p:ph idx="1"/>
          </p:nvPr>
        </p:nvSpPr>
        <p:spPr/>
        <p:txBody>
          <a:bodyPr/>
          <a:lstStyle/>
          <a:p>
            <a:r>
              <a:rPr lang="en-US" dirty="0"/>
              <a:t>“Improve your RCG”</a:t>
            </a:r>
          </a:p>
          <a:p>
            <a:pPr lvl="1"/>
            <a:r>
              <a:rPr lang="en-US" dirty="0"/>
              <a:t>easy to say, but perhaps hard to do!</a:t>
            </a:r>
          </a:p>
          <a:p>
            <a:r>
              <a:rPr lang="en-US" dirty="0"/>
              <a:t>First, analyze your plateau</a:t>
            </a:r>
          </a:p>
          <a:p>
            <a:pPr lvl="1"/>
            <a:r>
              <a:rPr lang="en-US" dirty="0"/>
              <a:t>which areas are not being covered?</a:t>
            </a:r>
          </a:p>
          <a:p>
            <a:r>
              <a:rPr lang="en-US" dirty="0"/>
              <a:t>Example – L2 cache evictions still uncovered</a:t>
            </a:r>
          </a:p>
          <a:p>
            <a:pPr lvl="1"/>
            <a:r>
              <a:rPr lang="en-US" dirty="0"/>
              <a:t>so alter the RCG constraints to target that</a:t>
            </a:r>
          </a:p>
          <a:p>
            <a:pPr lvl="1"/>
            <a:r>
              <a:rPr lang="en-US" dirty="0"/>
              <a:t>remember how?</a:t>
            </a:r>
          </a:p>
        </p:txBody>
      </p:sp>
      <p:sp>
        <p:nvSpPr>
          <p:cNvPr id="4" name="Footer Placeholder 3">
            <a:extLst>
              <a:ext uri="{FF2B5EF4-FFF2-40B4-BE49-F238E27FC236}">
                <a16:creationId xmlns:a16="http://schemas.microsoft.com/office/drawing/2014/main" id="{39E349EA-7B81-4D1C-BE19-F8B5273509B4}"/>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36652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BCF8-95FB-4599-B9BD-F11FEBFFB76C}"/>
              </a:ext>
            </a:extLst>
          </p:cNvPr>
          <p:cNvSpPr>
            <a:spLocks noGrp="1"/>
          </p:cNvSpPr>
          <p:nvPr>
            <p:ph type="title"/>
          </p:nvPr>
        </p:nvSpPr>
        <p:spPr>
          <a:xfrm>
            <a:off x="685800" y="304800"/>
            <a:ext cx="4630917" cy="1143000"/>
          </a:xfrm>
        </p:spPr>
        <p:txBody>
          <a:bodyPr/>
          <a:lstStyle/>
          <a:p>
            <a:r>
              <a:rPr lang="en-US" dirty="0"/>
              <a:t>2-way set-associative cache</a:t>
            </a:r>
          </a:p>
        </p:txBody>
      </p:sp>
      <p:sp>
        <p:nvSpPr>
          <p:cNvPr id="4" name="Footer Placeholder 3">
            <a:extLst>
              <a:ext uri="{FF2B5EF4-FFF2-40B4-BE49-F238E27FC236}">
                <a16:creationId xmlns:a16="http://schemas.microsoft.com/office/drawing/2014/main" id="{7C43C51F-F8BC-4D5E-881B-29AA489D471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Arc 90">
            <a:extLst>
              <a:ext uri="{FF2B5EF4-FFF2-40B4-BE49-F238E27FC236}">
                <a16:creationId xmlns:a16="http://schemas.microsoft.com/office/drawing/2014/main" id="{4566BA59-84C5-493E-ADBB-D50BB0963770}"/>
              </a:ext>
            </a:extLst>
          </p:cNvPr>
          <p:cNvSpPr>
            <a:spLocks/>
          </p:cNvSpPr>
          <p:nvPr/>
        </p:nvSpPr>
        <p:spPr bwMode="auto">
          <a:xfrm flipV="1">
            <a:off x="7907517" y="5165725"/>
            <a:ext cx="152400" cy="3206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6" name="Arc 91">
            <a:extLst>
              <a:ext uri="{FF2B5EF4-FFF2-40B4-BE49-F238E27FC236}">
                <a16:creationId xmlns:a16="http://schemas.microsoft.com/office/drawing/2014/main" id="{9B52AA36-0E79-46AD-8FC8-8A27C8DF57ED}"/>
              </a:ext>
            </a:extLst>
          </p:cNvPr>
          <p:cNvSpPr>
            <a:spLocks/>
          </p:cNvSpPr>
          <p:nvPr/>
        </p:nvSpPr>
        <p:spPr bwMode="auto">
          <a:xfrm flipH="1" flipV="1">
            <a:off x="7755117" y="5165725"/>
            <a:ext cx="152400" cy="3206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7" name="Arc 92">
            <a:extLst>
              <a:ext uri="{FF2B5EF4-FFF2-40B4-BE49-F238E27FC236}">
                <a16:creationId xmlns:a16="http://schemas.microsoft.com/office/drawing/2014/main" id="{E03F07CF-CCCE-4D82-8825-7D845E1A166A}"/>
              </a:ext>
            </a:extLst>
          </p:cNvPr>
          <p:cNvSpPr>
            <a:spLocks/>
          </p:cNvSpPr>
          <p:nvPr/>
        </p:nvSpPr>
        <p:spPr bwMode="auto">
          <a:xfrm flipV="1">
            <a:off x="7907517" y="5165725"/>
            <a:ext cx="152400" cy="7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8" name="Arc 93">
            <a:extLst>
              <a:ext uri="{FF2B5EF4-FFF2-40B4-BE49-F238E27FC236}">
                <a16:creationId xmlns:a16="http://schemas.microsoft.com/office/drawing/2014/main" id="{F4C80CAA-B579-4290-8A7B-9CD321E849FA}"/>
              </a:ext>
            </a:extLst>
          </p:cNvPr>
          <p:cNvSpPr>
            <a:spLocks/>
          </p:cNvSpPr>
          <p:nvPr/>
        </p:nvSpPr>
        <p:spPr bwMode="auto">
          <a:xfrm flipH="1" flipV="1">
            <a:off x="7755117" y="5165725"/>
            <a:ext cx="152400" cy="7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9" name="Line 101">
            <a:extLst>
              <a:ext uri="{FF2B5EF4-FFF2-40B4-BE49-F238E27FC236}">
                <a16:creationId xmlns:a16="http://schemas.microsoft.com/office/drawing/2014/main" id="{B752282A-284C-488C-8AF0-BF8CF0C8D667}"/>
              </a:ext>
            </a:extLst>
          </p:cNvPr>
          <p:cNvSpPr>
            <a:spLocks noChangeShapeType="1"/>
          </p:cNvSpPr>
          <p:nvPr/>
        </p:nvSpPr>
        <p:spPr bwMode="auto">
          <a:xfrm>
            <a:off x="6000930" y="10668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2">
            <a:extLst>
              <a:ext uri="{FF2B5EF4-FFF2-40B4-BE49-F238E27FC236}">
                <a16:creationId xmlns:a16="http://schemas.microsoft.com/office/drawing/2014/main" id="{D3DC3B38-6BAB-4065-8684-7C81BDB6FC70}"/>
              </a:ext>
            </a:extLst>
          </p:cNvPr>
          <p:cNvSpPr>
            <a:spLocks noChangeShapeType="1"/>
          </p:cNvSpPr>
          <p:nvPr/>
        </p:nvSpPr>
        <p:spPr bwMode="auto">
          <a:xfrm>
            <a:off x="6000930" y="13716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3">
            <a:extLst>
              <a:ext uri="{FF2B5EF4-FFF2-40B4-BE49-F238E27FC236}">
                <a16:creationId xmlns:a16="http://schemas.microsoft.com/office/drawing/2014/main" id="{BF858163-C0F2-4971-A4D9-B9D9E6D54DE8}"/>
              </a:ext>
            </a:extLst>
          </p:cNvPr>
          <p:cNvSpPr>
            <a:spLocks noChangeShapeType="1"/>
          </p:cNvSpPr>
          <p:nvPr/>
        </p:nvSpPr>
        <p:spPr bwMode="auto">
          <a:xfrm>
            <a:off x="6000930" y="16764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4">
            <a:extLst>
              <a:ext uri="{FF2B5EF4-FFF2-40B4-BE49-F238E27FC236}">
                <a16:creationId xmlns:a16="http://schemas.microsoft.com/office/drawing/2014/main" id="{8B30D0D7-5A72-4A91-908F-632637443FA5}"/>
              </a:ext>
            </a:extLst>
          </p:cNvPr>
          <p:cNvSpPr>
            <a:spLocks noChangeShapeType="1"/>
          </p:cNvSpPr>
          <p:nvPr/>
        </p:nvSpPr>
        <p:spPr bwMode="auto">
          <a:xfrm>
            <a:off x="6000930" y="25908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5">
            <a:extLst>
              <a:ext uri="{FF2B5EF4-FFF2-40B4-BE49-F238E27FC236}">
                <a16:creationId xmlns:a16="http://schemas.microsoft.com/office/drawing/2014/main" id="{C2617244-F5E1-4388-9384-A5B449EA6551}"/>
              </a:ext>
            </a:extLst>
          </p:cNvPr>
          <p:cNvSpPr>
            <a:spLocks noChangeShapeType="1"/>
          </p:cNvSpPr>
          <p:nvPr/>
        </p:nvSpPr>
        <p:spPr bwMode="auto">
          <a:xfrm>
            <a:off x="6000930" y="28956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6">
            <a:extLst>
              <a:ext uri="{FF2B5EF4-FFF2-40B4-BE49-F238E27FC236}">
                <a16:creationId xmlns:a16="http://schemas.microsoft.com/office/drawing/2014/main" id="{7E4C865C-2FE7-41D8-8870-36FC651FEB93}"/>
              </a:ext>
            </a:extLst>
          </p:cNvPr>
          <p:cNvSpPr>
            <a:spLocks noChangeShapeType="1"/>
          </p:cNvSpPr>
          <p:nvPr/>
        </p:nvSpPr>
        <p:spPr bwMode="auto">
          <a:xfrm>
            <a:off x="7448730" y="3048000"/>
            <a:ext cx="0" cy="1676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09">
            <a:extLst>
              <a:ext uri="{FF2B5EF4-FFF2-40B4-BE49-F238E27FC236}">
                <a16:creationId xmlns:a16="http://schemas.microsoft.com/office/drawing/2014/main" id="{784FB45B-0069-42E6-834E-179C89DCECF3}"/>
              </a:ext>
            </a:extLst>
          </p:cNvPr>
          <p:cNvSpPr txBox="1">
            <a:spLocks noChangeArrowheads="1"/>
          </p:cNvSpPr>
          <p:nvPr/>
        </p:nvSpPr>
        <p:spPr bwMode="auto">
          <a:xfrm>
            <a:off x="7302680" y="5883275"/>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FF0909"/>
                </a:solidFill>
              </a:rPr>
              <a:t>data</a:t>
            </a:r>
          </a:p>
        </p:txBody>
      </p:sp>
      <p:sp>
        <p:nvSpPr>
          <p:cNvPr id="16" name="Freeform 111">
            <a:extLst>
              <a:ext uri="{FF2B5EF4-FFF2-40B4-BE49-F238E27FC236}">
                <a16:creationId xmlns:a16="http://schemas.microsoft.com/office/drawing/2014/main" id="{24B02DC3-8D2F-4A43-8202-8569EED6D5B3}"/>
              </a:ext>
            </a:extLst>
          </p:cNvPr>
          <p:cNvSpPr>
            <a:spLocks/>
          </p:cNvSpPr>
          <p:nvPr/>
        </p:nvSpPr>
        <p:spPr bwMode="auto">
          <a:xfrm>
            <a:off x="6991530" y="5197475"/>
            <a:ext cx="609600" cy="304800"/>
          </a:xfrm>
          <a:custGeom>
            <a:avLst/>
            <a:gdLst>
              <a:gd name="T0" fmla="*/ 2147483646 w 384"/>
              <a:gd name="T1" fmla="*/ 0 h 192"/>
              <a:gd name="T2" fmla="*/ 0 w 384"/>
              <a:gd name="T3" fmla="*/ 2147483646 h 192"/>
              <a:gd name="T4" fmla="*/ 2147483646 w 384"/>
              <a:gd name="T5" fmla="*/ 2147483646 h 192"/>
              <a:gd name="T6" fmla="*/ 2147483646 w 384"/>
              <a:gd name="T7" fmla="*/ 0 h 192"/>
              <a:gd name="T8" fmla="*/ 2147483646 w 384"/>
              <a:gd name="T9" fmla="*/ 0 h 192"/>
              <a:gd name="T10" fmla="*/ 0 60000 65536"/>
              <a:gd name="T11" fmla="*/ 0 60000 65536"/>
              <a:gd name="T12" fmla="*/ 0 60000 65536"/>
              <a:gd name="T13" fmla="*/ 0 60000 65536"/>
              <a:gd name="T14" fmla="*/ 0 60000 65536"/>
              <a:gd name="T15" fmla="*/ 0 w 384"/>
              <a:gd name="T16" fmla="*/ 0 h 192"/>
              <a:gd name="T17" fmla="*/ 384 w 384"/>
              <a:gd name="T18" fmla="*/ 192 h 192"/>
            </a:gdLst>
            <a:ahLst/>
            <a:cxnLst>
              <a:cxn ang="T10">
                <a:pos x="T0" y="T1"/>
              </a:cxn>
              <a:cxn ang="T11">
                <a:pos x="T2" y="T3"/>
              </a:cxn>
              <a:cxn ang="T12">
                <a:pos x="T4" y="T5"/>
              </a:cxn>
              <a:cxn ang="T13">
                <a:pos x="T6" y="T7"/>
              </a:cxn>
              <a:cxn ang="T14">
                <a:pos x="T8" y="T9"/>
              </a:cxn>
            </a:cxnLst>
            <a:rect l="T15" t="T16" r="T17" b="T18"/>
            <a:pathLst>
              <a:path w="384" h="192">
                <a:moveTo>
                  <a:pt x="96" y="0"/>
                </a:moveTo>
                <a:lnTo>
                  <a:pt x="0" y="192"/>
                </a:lnTo>
                <a:lnTo>
                  <a:pt x="288" y="192"/>
                </a:lnTo>
                <a:lnTo>
                  <a:pt x="384" y="0"/>
                </a:lnTo>
                <a:lnTo>
                  <a:pt x="96" y="0"/>
                </a:lnTo>
                <a:close/>
              </a:path>
            </a:pathLst>
          </a:custGeom>
          <a:solidFill>
            <a:schemeClr val="accent1"/>
          </a:solidFill>
          <a:ln w="28575">
            <a:solidFill>
              <a:srgbClr val="000000"/>
            </a:solidFill>
            <a:round/>
            <a:headEnd/>
            <a:tailEnd/>
          </a:ln>
        </p:spPr>
        <p:txBody>
          <a:bodyPr wrap="none" anchor="ctr"/>
          <a:lstStyle/>
          <a:p>
            <a:endParaRPr lang="en-US"/>
          </a:p>
        </p:txBody>
      </p:sp>
      <p:sp>
        <p:nvSpPr>
          <p:cNvPr id="17" name="Text Box 112">
            <a:extLst>
              <a:ext uri="{FF2B5EF4-FFF2-40B4-BE49-F238E27FC236}">
                <a16:creationId xmlns:a16="http://schemas.microsoft.com/office/drawing/2014/main" id="{DCD4798C-FF08-4D7C-83F2-3706182DF186}"/>
              </a:ext>
            </a:extLst>
          </p:cNvPr>
          <p:cNvSpPr txBox="1">
            <a:spLocks noChangeArrowheads="1"/>
          </p:cNvSpPr>
          <p:nvPr/>
        </p:nvSpPr>
        <p:spPr bwMode="auto">
          <a:xfrm>
            <a:off x="7045505" y="5181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rPr>
              <a:t>&lt;&lt;</a:t>
            </a:r>
            <a:endParaRPr lang="en-US" altLang="en-US" sz="2400">
              <a:solidFill>
                <a:srgbClr val="000000"/>
              </a:solidFill>
            </a:endParaRPr>
          </a:p>
        </p:txBody>
      </p:sp>
      <p:sp>
        <p:nvSpPr>
          <p:cNvPr id="18" name="Line 113">
            <a:extLst>
              <a:ext uri="{FF2B5EF4-FFF2-40B4-BE49-F238E27FC236}">
                <a16:creationId xmlns:a16="http://schemas.microsoft.com/office/drawing/2014/main" id="{76FFCD55-AD15-471F-8C8B-56D8AA849353}"/>
              </a:ext>
            </a:extLst>
          </p:cNvPr>
          <p:cNvSpPr>
            <a:spLocks noChangeShapeType="1"/>
          </p:cNvSpPr>
          <p:nvPr/>
        </p:nvSpPr>
        <p:spPr bwMode="auto">
          <a:xfrm>
            <a:off x="7296330" y="5502275"/>
            <a:ext cx="0" cy="5175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16">
            <a:extLst>
              <a:ext uri="{FF2B5EF4-FFF2-40B4-BE49-F238E27FC236}">
                <a16:creationId xmlns:a16="http://schemas.microsoft.com/office/drawing/2014/main" id="{AB7EBDA9-0998-4174-8E93-FFD9CCE69ADD}"/>
              </a:ext>
            </a:extLst>
          </p:cNvPr>
          <p:cNvSpPr txBox="1">
            <a:spLocks noChangeArrowheads="1"/>
          </p:cNvSpPr>
          <p:nvPr/>
        </p:nvSpPr>
        <p:spPr bwMode="auto">
          <a:xfrm>
            <a:off x="4935717" y="5486400"/>
            <a:ext cx="1087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address</a:t>
            </a:r>
          </a:p>
        </p:txBody>
      </p:sp>
      <p:sp>
        <p:nvSpPr>
          <p:cNvPr id="20" name="Line 117">
            <a:extLst>
              <a:ext uri="{FF2B5EF4-FFF2-40B4-BE49-F238E27FC236}">
                <a16:creationId xmlns:a16="http://schemas.microsoft.com/office/drawing/2014/main" id="{2CE98F9D-8801-4372-9DE1-514480EC26F4}"/>
              </a:ext>
            </a:extLst>
          </p:cNvPr>
          <p:cNvSpPr>
            <a:spLocks noChangeShapeType="1"/>
          </p:cNvSpPr>
          <p:nvPr/>
        </p:nvSpPr>
        <p:spPr bwMode="auto">
          <a:xfrm flipV="1">
            <a:off x="6686730" y="5349875"/>
            <a:ext cx="358775"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AutoShape 124">
            <a:extLst>
              <a:ext uri="{FF2B5EF4-FFF2-40B4-BE49-F238E27FC236}">
                <a16:creationId xmlns:a16="http://schemas.microsoft.com/office/drawing/2014/main" id="{8F914124-4BC6-4A9E-A93B-5F6E2EEB6F62}"/>
              </a:ext>
            </a:extLst>
          </p:cNvPr>
          <p:cNvSpPr>
            <a:spLocks noChangeArrowheads="1"/>
          </p:cNvSpPr>
          <p:nvPr/>
        </p:nvSpPr>
        <p:spPr bwMode="auto">
          <a:xfrm>
            <a:off x="7829730" y="3505200"/>
            <a:ext cx="304800" cy="304800"/>
          </a:xfrm>
          <a:prstGeom prst="flowChartTerminator">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000000"/>
                </a:solidFill>
              </a:rPr>
              <a:t>=</a:t>
            </a:r>
          </a:p>
        </p:txBody>
      </p:sp>
      <p:sp>
        <p:nvSpPr>
          <p:cNvPr id="22" name="Line 125">
            <a:extLst>
              <a:ext uri="{FF2B5EF4-FFF2-40B4-BE49-F238E27FC236}">
                <a16:creationId xmlns:a16="http://schemas.microsoft.com/office/drawing/2014/main" id="{76F71BAC-96EB-4A64-9A8F-A4FD8C445B40}"/>
              </a:ext>
            </a:extLst>
          </p:cNvPr>
          <p:cNvSpPr>
            <a:spLocks noChangeShapeType="1"/>
          </p:cNvSpPr>
          <p:nvPr/>
        </p:nvSpPr>
        <p:spPr bwMode="auto">
          <a:xfrm>
            <a:off x="8058330" y="30480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26">
            <a:extLst>
              <a:ext uri="{FF2B5EF4-FFF2-40B4-BE49-F238E27FC236}">
                <a16:creationId xmlns:a16="http://schemas.microsoft.com/office/drawing/2014/main" id="{E6B7DF4C-6C24-4179-BB51-A5E8EBF7D93A}"/>
              </a:ext>
            </a:extLst>
          </p:cNvPr>
          <p:cNvSpPr>
            <a:spLocks noChangeShapeType="1"/>
          </p:cNvSpPr>
          <p:nvPr/>
        </p:nvSpPr>
        <p:spPr bwMode="auto">
          <a:xfrm>
            <a:off x="7982130" y="3810000"/>
            <a:ext cx="1587" cy="1447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Text Box 127">
            <a:extLst>
              <a:ext uri="{FF2B5EF4-FFF2-40B4-BE49-F238E27FC236}">
                <a16:creationId xmlns:a16="http://schemas.microsoft.com/office/drawing/2014/main" id="{27863431-048B-4D60-9FDF-22DCFEC5AECB}"/>
              </a:ext>
            </a:extLst>
          </p:cNvPr>
          <p:cNvSpPr txBox="1">
            <a:spLocks noChangeArrowheads="1"/>
          </p:cNvSpPr>
          <p:nvPr/>
        </p:nvSpPr>
        <p:spPr bwMode="auto">
          <a:xfrm>
            <a:off x="8082142" y="588327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hit?</a:t>
            </a:r>
          </a:p>
        </p:txBody>
      </p:sp>
      <p:sp>
        <p:nvSpPr>
          <p:cNvPr id="25" name="Freeform 140">
            <a:extLst>
              <a:ext uri="{FF2B5EF4-FFF2-40B4-BE49-F238E27FC236}">
                <a16:creationId xmlns:a16="http://schemas.microsoft.com/office/drawing/2014/main" id="{D0E7BE61-4211-4288-A833-D97FFBCD8F34}"/>
              </a:ext>
            </a:extLst>
          </p:cNvPr>
          <p:cNvSpPr>
            <a:spLocks/>
          </p:cNvSpPr>
          <p:nvPr/>
        </p:nvSpPr>
        <p:spPr bwMode="auto">
          <a:xfrm>
            <a:off x="5523092" y="2133600"/>
            <a:ext cx="477838" cy="3048000"/>
          </a:xfrm>
          <a:custGeom>
            <a:avLst/>
            <a:gdLst>
              <a:gd name="T0" fmla="*/ 0 w 144"/>
              <a:gd name="T1" fmla="*/ 2147483646 h 2016"/>
              <a:gd name="T2" fmla="*/ 0 w 144"/>
              <a:gd name="T3" fmla="*/ 0 h 2016"/>
              <a:gd name="T4" fmla="*/ 2147483646 w 144"/>
              <a:gd name="T5" fmla="*/ 0 h 2016"/>
              <a:gd name="T6" fmla="*/ 0 60000 65536"/>
              <a:gd name="T7" fmla="*/ 0 60000 65536"/>
              <a:gd name="T8" fmla="*/ 0 60000 65536"/>
              <a:gd name="T9" fmla="*/ 0 w 144"/>
              <a:gd name="T10" fmla="*/ 0 h 2016"/>
              <a:gd name="T11" fmla="*/ 144 w 144"/>
              <a:gd name="T12" fmla="*/ 2016 h 2016"/>
            </a:gdLst>
            <a:ahLst/>
            <a:cxnLst>
              <a:cxn ang="T6">
                <a:pos x="T0" y="T1"/>
              </a:cxn>
              <a:cxn ang="T7">
                <a:pos x="T2" y="T3"/>
              </a:cxn>
              <a:cxn ang="T8">
                <a:pos x="T4" y="T5"/>
              </a:cxn>
            </a:cxnLst>
            <a:rect l="T9" t="T10" r="T11" b="T12"/>
            <a:pathLst>
              <a:path w="144" h="2016">
                <a:moveTo>
                  <a:pt x="0" y="2016"/>
                </a:moveTo>
                <a:lnTo>
                  <a:pt x="0" y="0"/>
                </a:lnTo>
                <a:lnTo>
                  <a:pt x="144" y="0"/>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141">
            <a:extLst>
              <a:ext uri="{FF2B5EF4-FFF2-40B4-BE49-F238E27FC236}">
                <a16:creationId xmlns:a16="http://schemas.microsoft.com/office/drawing/2014/main" id="{CB77368E-9FC0-49F6-A2CD-82E22EBBD0BF}"/>
              </a:ext>
            </a:extLst>
          </p:cNvPr>
          <p:cNvSpPr>
            <a:spLocks noChangeArrowheads="1"/>
          </p:cNvSpPr>
          <p:nvPr/>
        </p:nvSpPr>
        <p:spPr bwMode="auto">
          <a:xfrm>
            <a:off x="6915330" y="3505200"/>
            <a:ext cx="304800" cy="304800"/>
          </a:xfrm>
          <a:prstGeom prst="flowChartTerminator">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rPr>
              <a:t>=</a:t>
            </a:r>
          </a:p>
        </p:txBody>
      </p:sp>
      <p:sp>
        <p:nvSpPr>
          <p:cNvPr id="27" name="Line 142">
            <a:extLst>
              <a:ext uri="{FF2B5EF4-FFF2-40B4-BE49-F238E27FC236}">
                <a16:creationId xmlns:a16="http://schemas.microsoft.com/office/drawing/2014/main" id="{283B3529-C267-4A3B-8C03-BF78DA3E040F}"/>
              </a:ext>
            </a:extLst>
          </p:cNvPr>
          <p:cNvSpPr>
            <a:spLocks noChangeShapeType="1"/>
          </p:cNvSpPr>
          <p:nvPr/>
        </p:nvSpPr>
        <p:spPr bwMode="auto">
          <a:xfrm>
            <a:off x="7143930" y="30480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Freeform 143">
            <a:extLst>
              <a:ext uri="{FF2B5EF4-FFF2-40B4-BE49-F238E27FC236}">
                <a16:creationId xmlns:a16="http://schemas.microsoft.com/office/drawing/2014/main" id="{A21AAAC1-371A-4F4A-B245-F124429117C7}"/>
              </a:ext>
            </a:extLst>
          </p:cNvPr>
          <p:cNvSpPr>
            <a:spLocks/>
          </p:cNvSpPr>
          <p:nvPr/>
        </p:nvSpPr>
        <p:spPr bwMode="auto">
          <a:xfrm>
            <a:off x="4705530" y="3200400"/>
            <a:ext cx="2286000" cy="1981200"/>
          </a:xfrm>
          <a:custGeom>
            <a:avLst/>
            <a:gdLst>
              <a:gd name="T0" fmla="*/ 0 w 1968"/>
              <a:gd name="T1" fmla="*/ 2147483646 h 1248"/>
              <a:gd name="T2" fmla="*/ 0 w 1968"/>
              <a:gd name="T3" fmla="*/ 0 h 1248"/>
              <a:gd name="T4" fmla="*/ 2147483646 w 1968"/>
              <a:gd name="T5" fmla="*/ 0 h 1248"/>
              <a:gd name="T6" fmla="*/ 2147483646 w 1968"/>
              <a:gd name="T7" fmla="*/ 2147483646 h 1248"/>
              <a:gd name="T8" fmla="*/ 0 60000 65536"/>
              <a:gd name="T9" fmla="*/ 0 60000 65536"/>
              <a:gd name="T10" fmla="*/ 0 60000 65536"/>
              <a:gd name="T11" fmla="*/ 0 60000 65536"/>
              <a:gd name="T12" fmla="*/ 0 w 1968"/>
              <a:gd name="T13" fmla="*/ 0 h 1248"/>
              <a:gd name="T14" fmla="*/ 1968 w 1968"/>
              <a:gd name="T15" fmla="*/ 1248 h 1248"/>
            </a:gdLst>
            <a:ahLst/>
            <a:cxnLst>
              <a:cxn ang="T8">
                <a:pos x="T0" y="T1"/>
              </a:cxn>
              <a:cxn ang="T9">
                <a:pos x="T2" y="T3"/>
              </a:cxn>
              <a:cxn ang="T10">
                <a:pos x="T4" y="T5"/>
              </a:cxn>
              <a:cxn ang="T11">
                <a:pos x="T6" y="T7"/>
              </a:cxn>
            </a:cxnLst>
            <a:rect l="T12" t="T13" r="T14" b="T15"/>
            <a:pathLst>
              <a:path w="1968" h="1248">
                <a:moveTo>
                  <a:pt x="0" y="1248"/>
                </a:moveTo>
                <a:lnTo>
                  <a:pt x="0" y="0"/>
                </a:lnTo>
                <a:lnTo>
                  <a:pt x="1968" y="0"/>
                </a:lnTo>
                <a:lnTo>
                  <a:pt x="1968" y="192"/>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Freeform 144">
            <a:extLst>
              <a:ext uri="{FF2B5EF4-FFF2-40B4-BE49-F238E27FC236}">
                <a16:creationId xmlns:a16="http://schemas.microsoft.com/office/drawing/2014/main" id="{1BD57075-DFC7-4D23-A32A-8904911755D6}"/>
              </a:ext>
            </a:extLst>
          </p:cNvPr>
          <p:cNvSpPr>
            <a:spLocks/>
          </p:cNvSpPr>
          <p:nvPr/>
        </p:nvSpPr>
        <p:spPr bwMode="auto">
          <a:xfrm>
            <a:off x="6991530" y="3200400"/>
            <a:ext cx="914400" cy="304800"/>
          </a:xfrm>
          <a:custGeom>
            <a:avLst/>
            <a:gdLst>
              <a:gd name="T0" fmla="*/ 0 w 864"/>
              <a:gd name="T1" fmla="*/ 0 h 192"/>
              <a:gd name="T2" fmla="*/ 2147483646 w 864"/>
              <a:gd name="T3" fmla="*/ 0 h 192"/>
              <a:gd name="T4" fmla="*/ 2147483646 w 864"/>
              <a:gd name="T5" fmla="*/ 2147483646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lnTo>
                  <a:pt x="864" y="0"/>
                </a:lnTo>
                <a:lnTo>
                  <a:pt x="864" y="192"/>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 name="Line 145">
            <a:extLst>
              <a:ext uri="{FF2B5EF4-FFF2-40B4-BE49-F238E27FC236}">
                <a16:creationId xmlns:a16="http://schemas.microsoft.com/office/drawing/2014/main" id="{C9767E99-96F0-47B1-B743-2CB1BC070128}"/>
              </a:ext>
            </a:extLst>
          </p:cNvPr>
          <p:cNvSpPr>
            <a:spLocks noChangeShapeType="1"/>
          </p:cNvSpPr>
          <p:nvPr/>
        </p:nvSpPr>
        <p:spPr bwMode="auto">
          <a:xfrm>
            <a:off x="6534330" y="3048000"/>
            <a:ext cx="0" cy="1676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46">
            <a:extLst>
              <a:ext uri="{FF2B5EF4-FFF2-40B4-BE49-F238E27FC236}">
                <a16:creationId xmlns:a16="http://schemas.microsoft.com/office/drawing/2014/main" id="{76FFB0BD-1571-4583-AED4-189004B5675D}"/>
              </a:ext>
            </a:extLst>
          </p:cNvPr>
          <p:cNvSpPr>
            <a:spLocks noChangeShapeType="1"/>
          </p:cNvSpPr>
          <p:nvPr/>
        </p:nvSpPr>
        <p:spPr bwMode="auto">
          <a:xfrm>
            <a:off x="7296330" y="4876800"/>
            <a:ext cx="0" cy="304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47">
            <a:extLst>
              <a:ext uri="{FF2B5EF4-FFF2-40B4-BE49-F238E27FC236}">
                <a16:creationId xmlns:a16="http://schemas.microsoft.com/office/drawing/2014/main" id="{10F02B29-5F2C-4348-9526-3AA968BC1C56}"/>
              </a:ext>
            </a:extLst>
          </p:cNvPr>
          <p:cNvSpPr>
            <a:spLocks noChangeShapeType="1"/>
          </p:cNvSpPr>
          <p:nvPr/>
        </p:nvSpPr>
        <p:spPr bwMode="auto">
          <a:xfrm>
            <a:off x="7907517" y="5486400"/>
            <a:ext cx="0" cy="533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AutoShape 149">
            <a:extLst>
              <a:ext uri="{FF2B5EF4-FFF2-40B4-BE49-F238E27FC236}">
                <a16:creationId xmlns:a16="http://schemas.microsoft.com/office/drawing/2014/main" id="{45A32F51-21F5-46F8-9F2E-22E95EDE31E7}"/>
              </a:ext>
            </a:extLst>
          </p:cNvPr>
          <p:cNvSpPr>
            <a:spLocks noChangeArrowheads="1"/>
          </p:cNvSpPr>
          <p:nvPr/>
        </p:nvSpPr>
        <p:spPr bwMode="auto">
          <a:xfrm>
            <a:off x="7907517" y="4724400"/>
            <a:ext cx="152400" cy="152400"/>
          </a:xfrm>
          <a:prstGeom prst="flowChartConnector">
            <a:avLst/>
          </a:pr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4" name="Text Box 152">
            <a:extLst>
              <a:ext uri="{FF2B5EF4-FFF2-40B4-BE49-F238E27FC236}">
                <a16:creationId xmlns:a16="http://schemas.microsoft.com/office/drawing/2014/main" id="{C11999F5-4C02-4F16-B074-ADF35F6EA92D}"/>
              </a:ext>
            </a:extLst>
          </p:cNvPr>
          <p:cNvSpPr txBox="1">
            <a:spLocks noChangeArrowheads="1"/>
          </p:cNvSpPr>
          <p:nvPr/>
        </p:nvSpPr>
        <p:spPr bwMode="auto">
          <a:xfrm rot="-5400000">
            <a:off x="6089036" y="1915319"/>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FF0909"/>
                </a:solidFill>
              </a:rPr>
              <a:t>sets</a:t>
            </a:r>
          </a:p>
        </p:txBody>
      </p:sp>
      <p:sp>
        <p:nvSpPr>
          <p:cNvPr id="35" name="Freeform 155">
            <a:extLst>
              <a:ext uri="{FF2B5EF4-FFF2-40B4-BE49-F238E27FC236}">
                <a16:creationId xmlns:a16="http://schemas.microsoft.com/office/drawing/2014/main" id="{5212C8FE-EEFB-48A0-99F5-43A80CA2D74A}"/>
              </a:ext>
            </a:extLst>
          </p:cNvPr>
          <p:cNvSpPr>
            <a:spLocks/>
          </p:cNvSpPr>
          <p:nvPr/>
        </p:nvSpPr>
        <p:spPr bwMode="auto">
          <a:xfrm>
            <a:off x="7526517" y="4572000"/>
            <a:ext cx="457200" cy="228600"/>
          </a:xfrm>
          <a:custGeom>
            <a:avLst/>
            <a:gdLst>
              <a:gd name="T0" fmla="*/ 2147483646 w 288"/>
              <a:gd name="T1" fmla="*/ 0 h 144"/>
              <a:gd name="T2" fmla="*/ 2147483646 w 288"/>
              <a:gd name="T3" fmla="*/ 2147483646 h 144"/>
              <a:gd name="T4" fmla="*/ 0 w 288"/>
              <a:gd name="T5" fmla="*/ 2147483646 h 144"/>
              <a:gd name="T6" fmla="*/ 0 60000 65536"/>
              <a:gd name="T7" fmla="*/ 0 60000 65536"/>
              <a:gd name="T8" fmla="*/ 0 60000 65536"/>
              <a:gd name="T9" fmla="*/ 0 w 288"/>
              <a:gd name="T10" fmla="*/ 0 h 144"/>
              <a:gd name="T11" fmla="*/ 288 w 288"/>
              <a:gd name="T12" fmla="*/ 144 h 144"/>
            </a:gdLst>
            <a:ahLst/>
            <a:cxnLst>
              <a:cxn ang="T6">
                <a:pos x="T0" y="T1"/>
              </a:cxn>
              <a:cxn ang="T7">
                <a:pos x="T2" y="T3"/>
              </a:cxn>
              <a:cxn ang="T8">
                <a:pos x="T4" y="T5"/>
              </a:cxn>
            </a:cxnLst>
            <a:rect l="T9" t="T10" r="T11" b="T12"/>
            <a:pathLst>
              <a:path w="288" h="144">
                <a:moveTo>
                  <a:pt x="288" y="0"/>
                </a:moveTo>
                <a:lnTo>
                  <a:pt x="288" y="144"/>
                </a:lnTo>
                <a:lnTo>
                  <a:pt x="0" y="144"/>
                </a:lnTo>
              </a:path>
            </a:pathLst>
          </a:custGeom>
          <a:noFill/>
          <a:ln w="127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Line 157">
            <a:extLst>
              <a:ext uri="{FF2B5EF4-FFF2-40B4-BE49-F238E27FC236}">
                <a16:creationId xmlns:a16="http://schemas.microsoft.com/office/drawing/2014/main" id="{5ED6CDB8-93F5-4603-B1EE-A50883C99DCD}"/>
              </a:ext>
            </a:extLst>
          </p:cNvPr>
          <p:cNvSpPr>
            <a:spLocks noChangeShapeType="1"/>
          </p:cNvSpPr>
          <p:nvPr/>
        </p:nvSpPr>
        <p:spPr bwMode="auto">
          <a:xfrm>
            <a:off x="7831317" y="4343400"/>
            <a:ext cx="0" cy="914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Freeform 159">
            <a:extLst>
              <a:ext uri="{FF2B5EF4-FFF2-40B4-BE49-F238E27FC236}">
                <a16:creationId xmlns:a16="http://schemas.microsoft.com/office/drawing/2014/main" id="{A3CD2439-8099-485C-9CB5-ADAFCC49D11D}"/>
              </a:ext>
            </a:extLst>
          </p:cNvPr>
          <p:cNvSpPr>
            <a:spLocks/>
          </p:cNvSpPr>
          <p:nvPr/>
        </p:nvSpPr>
        <p:spPr bwMode="auto">
          <a:xfrm>
            <a:off x="7069317" y="3810000"/>
            <a:ext cx="762000" cy="533400"/>
          </a:xfrm>
          <a:custGeom>
            <a:avLst/>
            <a:gdLst>
              <a:gd name="T0" fmla="*/ 0 w 480"/>
              <a:gd name="T1" fmla="*/ 0 h 240"/>
              <a:gd name="T2" fmla="*/ 0 w 480"/>
              <a:gd name="T3" fmla="*/ 2147483646 h 240"/>
              <a:gd name="T4" fmla="*/ 2147483646 w 480"/>
              <a:gd name="T5" fmla="*/ 2147483646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0"/>
                </a:moveTo>
                <a:lnTo>
                  <a:pt x="0" y="240"/>
                </a:lnTo>
                <a:lnTo>
                  <a:pt x="480" y="24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8" name="Group 161">
            <a:extLst>
              <a:ext uri="{FF2B5EF4-FFF2-40B4-BE49-F238E27FC236}">
                <a16:creationId xmlns:a16="http://schemas.microsoft.com/office/drawing/2014/main" id="{0457AE7B-82F3-43EB-95F0-617BC46FA491}"/>
              </a:ext>
            </a:extLst>
          </p:cNvPr>
          <p:cNvGrpSpPr>
            <a:grpSpLocks/>
          </p:cNvGrpSpPr>
          <p:nvPr/>
        </p:nvGrpSpPr>
        <p:grpSpPr bwMode="auto">
          <a:xfrm>
            <a:off x="6002517" y="914400"/>
            <a:ext cx="304800" cy="2133600"/>
            <a:chOff x="4416" y="1536"/>
            <a:chExt cx="192" cy="1344"/>
          </a:xfrm>
        </p:grpSpPr>
        <p:sp>
          <p:nvSpPr>
            <p:cNvPr id="39" name="Freeform 162">
              <a:extLst>
                <a:ext uri="{FF2B5EF4-FFF2-40B4-BE49-F238E27FC236}">
                  <a16:creationId xmlns:a16="http://schemas.microsoft.com/office/drawing/2014/main" id="{1EC7D14C-02F9-4359-8DF6-5C1B097E0C05}"/>
                </a:ext>
              </a:extLst>
            </p:cNvPr>
            <p:cNvSpPr>
              <a:spLocks/>
            </p:cNvSpPr>
            <p:nvPr/>
          </p:nvSpPr>
          <p:spPr bwMode="auto">
            <a:xfrm flipH="1">
              <a:off x="4416" y="1536"/>
              <a:ext cx="96" cy="1344"/>
            </a:xfrm>
            <a:custGeom>
              <a:avLst/>
              <a:gdLst>
                <a:gd name="T0" fmla="*/ 0 w 192"/>
                <a:gd name="T1" fmla="*/ 0 h 2496"/>
                <a:gd name="T2" fmla="*/ 0 w 192"/>
                <a:gd name="T3" fmla="*/ 1 h 2496"/>
                <a:gd name="T4" fmla="*/ 1 w 192"/>
                <a:gd name="T5" fmla="*/ 1 h 2496"/>
                <a:gd name="T6" fmla="*/ 1 w 192"/>
                <a:gd name="T7" fmla="*/ 1 h 2496"/>
                <a:gd name="T8" fmla="*/ 0 w 192"/>
                <a:gd name="T9" fmla="*/ 0 h 2496"/>
                <a:gd name="T10" fmla="*/ 0 60000 65536"/>
                <a:gd name="T11" fmla="*/ 0 60000 65536"/>
                <a:gd name="T12" fmla="*/ 0 60000 65536"/>
                <a:gd name="T13" fmla="*/ 0 60000 65536"/>
                <a:gd name="T14" fmla="*/ 0 60000 65536"/>
                <a:gd name="T15" fmla="*/ 0 w 192"/>
                <a:gd name="T16" fmla="*/ 0 h 2496"/>
                <a:gd name="T17" fmla="*/ 192 w 192"/>
                <a:gd name="T18" fmla="*/ 2496 h 2496"/>
              </a:gdLst>
              <a:ahLst/>
              <a:cxnLst>
                <a:cxn ang="T10">
                  <a:pos x="T0" y="T1"/>
                </a:cxn>
                <a:cxn ang="T11">
                  <a:pos x="T2" y="T3"/>
                </a:cxn>
                <a:cxn ang="T12">
                  <a:pos x="T4" y="T5"/>
                </a:cxn>
                <a:cxn ang="T13">
                  <a:pos x="T6" y="T7"/>
                </a:cxn>
                <a:cxn ang="T14">
                  <a:pos x="T8" y="T9"/>
                </a:cxn>
              </a:cxnLst>
              <a:rect l="T15" t="T16" r="T17" b="T18"/>
              <a:pathLst>
                <a:path w="192" h="2496">
                  <a:moveTo>
                    <a:pt x="0" y="0"/>
                  </a:moveTo>
                  <a:lnTo>
                    <a:pt x="0" y="2496"/>
                  </a:lnTo>
                  <a:lnTo>
                    <a:pt x="192" y="2304"/>
                  </a:lnTo>
                  <a:lnTo>
                    <a:pt x="192" y="192"/>
                  </a:lnTo>
                  <a:lnTo>
                    <a:pt x="0" y="0"/>
                  </a:lnTo>
                  <a:close/>
                </a:path>
              </a:pathLst>
            </a:custGeom>
            <a:solidFill>
              <a:srgbClr val="52F4C2"/>
            </a:solidFill>
            <a:ln w="28575">
              <a:solidFill>
                <a:srgbClr val="000000"/>
              </a:solidFill>
              <a:round/>
              <a:headEnd/>
              <a:tailEnd/>
            </a:ln>
          </p:spPr>
          <p:txBody>
            <a:bodyPr wrap="none" anchor="ctr"/>
            <a:lstStyle/>
            <a:p>
              <a:endParaRPr lang="en-US"/>
            </a:p>
          </p:txBody>
        </p:sp>
        <p:sp>
          <p:nvSpPr>
            <p:cNvPr id="40" name="Line 163">
              <a:extLst>
                <a:ext uri="{FF2B5EF4-FFF2-40B4-BE49-F238E27FC236}">
                  <a16:creationId xmlns:a16="http://schemas.microsoft.com/office/drawing/2014/main" id="{D7CB5AE6-5C30-4348-858B-DF180F41FB6A}"/>
                </a:ext>
              </a:extLst>
            </p:cNvPr>
            <p:cNvSpPr>
              <a:spLocks noChangeShapeType="1"/>
            </p:cNvSpPr>
            <p:nvPr/>
          </p:nvSpPr>
          <p:spPr bwMode="auto">
            <a:xfrm>
              <a:off x="4508" y="2016"/>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64">
              <a:extLst>
                <a:ext uri="{FF2B5EF4-FFF2-40B4-BE49-F238E27FC236}">
                  <a16:creationId xmlns:a16="http://schemas.microsoft.com/office/drawing/2014/main" id="{9999DFFE-1E13-40D4-8EE6-4489746BDB55}"/>
                </a:ext>
              </a:extLst>
            </p:cNvPr>
            <p:cNvSpPr>
              <a:spLocks noChangeShapeType="1"/>
            </p:cNvSpPr>
            <p:nvPr/>
          </p:nvSpPr>
          <p:spPr bwMode="auto">
            <a:xfrm>
              <a:off x="4512" y="1824"/>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65">
              <a:extLst>
                <a:ext uri="{FF2B5EF4-FFF2-40B4-BE49-F238E27FC236}">
                  <a16:creationId xmlns:a16="http://schemas.microsoft.com/office/drawing/2014/main" id="{990C1E00-827A-4F69-A3B5-061B6C3DC1DB}"/>
                </a:ext>
              </a:extLst>
            </p:cNvPr>
            <p:cNvSpPr>
              <a:spLocks noChangeShapeType="1"/>
            </p:cNvSpPr>
            <p:nvPr/>
          </p:nvSpPr>
          <p:spPr bwMode="auto">
            <a:xfrm>
              <a:off x="4512" y="1632"/>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66">
              <a:extLst>
                <a:ext uri="{FF2B5EF4-FFF2-40B4-BE49-F238E27FC236}">
                  <a16:creationId xmlns:a16="http://schemas.microsoft.com/office/drawing/2014/main" id="{B0907B75-3292-4AB7-B505-1106C79D52AC}"/>
                </a:ext>
              </a:extLst>
            </p:cNvPr>
            <p:cNvSpPr>
              <a:spLocks noChangeShapeType="1"/>
            </p:cNvSpPr>
            <p:nvPr/>
          </p:nvSpPr>
          <p:spPr bwMode="auto">
            <a:xfrm>
              <a:off x="4512" y="2592"/>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7">
              <a:extLst>
                <a:ext uri="{FF2B5EF4-FFF2-40B4-BE49-F238E27FC236}">
                  <a16:creationId xmlns:a16="http://schemas.microsoft.com/office/drawing/2014/main" id="{0CF7E6E9-BB38-4471-A857-ECE1177A9338}"/>
                </a:ext>
              </a:extLst>
            </p:cNvPr>
            <p:cNvSpPr>
              <a:spLocks noChangeShapeType="1"/>
            </p:cNvSpPr>
            <p:nvPr/>
          </p:nvSpPr>
          <p:spPr bwMode="auto">
            <a:xfrm>
              <a:off x="4512" y="2784"/>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5" name="Rectangle 171">
            <a:extLst>
              <a:ext uri="{FF2B5EF4-FFF2-40B4-BE49-F238E27FC236}">
                <a16:creationId xmlns:a16="http://schemas.microsoft.com/office/drawing/2014/main" id="{0A17A6AF-4F71-4901-83A6-A09A87D187CB}"/>
              </a:ext>
            </a:extLst>
          </p:cNvPr>
          <p:cNvSpPr>
            <a:spLocks noChangeArrowheads="1"/>
          </p:cNvSpPr>
          <p:nvPr/>
        </p:nvSpPr>
        <p:spPr bwMode="auto">
          <a:xfrm>
            <a:off x="6307317" y="5181600"/>
            <a:ext cx="457200" cy="304800"/>
          </a:xfrm>
          <a:prstGeom prst="rect">
            <a:avLst/>
          </a:prstGeom>
          <a:solidFill>
            <a:schemeClr val="accent1"/>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[4:0]</a:t>
            </a:r>
          </a:p>
        </p:txBody>
      </p:sp>
      <p:sp>
        <p:nvSpPr>
          <p:cNvPr id="46" name="Rectangle 173">
            <a:extLst>
              <a:ext uri="{FF2B5EF4-FFF2-40B4-BE49-F238E27FC236}">
                <a16:creationId xmlns:a16="http://schemas.microsoft.com/office/drawing/2014/main" id="{A4AE4CA7-4C1D-4BA6-B2E9-542F5894CF35}"/>
              </a:ext>
            </a:extLst>
          </p:cNvPr>
          <p:cNvSpPr>
            <a:spLocks noChangeArrowheads="1"/>
          </p:cNvSpPr>
          <p:nvPr/>
        </p:nvSpPr>
        <p:spPr bwMode="auto">
          <a:xfrm>
            <a:off x="4935717" y="5181600"/>
            <a:ext cx="1371600" cy="304800"/>
          </a:xfrm>
          <a:prstGeom prst="rect">
            <a:avLst/>
          </a:prstGeom>
          <a:solidFill>
            <a:srgbClr val="52F4C2"/>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[13:5]</a:t>
            </a:r>
          </a:p>
        </p:txBody>
      </p:sp>
      <p:sp>
        <p:nvSpPr>
          <p:cNvPr id="47" name="AutoShape 174">
            <a:extLst>
              <a:ext uri="{FF2B5EF4-FFF2-40B4-BE49-F238E27FC236}">
                <a16:creationId xmlns:a16="http://schemas.microsoft.com/office/drawing/2014/main" id="{FBAEE637-BC17-46EE-8CAA-7AA004CB59E5}"/>
              </a:ext>
            </a:extLst>
          </p:cNvPr>
          <p:cNvSpPr>
            <a:spLocks noChangeArrowheads="1"/>
          </p:cNvSpPr>
          <p:nvPr/>
        </p:nvSpPr>
        <p:spPr bwMode="auto">
          <a:xfrm rot="5400000" flipH="1" flipV="1">
            <a:off x="3771900" y="5448300"/>
            <a:ext cx="304800" cy="381000"/>
          </a:xfrm>
          <a:prstGeom prst="flowChartDocument">
            <a:avLst/>
          </a:prstGeom>
          <a:solidFill>
            <a:schemeClr val="bg1"/>
          </a:solidFill>
          <a:ln w="28575">
            <a:solidFill>
              <a:schemeClr val="bg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48" name="Freeform 175">
            <a:extLst>
              <a:ext uri="{FF2B5EF4-FFF2-40B4-BE49-F238E27FC236}">
                <a16:creationId xmlns:a16="http://schemas.microsoft.com/office/drawing/2014/main" id="{53D9FE12-1E29-44F5-B43C-F4C74190414F}"/>
              </a:ext>
            </a:extLst>
          </p:cNvPr>
          <p:cNvSpPr>
            <a:spLocks/>
          </p:cNvSpPr>
          <p:nvPr/>
        </p:nvSpPr>
        <p:spPr bwMode="auto">
          <a:xfrm rot="16200000" flipH="1">
            <a:off x="6912155" y="4195762"/>
            <a:ext cx="152400" cy="1209675"/>
          </a:xfrm>
          <a:custGeom>
            <a:avLst/>
            <a:gdLst>
              <a:gd name="T0" fmla="*/ 0 w 192"/>
              <a:gd name="T1" fmla="*/ 0 h 2496"/>
              <a:gd name="T2" fmla="*/ 0 w 192"/>
              <a:gd name="T3" fmla="*/ 2147483646 h 2496"/>
              <a:gd name="T4" fmla="*/ 2147483646 w 192"/>
              <a:gd name="T5" fmla="*/ 2147483646 h 2496"/>
              <a:gd name="T6" fmla="*/ 2147483646 w 192"/>
              <a:gd name="T7" fmla="*/ 2147483646 h 2496"/>
              <a:gd name="T8" fmla="*/ 0 w 192"/>
              <a:gd name="T9" fmla="*/ 0 h 2496"/>
              <a:gd name="T10" fmla="*/ 0 60000 65536"/>
              <a:gd name="T11" fmla="*/ 0 60000 65536"/>
              <a:gd name="T12" fmla="*/ 0 60000 65536"/>
              <a:gd name="T13" fmla="*/ 0 60000 65536"/>
              <a:gd name="T14" fmla="*/ 0 60000 65536"/>
              <a:gd name="T15" fmla="*/ 0 w 192"/>
              <a:gd name="T16" fmla="*/ 0 h 2496"/>
              <a:gd name="T17" fmla="*/ 192 w 192"/>
              <a:gd name="T18" fmla="*/ 2496 h 2496"/>
            </a:gdLst>
            <a:ahLst/>
            <a:cxnLst>
              <a:cxn ang="T10">
                <a:pos x="T0" y="T1"/>
              </a:cxn>
              <a:cxn ang="T11">
                <a:pos x="T2" y="T3"/>
              </a:cxn>
              <a:cxn ang="T12">
                <a:pos x="T4" y="T5"/>
              </a:cxn>
              <a:cxn ang="T13">
                <a:pos x="T6" y="T7"/>
              </a:cxn>
              <a:cxn ang="T14">
                <a:pos x="T8" y="T9"/>
              </a:cxn>
            </a:cxnLst>
            <a:rect l="T15" t="T16" r="T17" b="T18"/>
            <a:pathLst>
              <a:path w="192" h="2496">
                <a:moveTo>
                  <a:pt x="0" y="0"/>
                </a:moveTo>
                <a:lnTo>
                  <a:pt x="0" y="2496"/>
                </a:lnTo>
                <a:lnTo>
                  <a:pt x="192" y="2304"/>
                </a:lnTo>
                <a:lnTo>
                  <a:pt x="192" y="192"/>
                </a:lnTo>
                <a:lnTo>
                  <a:pt x="0" y="0"/>
                </a:lnTo>
                <a:close/>
              </a:path>
            </a:pathLst>
          </a:custGeom>
          <a:noFill/>
          <a:ln w="28575">
            <a:solidFill>
              <a:srgbClr val="000000"/>
            </a:solidFill>
            <a:round/>
            <a:headEnd/>
            <a:tailEnd/>
          </a:ln>
        </p:spPr>
        <p:txBody>
          <a:bodyPr wrap="none" anchor="ctr"/>
          <a:lstStyle/>
          <a:p>
            <a:endParaRPr lang="en-US"/>
          </a:p>
        </p:txBody>
      </p:sp>
      <p:sp>
        <p:nvSpPr>
          <p:cNvPr id="49" name="Rectangle 172">
            <a:extLst>
              <a:ext uri="{FF2B5EF4-FFF2-40B4-BE49-F238E27FC236}">
                <a16:creationId xmlns:a16="http://schemas.microsoft.com/office/drawing/2014/main" id="{63E7C583-7538-4C52-912C-BE933B274A42}"/>
              </a:ext>
            </a:extLst>
          </p:cNvPr>
          <p:cNvSpPr>
            <a:spLocks noChangeArrowheads="1"/>
          </p:cNvSpPr>
          <p:nvPr/>
        </p:nvSpPr>
        <p:spPr bwMode="auto">
          <a:xfrm>
            <a:off x="3875267" y="5181600"/>
            <a:ext cx="106045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[31:14]</a:t>
            </a:r>
            <a:endParaRPr lang="en-US" altLang="en-US" sz="1000" dirty="0"/>
          </a:p>
        </p:txBody>
      </p:sp>
      <p:sp>
        <p:nvSpPr>
          <p:cNvPr id="50" name="Rectangle 147">
            <a:extLst>
              <a:ext uri="{FF2B5EF4-FFF2-40B4-BE49-F238E27FC236}">
                <a16:creationId xmlns:a16="http://schemas.microsoft.com/office/drawing/2014/main" id="{EF3C34D9-57F1-49CD-8FB7-E190370FC507}"/>
              </a:ext>
            </a:extLst>
          </p:cNvPr>
          <p:cNvSpPr>
            <a:spLocks noChangeArrowheads="1"/>
          </p:cNvSpPr>
          <p:nvPr/>
        </p:nvSpPr>
        <p:spPr bwMode="auto">
          <a:xfrm>
            <a:off x="7221717" y="2438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@3FE</a:t>
            </a:r>
          </a:p>
        </p:txBody>
      </p:sp>
      <p:sp>
        <p:nvSpPr>
          <p:cNvPr id="51" name="Rectangle 148">
            <a:extLst>
              <a:ext uri="{FF2B5EF4-FFF2-40B4-BE49-F238E27FC236}">
                <a16:creationId xmlns:a16="http://schemas.microsoft.com/office/drawing/2014/main" id="{5D3D7290-8C4A-4A04-9A17-997B55F7A807}"/>
              </a:ext>
            </a:extLst>
          </p:cNvPr>
          <p:cNvSpPr>
            <a:spLocks noChangeArrowheads="1"/>
          </p:cNvSpPr>
          <p:nvPr/>
        </p:nvSpPr>
        <p:spPr bwMode="auto">
          <a:xfrm>
            <a:off x="7221717" y="2743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@1FF</a:t>
            </a:r>
          </a:p>
        </p:txBody>
      </p:sp>
      <p:sp>
        <p:nvSpPr>
          <p:cNvPr id="52" name="Line 150">
            <a:extLst>
              <a:ext uri="{FF2B5EF4-FFF2-40B4-BE49-F238E27FC236}">
                <a16:creationId xmlns:a16="http://schemas.microsoft.com/office/drawing/2014/main" id="{9C9F1CC8-C2A0-4C17-B90E-20C415F3108C}"/>
              </a:ext>
            </a:extLst>
          </p:cNvPr>
          <p:cNvSpPr>
            <a:spLocks noChangeShapeType="1"/>
          </p:cNvSpPr>
          <p:nvPr/>
        </p:nvSpPr>
        <p:spPr bwMode="auto">
          <a:xfrm>
            <a:off x="7526517" y="1828800"/>
            <a:ext cx="0"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69">
            <a:extLst>
              <a:ext uri="{FF2B5EF4-FFF2-40B4-BE49-F238E27FC236}">
                <a16:creationId xmlns:a16="http://schemas.microsoft.com/office/drawing/2014/main" id="{FDBCCAF4-CC28-4739-A9DB-D8CC225BBF8E}"/>
              </a:ext>
            </a:extLst>
          </p:cNvPr>
          <p:cNvSpPr>
            <a:spLocks noChangeShapeType="1"/>
          </p:cNvSpPr>
          <p:nvPr/>
        </p:nvSpPr>
        <p:spPr bwMode="auto">
          <a:xfrm>
            <a:off x="7983717" y="1828800"/>
            <a:ext cx="1587"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Rectangle 176">
            <a:extLst>
              <a:ext uri="{FF2B5EF4-FFF2-40B4-BE49-F238E27FC236}">
                <a16:creationId xmlns:a16="http://schemas.microsoft.com/office/drawing/2014/main" id="{0F5E1711-1660-4094-B58B-3B7ADF219A0D}"/>
              </a:ext>
            </a:extLst>
          </p:cNvPr>
          <p:cNvSpPr>
            <a:spLocks noChangeArrowheads="1"/>
          </p:cNvSpPr>
          <p:nvPr/>
        </p:nvSpPr>
        <p:spPr bwMode="auto">
          <a:xfrm>
            <a:off x="6307317" y="2438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@7FE</a:t>
            </a:r>
          </a:p>
        </p:txBody>
      </p:sp>
      <p:sp>
        <p:nvSpPr>
          <p:cNvPr id="55" name="Rectangle 177">
            <a:extLst>
              <a:ext uri="{FF2B5EF4-FFF2-40B4-BE49-F238E27FC236}">
                <a16:creationId xmlns:a16="http://schemas.microsoft.com/office/drawing/2014/main" id="{A0EA06EB-20F0-4B58-9ABE-09DF42FA6EBD}"/>
              </a:ext>
            </a:extLst>
          </p:cNvPr>
          <p:cNvSpPr>
            <a:spLocks noChangeArrowheads="1"/>
          </p:cNvSpPr>
          <p:nvPr/>
        </p:nvSpPr>
        <p:spPr bwMode="auto">
          <a:xfrm>
            <a:off x="6307317" y="2743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@11FF</a:t>
            </a:r>
          </a:p>
        </p:txBody>
      </p:sp>
      <p:sp>
        <p:nvSpPr>
          <p:cNvPr id="56" name="Line 179">
            <a:extLst>
              <a:ext uri="{FF2B5EF4-FFF2-40B4-BE49-F238E27FC236}">
                <a16:creationId xmlns:a16="http://schemas.microsoft.com/office/drawing/2014/main" id="{69AAFD0F-C8E9-4E72-BFAA-4C350E5B9CA9}"/>
              </a:ext>
            </a:extLst>
          </p:cNvPr>
          <p:cNvSpPr>
            <a:spLocks noChangeShapeType="1"/>
          </p:cNvSpPr>
          <p:nvPr/>
        </p:nvSpPr>
        <p:spPr bwMode="auto">
          <a:xfrm>
            <a:off x="6612117" y="1828800"/>
            <a:ext cx="0"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85">
            <a:extLst>
              <a:ext uri="{FF2B5EF4-FFF2-40B4-BE49-F238E27FC236}">
                <a16:creationId xmlns:a16="http://schemas.microsoft.com/office/drawing/2014/main" id="{1E33774F-6FE7-4952-9B1E-48913A2C9DF4}"/>
              </a:ext>
            </a:extLst>
          </p:cNvPr>
          <p:cNvSpPr>
            <a:spLocks noChangeShapeType="1"/>
          </p:cNvSpPr>
          <p:nvPr/>
        </p:nvSpPr>
        <p:spPr bwMode="auto">
          <a:xfrm>
            <a:off x="7069317" y="1828800"/>
            <a:ext cx="1587"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Rectangle 145">
            <a:extLst>
              <a:ext uri="{FF2B5EF4-FFF2-40B4-BE49-F238E27FC236}">
                <a16:creationId xmlns:a16="http://schemas.microsoft.com/office/drawing/2014/main" id="{DFE0BF3D-B71B-45B7-AE90-7D9BBB017318}"/>
              </a:ext>
            </a:extLst>
          </p:cNvPr>
          <p:cNvSpPr>
            <a:spLocks noChangeArrowheads="1"/>
          </p:cNvSpPr>
          <p:nvPr/>
        </p:nvSpPr>
        <p:spPr bwMode="auto">
          <a:xfrm>
            <a:off x="7221717" y="914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@1000</a:t>
            </a:r>
          </a:p>
        </p:txBody>
      </p:sp>
      <p:sp>
        <p:nvSpPr>
          <p:cNvPr id="59" name="Rectangle 146">
            <a:extLst>
              <a:ext uri="{FF2B5EF4-FFF2-40B4-BE49-F238E27FC236}">
                <a16:creationId xmlns:a16="http://schemas.microsoft.com/office/drawing/2014/main" id="{10C69AE1-C51B-4938-8B6D-66FDF67CAA60}"/>
              </a:ext>
            </a:extLst>
          </p:cNvPr>
          <p:cNvSpPr>
            <a:spLocks noChangeArrowheads="1"/>
          </p:cNvSpPr>
          <p:nvPr/>
        </p:nvSpPr>
        <p:spPr bwMode="auto">
          <a:xfrm>
            <a:off x="7221717" y="1219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a:t>
            </a:r>
            <a:endParaRPr lang="en-US" altLang="en-US" sz="1200" dirty="0">
              <a:solidFill>
                <a:srgbClr val="000000"/>
              </a:solidFill>
            </a:endParaRPr>
          </a:p>
        </p:txBody>
      </p:sp>
      <p:sp>
        <p:nvSpPr>
          <p:cNvPr id="60" name="Rectangle 149">
            <a:extLst>
              <a:ext uri="{FF2B5EF4-FFF2-40B4-BE49-F238E27FC236}">
                <a16:creationId xmlns:a16="http://schemas.microsoft.com/office/drawing/2014/main" id="{0B6B96C4-5023-451C-9299-C02CA819DD87}"/>
              </a:ext>
            </a:extLst>
          </p:cNvPr>
          <p:cNvSpPr>
            <a:spLocks noChangeArrowheads="1"/>
          </p:cNvSpPr>
          <p:nvPr/>
        </p:nvSpPr>
        <p:spPr bwMode="auto">
          <a:xfrm>
            <a:off x="7221717" y="15240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@202</a:t>
            </a:r>
            <a:endParaRPr lang="en-US" altLang="en-US" sz="1200" dirty="0">
              <a:solidFill>
                <a:srgbClr val="000000"/>
              </a:solidFill>
            </a:endParaRPr>
          </a:p>
        </p:txBody>
      </p:sp>
      <p:sp>
        <p:nvSpPr>
          <p:cNvPr id="61" name="Rectangle 174">
            <a:extLst>
              <a:ext uri="{FF2B5EF4-FFF2-40B4-BE49-F238E27FC236}">
                <a16:creationId xmlns:a16="http://schemas.microsoft.com/office/drawing/2014/main" id="{785256DF-FD46-4024-BDD9-25D78AFF0B9C}"/>
              </a:ext>
            </a:extLst>
          </p:cNvPr>
          <p:cNvSpPr>
            <a:spLocks noChangeArrowheads="1"/>
          </p:cNvSpPr>
          <p:nvPr/>
        </p:nvSpPr>
        <p:spPr bwMode="auto">
          <a:xfrm>
            <a:off x="6307317" y="914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@0</a:t>
            </a:r>
          </a:p>
        </p:txBody>
      </p:sp>
      <p:sp>
        <p:nvSpPr>
          <p:cNvPr id="62" name="Rectangle 175">
            <a:extLst>
              <a:ext uri="{FF2B5EF4-FFF2-40B4-BE49-F238E27FC236}">
                <a16:creationId xmlns:a16="http://schemas.microsoft.com/office/drawing/2014/main" id="{AEEFC73D-1E15-4892-B006-FF7CECAEC766}"/>
              </a:ext>
            </a:extLst>
          </p:cNvPr>
          <p:cNvSpPr>
            <a:spLocks noChangeArrowheads="1"/>
          </p:cNvSpPr>
          <p:nvPr/>
        </p:nvSpPr>
        <p:spPr bwMode="auto">
          <a:xfrm>
            <a:off x="6307317" y="1219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@201</a:t>
            </a:r>
            <a:endParaRPr lang="en-US" altLang="en-US" sz="1200" dirty="0">
              <a:solidFill>
                <a:srgbClr val="000000"/>
              </a:solidFill>
            </a:endParaRPr>
          </a:p>
        </p:txBody>
      </p:sp>
      <p:sp>
        <p:nvSpPr>
          <p:cNvPr id="63" name="Rectangle 178">
            <a:extLst>
              <a:ext uri="{FF2B5EF4-FFF2-40B4-BE49-F238E27FC236}">
                <a16:creationId xmlns:a16="http://schemas.microsoft.com/office/drawing/2014/main" id="{FB807BB0-A3AE-4489-8BE3-94ABF894EA70}"/>
              </a:ext>
            </a:extLst>
          </p:cNvPr>
          <p:cNvSpPr>
            <a:spLocks noChangeArrowheads="1"/>
          </p:cNvSpPr>
          <p:nvPr/>
        </p:nvSpPr>
        <p:spPr bwMode="auto">
          <a:xfrm>
            <a:off x="6307317" y="15240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@402</a:t>
            </a:r>
            <a:endParaRPr lang="en-US" altLang="en-US" sz="1200" dirty="0">
              <a:solidFill>
                <a:srgbClr val="000000"/>
              </a:solidFill>
            </a:endParaRPr>
          </a:p>
        </p:txBody>
      </p:sp>
      <p:sp>
        <p:nvSpPr>
          <p:cNvPr id="64" name="Rectangle 180">
            <a:extLst>
              <a:ext uri="{FF2B5EF4-FFF2-40B4-BE49-F238E27FC236}">
                <a16:creationId xmlns:a16="http://schemas.microsoft.com/office/drawing/2014/main" id="{35C0B081-2436-4C66-9095-943A43F2BD9C}"/>
              </a:ext>
            </a:extLst>
          </p:cNvPr>
          <p:cNvSpPr>
            <a:spLocks noChangeArrowheads="1"/>
          </p:cNvSpPr>
          <p:nvPr/>
        </p:nvSpPr>
        <p:spPr bwMode="auto">
          <a:xfrm>
            <a:off x="6916917" y="914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T</a:t>
            </a:r>
          </a:p>
        </p:txBody>
      </p:sp>
      <p:sp>
        <p:nvSpPr>
          <p:cNvPr id="65" name="Rectangle 181">
            <a:extLst>
              <a:ext uri="{FF2B5EF4-FFF2-40B4-BE49-F238E27FC236}">
                <a16:creationId xmlns:a16="http://schemas.microsoft.com/office/drawing/2014/main" id="{4EA0133B-0F9E-4A13-9EAC-9DAA0982209F}"/>
              </a:ext>
            </a:extLst>
          </p:cNvPr>
          <p:cNvSpPr>
            <a:spLocks noChangeArrowheads="1"/>
          </p:cNvSpPr>
          <p:nvPr/>
        </p:nvSpPr>
        <p:spPr bwMode="auto">
          <a:xfrm>
            <a:off x="6916917" y="1219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66" name="Rectangle 184">
            <a:extLst>
              <a:ext uri="{FF2B5EF4-FFF2-40B4-BE49-F238E27FC236}">
                <a16:creationId xmlns:a16="http://schemas.microsoft.com/office/drawing/2014/main" id="{DF872421-60CD-4330-9F7F-309C92992044}"/>
              </a:ext>
            </a:extLst>
          </p:cNvPr>
          <p:cNvSpPr>
            <a:spLocks noChangeArrowheads="1"/>
          </p:cNvSpPr>
          <p:nvPr/>
        </p:nvSpPr>
        <p:spPr bwMode="auto">
          <a:xfrm>
            <a:off x="6916917" y="15240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67" name="Text Box 196">
            <a:extLst>
              <a:ext uri="{FF2B5EF4-FFF2-40B4-BE49-F238E27FC236}">
                <a16:creationId xmlns:a16="http://schemas.microsoft.com/office/drawing/2014/main" id="{47171A00-E38A-4C88-A361-FFA9BC219654}"/>
              </a:ext>
            </a:extLst>
          </p:cNvPr>
          <p:cNvSpPr txBox="1">
            <a:spLocks noChangeArrowheads="1"/>
          </p:cNvSpPr>
          <p:nvPr/>
        </p:nvSpPr>
        <p:spPr bwMode="auto">
          <a:xfrm>
            <a:off x="6389867" y="152400"/>
            <a:ext cx="2004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way #0   way #1</a:t>
            </a:r>
          </a:p>
        </p:txBody>
      </p:sp>
      <p:sp>
        <p:nvSpPr>
          <p:cNvPr id="68" name="Text Box 196">
            <a:extLst>
              <a:ext uri="{FF2B5EF4-FFF2-40B4-BE49-F238E27FC236}">
                <a16:creationId xmlns:a16="http://schemas.microsoft.com/office/drawing/2014/main" id="{41C24878-DD81-44FC-A496-BE7CE084FBDA}"/>
              </a:ext>
            </a:extLst>
          </p:cNvPr>
          <p:cNvSpPr txBox="1">
            <a:spLocks noChangeArrowheads="1"/>
          </p:cNvSpPr>
          <p:nvPr/>
        </p:nvSpPr>
        <p:spPr bwMode="auto">
          <a:xfrm>
            <a:off x="8085681" y="866745"/>
            <a:ext cx="829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set #0</a:t>
            </a:r>
          </a:p>
        </p:txBody>
      </p:sp>
      <p:sp>
        <p:nvSpPr>
          <p:cNvPr id="69" name="Text Box 196">
            <a:extLst>
              <a:ext uri="{FF2B5EF4-FFF2-40B4-BE49-F238E27FC236}">
                <a16:creationId xmlns:a16="http://schemas.microsoft.com/office/drawing/2014/main" id="{0C571E1E-6D98-419A-9311-119E48821F55}"/>
              </a:ext>
            </a:extLst>
          </p:cNvPr>
          <p:cNvSpPr txBox="1">
            <a:spLocks noChangeArrowheads="1"/>
          </p:cNvSpPr>
          <p:nvPr/>
        </p:nvSpPr>
        <p:spPr bwMode="auto">
          <a:xfrm>
            <a:off x="8067854" y="1143000"/>
            <a:ext cx="829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set #1</a:t>
            </a:r>
          </a:p>
        </p:txBody>
      </p:sp>
      <p:sp>
        <p:nvSpPr>
          <p:cNvPr id="70" name="Rectangle 180">
            <a:extLst>
              <a:ext uri="{FF2B5EF4-FFF2-40B4-BE49-F238E27FC236}">
                <a16:creationId xmlns:a16="http://schemas.microsoft.com/office/drawing/2014/main" id="{F1385100-A750-400A-99DC-C152F198E98B}"/>
              </a:ext>
            </a:extLst>
          </p:cNvPr>
          <p:cNvSpPr>
            <a:spLocks noChangeArrowheads="1"/>
          </p:cNvSpPr>
          <p:nvPr/>
        </p:nvSpPr>
        <p:spPr bwMode="auto">
          <a:xfrm>
            <a:off x="7839254" y="914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T</a:t>
            </a:r>
          </a:p>
        </p:txBody>
      </p:sp>
      <p:sp>
        <p:nvSpPr>
          <p:cNvPr id="71" name="Rectangle 181">
            <a:extLst>
              <a:ext uri="{FF2B5EF4-FFF2-40B4-BE49-F238E27FC236}">
                <a16:creationId xmlns:a16="http://schemas.microsoft.com/office/drawing/2014/main" id="{AFC093CF-2097-42CF-87DB-9F213EBBC92F}"/>
              </a:ext>
            </a:extLst>
          </p:cNvPr>
          <p:cNvSpPr>
            <a:spLocks noChangeArrowheads="1"/>
          </p:cNvSpPr>
          <p:nvPr/>
        </p:nvSpPr>
        <p:spPr bwMode="auto">
          <a:xfrm>
            <a:off x="7839254" y="1219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2" name="Rectangle 184">
            <a:extLst>
              <a:ext uri="{FF2B5EF4-FFF2-40B4-BE49-F238E27FC236}">
                <a16:creationId xmlns:a16="http://schemas.microsoft.com/office/drawing/2014/main" id="{EE1FC898-D40A-4D7A-812C-5062726AD258}"/>
              </a:ext>
            </a:extLst>
          </p:cNvPr>
          <p:cNvSpPr>
            <a:spLocks noChangeArrowheads="1"/>
          </p:cNvSpPr>
          <p:nvPr/>
        </p:nvSpPr>
        <p:spPr bwMode="auto">
          <a:xfrm>
            <a:off x="7839254" y="15240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3" name="Left Brace 72">
            <a:extLst>
              <a:ext uri="{FF2B5EF4-FFF2-40B4-BE49-F238E27FC236}">
                <a16:creationId xmlns:a16="http://schemas.microsoft.com/office/drawing/2014/main" id="{37EBBDB1-232C-45C3-9D21-EFDC9C2729F9}"/>
              </a:ext>
            </a:extLst>
          </p:cNvPr>
          <p:cNvSpPr/>
          <p:nvPr/>
        </p:nvSpPr>
        <p:spPr>
          <a:xfrm rot="5400000">
            <a:off x="7676219" y="247171"/>
            <a:ext cx="136525" cy="86138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74" name="Left Brace 73">
            <a:extLst>
              <a:ext uri="{FF2B5EF4-FFF2-40B4-BE49-F238E27FC236}">
                <a16:creationId xmlns:a16="http://schemas.microsoft.com/office/drawing/2014/main" id="{A27DE29D-7D50-4C14-B1C6-C88EA10A8B51}"/>
              </a:ext>
            </a:extLst>
          </p:cNvPr>
          <p:cNvSpPr/>
          <p:nvPr/>
        </p:nvSpPr>
        <p:spPr>
          <a:xfrm rot="5400000">
            <a:off x="6677684" y="247171"/>
            <a:ext cx="136525" cy="86138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75" name="Rectangle 181">
            <a:extLst>
              <a:ext uri="{FF2B5EF4-FFF2-40B4-BE49-F238E27FC236}">
                <a16:creationId xmlns:a16="http://schemas.microsoft.com/office/drawing/2014/main" id="{37A2DC94-C4A4-461E-9BA6-658FD8E4BD46}"/>
              </a:ext>
            </a:extLst>
          </p:cNvPr>
          <p:cNvSpPr>
            <a:spLocks noChangeArrowheads="1"/>
          </p:cNvSpPr>
          <p:nvPr/>
        </p:nvSpPr>
        <p:spPr bwMode="auto">
          <a:xfrm>
            <a:off x="7831317" y="2438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6" name="Rectangle 184">
            <a:extLst>
              <a:ext uri="{FF2B5EF4-FFF2-40B4-BE49-F238E27FC236}">
                <a16:creationId xmlns:a16="http://schemas.microsoft.com/office/drawing/2014/main" id="{06BF16EC-779A-4A7B-9D96-43FEDFD85DC1}"/>
              </a:ext>
            </a:extLst>
          </p:cNvPr>
          <p:cNvSpPr>
            <a:spLocks noChangeArrowheads="1"/>
          </p:cNvSpPr>
          <p:nvPr/>
        </p:nvSpPr>
        <p:spPr bwMode="auto">
          <a:xfrm>
            <a:off x="7831317" y="2743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7" name="Rectangle 181">
            <a:extLst>
              <a:ext uri="{FF2B5EF4-FFF2-40B4-BE49-F238E27FC236}">
                <a16:creationId xmlns:a16="http://schemas.microsoft.com/office/drawing/2014/main" id="{F17898C7-9118-4FDF-AAE7-1CD383451556}"/>
              </a:ext>
            </a:extLst>
          </p:cNvPr>
          <p:cNvSpPr>
            <a:spLocks noChangeArrowheads="1"/>
          </p:cNvSpPr>
          <p:nvPr/>
        </p:nvSpPr>
        <p:spPr bwMode="auto">
          <a:xfrm>
            <a:off x="6916917" y="2438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8" name="Rectangle 184">
            <a:extLst>
              <a:ext uri="{FF2B5EF4-FFF2-40B4-BE49-F238E27FC236}">
                <a16:creationId xmlns:a16="http://schemas.microsoft.com/office/drawing/2014/main" id="{792F286C-82F5-4854-87E1-D6BF5A26F70F}"/>
              </a:ext>
            </a:extLst>
          </p:cNvPr>
          <p:cNvSpPr>
            <a:spLocks noChangeArrowheads="1"/>
          </p:cNvSpPr>
          <p:nvPr/>
        </p:nvSpPr>
        <p:spPr bwMode="auto">
          <a:xfrm>
            <a:off x="6916917" y="2743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80" name="Content Placeholder 2">
            <a:extLst>
              <a:ext uri="{FF2B5EF4-FFF2-40B4-BE49-F238E27FC236}">
                <a16:creationId xmlns:a16="http://schemas.microsoft.com/office/drawing/2014/main" id="{D453869A-97E8-4C49-BD4A-344D41840500}"/>
              </a:ext>
            </a:extLst>
          </p:cNvPr>
          <p:cNvSpPr>
            <a:spLocks noGrp="1"/>
          </p:cNvSpPr>
          <p:nvPr>
            <p:ph idx="1"/>
          </p:nvPr>
        </p:nvSpPr>
        <p:spPr>
          <a:xfrm>
            <a:off x="685800" y="1676400"/>
            <a:ext cx="3352800" cy="4419600"/>
          </a:xfrm>
        </p:spPr>
        <p:txBody>
          <a:bodyPr/>
          <a:lstStyle/>
          <a:p>
            <a:r>
              <a:rPr lang="en-US" dirty="0"/>
              <a:t>Refresher from EE126 </a:t>
            </a:r>
            <a:r>
              <a:rPr lang="en-US" dirty="0">
                <a:sym typeface="Wingdings" panose="05000000000000000000" pitchFamily="2" charset="2"/>
              </a:rPr>
              <a:t></a:t>
            </a:r>
          </a:p>
          <a:p>
            <a:r>
              <a:rPr lang="en-US" dirty="0">
                <a:sym typeface="Wingdings" panose="05000000000000000000" pitchFamily="2" charset="2"/>
              </a:rPr>
              <a:t>How do you pick </a:t>
            </a:r>
            <a:r>
              <a:rPr lang="en-US" dirty="0" err="1">
                <a:sym typeface="Wingdings" panose="05000000000000000000" pitchFamily="2" charset="2"/>
              </a:rPr>
              <a:t>Ld</a:t>
            </a:r>
            <a:r>
              <a:rPr lang="en-US" dirty="0">
                <a:sym typeface="Wingdings" panose="05000000000000000000" pitchFamily="2" charset="2"/>
              </a:rPr>
              <a:t>/St addresses to stress L1 misses?</a:t>
            </a:r>
            <a:endParaRPr lang="en-US" dirty="0"/>
          </a:p>
        </p:txBody>
      </p:sp>
      <p:sp>
        <p:nvSpPr>
          <p:cNvPr id="79" name="TextBox 78">
            <a:extLst>
              <a:ext uri="{FF2B5EF4-FFF2-40B4-BE49-F238E27FC236}">
                <a16:creationId xmlns:a16="http://schemas.microsoft.com/office/drawing/2014/main" id="{2FC341F0-D229-40D2-8C15-DCB7BA56DF96}"/>
              </a:ext>
            </a:extLst>
          </p:cNvPr>
          <p:cNvSpPr txBox="1"/>
          <p:nvPr/>
        </p:nvSpPr>
        <p:spPr>
          <a:xfrm rot="2552117">
            <a:off x="550683" y="4934893"/>
            <a:ext cx="2438400" cy="461665"/>
          </a:xfrm>
          <a:prstGeom prst="rect">
            <a:avLst/>
          </a:prstGeom>
          <a:noFill/>
          <a:ln w="12700">
            <a:solidFill>
              <a:schemeClr val="accent2"/>
            </a:solidFill>
          </a:ln>
        </p:spPr>
        <p:txBody>
          <a:bodyPr wrap="square" rtlCol="0">
            <a:spAutoFit/>
          </a:bodyPr>
          <a:lstStyle/>
          <a:p>
            <a:r>
              <a:rPr lang="en-US" dirty="0">
                <a:solidFill>
                  <a:srgbClr val="FF0000"/>
                </a:solidFill>
              </a:rPr>
              <a:t>Remember this?</a:t>
            </a:r>
          </a:p>
        </p:txBody>
      </p:sp>
    </p:spTree>
    <p:extLst>
      <p:ext uri="{BB962C8B-B14F-4D97-AF65-F5344CB8AC3E}">
        <p14:creationId xmlns:p14="http://schemas.microsoft.com/office/powerpoint/2010/main" val="2690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ECEA-020B-4086-AAD7-6E9F9D81DDAB}"/>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94C5D7DE-5BB9-4FC4-90A7-C317A1CC5894}"/>
              </a:ext>
            </a:extLst>
          </p:cNvPr>
          <p:cNvSpPr>
            <a:spLocks noGrp="1"/>
          </p:cNvSpPr>
          <p:nvPr>
            <p:ph idx="1"/>
          </p:nvPr>
        </p:nvSpPr>
        <p:spPr>
          <a:xfrm>
            <a:off x="535130" y="1858818"/>
            <a:ext cx="4036870" cy="3856182"/>
          </a:xfrm>
        </p:spPr>
        <p:txBody>
          <a:bodyPr/>
          <a:lstStyle/>
          <a:p>
            <a:r>
              <a:rPr lang="en-US" dirty="0"/>
              <a:t>We find a coverage hole: L2 evictions</a:t>
            </a:r>
          </a:p>
          <a:p>
            <a:pPr lvl="1"/>
            <a:r>
              <a:rPr lang="en-US" dirty="0"/>
              <a:t>Can we change our RCG knobs to stress that?</a:t>
            </a:r>
          </a:p>
          <a:p>
            <a:r>
              <a:rPr lang="en-US" dirty="0"/>
              <a:t>What if the L2 were mapped differently?</a:t>
            </a:r>
          </a:p>
        </p:txBody>
      </p:sp>
      <p:sp>
        <p:nvSpPr>
          <p:cNvPr id="4" name="Footer Placeholder 3">
            <a:extLst>
              <a:ext uri="{FF2B5EF4-FFF2-40B4-BE49-F238E27FC236}">
                <a16:creationId xmlns:a16="http://schemas.microsoft.com/office/drawing/2014/main" id="{CD849EF3-8FCC-4AB4-A184-88B1E276AB5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6" name="Rectangle 171">
            <a:extLst>
              <a:ext uri="{FF2B5EF4-FFF2-40B4-BE49-F238E27FC236}">
                <a16:creationId xmlns:a16="http://schemas.microsoft.com/office/drawing/2014/main" id="{9B8692DA-D17D-4BA7-AFA4-3329DB92D117}"/>
              </a:ext>
            </a:extLst>
          </p:cNvPr>
          <p:cNvSpPr>
            <a:spLocks noChangeArrowheads="1"/>
          </p:cNvSpPr>
          <p:nvPr/>
        </p:nvSpPr>
        <p:spPr bwMode="auto">
          <a:xfrm>
            <a:off x="8151670" y="1828800"/>
            <a:ext cx="457200" cy="304800"/>
          </a:xfrm>
          <a:prstGeom prst="rect">
            <a:avLst/>
          </a:prstGeom>
          <a:solidFill>
            <a:schemeClr val="accent1"/>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[4:0]</a:t>
            </a:r>
          </a:p>
        </p:txBody>
      </p:sp>
      <p:sp>
        <p:nvSpPr>
          <p:cNvPr id="7" name="Rectangle 173">
            <a:extLst>
              <a:ext uri="{FF2B5EF4-FFF2-40B4-BE49-F238E27FC236}">
                <a16:creationId xmlns:a16="http://schemas.microsoft.com/office/drawing/2014/main" id="{235D08F6-FFA9-4D4D-9866-28221E980602}"/>
              </a:ext>
            </a:extLst>
          </p:cNvPr>
          <p:cNvSpPr>
            <a:spLocks noChangeArrowheads="1"/>
          </p:cNvSpPr>
          <p:nvPr/>
        </p:nvSpPr>
        <p:spPr bwMode="auto">
          <a:xfrm>
            <a:off x="6780070" y="1828800"/>
            <a:ext cx="1371600" cy="304800"/>
          </a:xfrm>
          <a:prstGeom prst="rect">
            <a:avLst/>
          </a:prstGeom>
          <a:solidFill>
            <a:srgbClr val="52F4C2"/>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[13:5]</a:t>
            </a:r>
          </a:p>
        </p:txBody>
      </p:sp>
      <p:sp>
        <p:nvSpPr>
          <p:cNvPr id="8" name="Rectangle 172">
            <a:extLst>
              <a:ext uri="{FF2B5EF4-FFF2-40B4-BE49-F238E27FC236}">
                <a16:creationId xmlns:a16="http://schemas.microsoft.com/office/drawing/2014/main" id="{AC0F7E4E-4CE9-4C66-A9EF-5ED6348FFF65}"/>
              </a:ext>
            </a:extLst>
          </p:cNvPr>
          <p:cNvSpPr>
            <a:spLocks noChangeArrowheads="1"/>
          </p:cNvSpPr>
          <p:nvPr/>
        </p:nvSpPr>
        <p:spPr bwMode="auto">
          <a:xfrm>
            <a:off x="5719620" y="1828800"/>
            <a:ext cx="106045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[31:14]</a:t>
            </a:r>
            <a:endParaRPr lang="en-US" altLang="en-US" sz="1000" dirty="0"/>
          </a:p>
        </p:txBody>
      </p:sp>
      <p:sp>
        <p:nvSpPr>
          <p:cNvPr id="9" name="TextBox 8">
            <a:extLst>
              <a:ext uri="{FF2B5EF4-FFF2-40B4-BE49-F238E27FC236}">
                <a16:creationId xmlns:a16="http://schemas.microsoft.com/office/drawing/2014/main" id="{89DE5F69-1CB1-4EED-96F2-E479B1959F97}"/>
              </a:ext>
            </a:extLst>
          </p:cNvPr>
          <p:cNvSpPr txBox="1"/>
          <p:nvPr/>
        </p:nvSpPr>
        <p:spPr>
          <a:xfrm>
            <a:off x="4690920" y="1752600"/>
            <a:ext cx="685800" cy="457200"/>
          </a:xfrm>
          <a:prstGeom prst="rect">
            <a:avLst/>
          </a:prstGeom>
          <a:noFill/>
        </p:spPr>
        <p:txBody>
          <a:bodyPr wrap="square" rtlCol="0">
            <a:spAutoFit/>
          </a:bodyPr>
          <a:lstStyle/>
          <a:p>
            <a:r>
              <a:rPr lang="en-US" dirty="0"/>
              <a:t>L1</a:t>
            </a:r>
          </a:p>
        </p:txBody>
      </p:sp>
      <p:sp>
        <p:nvSpPr>
          <p:cNvPr id="10" name="Rectangle 171">
            <a:extLst>
              <a:ext uri="{FF2B5EF4-FFF2-40B4-BE49-F238E27FC236}">
                <a16:creationId xmlns:a16="http://schemas.microsoft.com/office/drawing/2014/main" id="{27E5B6CB-628C-4E41-9D0D-806773DCA135}"/>
              </a:ext>
            </a:extLst>
          </p:cNvPr>
          <p:cNvSpPr>
            <a:spLocks noChangeArrowheads="1"/>
          </p:cNvSpPr>
          <p:nvPr/>
        </p:nvSpPr>
        <p:spPr bwMode="auto">
          <a:xfrm>
            <a:off x="8153400" y="2422525"/>
            <a:ext cx="457200" cy="304800"/>
          </a:xfrm>
          <a:prstGeom prst="rect">
            <a:avLst/>
          </a:prstGeom>
          <a:solidFill>
            <a:schemeClr val="accent1"/>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[4:0]</a:t>
            </a:r>
          </a:p>
        </p:txBody>
      </p:sp>
      <p:sp>
        <p:nvSpPr>
          <p:cNvPr id="11" name="Rectangle 173">
            <a:extLst>
              <a:ext uri="{FF2B5EF4-FFF2-40B4-BE49-F238E27FC236}">
                <a16:creationId xmlns:a16="http://schemas.microsoft.com/office/drawing/2014/main" id="{64378F7B-2230-44EF-A98A-22AE54B7FDE9}"/>
              </a:ext>
            </a:extLst>
          </p:cNvPr>
          <p:cNvSpPr>
            <a:spLocks noChangeArrowheads="1"/>
          </p:cNvSpPr>
          <p:nvPr/>
        </p:nvSpPr>
        <p:spPr bwMode="auto">
          <a:xfrm>
            <a:off x="6551470" y="2422525"/>
            <a:ext cx="1601930" cy="304800"/>
          </a:xfrm>
          <a:prstGeom prst="rect">
            <a:avLst/>
          </a:prstGeom>
          <a:solidFill>
            <a:srgbClr val="52F4C2"/>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[16:5]</a:t>
            </a:r>
          </a:p>
        </p:txBody>
      </p:sp>
      <p:sp>
        <p:nvSpPr>
          <p:cNvPr id="12" name="Rectangle 172">
            <a:extLst>
              <a:ext uri="{FF2B5EF4-FFF2-40B4-BE49-F238E27FC236}">
                <a16:creationId xmlns:a16="http://schemas.microsoft.com/office/drawing/2014/main" id="{98BEA242-DF67-4524-8F90-19F42E4F7F2B}"/>
              </a:ext>
            </a:extLst>
          </p:cNvPr>
          <p:cNvSpPr>
            <a:spLocks noChangeArrowheads="1"/>
          </p:cNvSpPr>
          <p:nvPr/>
        </p:nvSpPr>
        <p:spPr bwMode="auto">
          <a:xfrm>
            <a:off x="5721350" y="2422525"/>
            <a:ext cx="83012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[31:17]</a:t>
            </a:r>
            <a:endParaRPr lang="en-US" altLang="en-US" sz="1000" dirty="0"/>
          </a:p>
        </p:txBody>
      </p:sp>
      <p:sp>
        <p:nvSpPr>
          <p:cNvPr id="13" name="TextBox 12">
            <a:extLst>
              <a:ext uri="{FF2B5EF4-FFF2-40B4-BE49-F238E27FC236}">
                <a16:creationId xmlns:a16="http://schemas.microsoft.com/office/drawing/2014/main" id="{82A12A27-D81D-475B-9965-D907937D84F7}"/>
              </a:ext>
            </a:extLst>
          </p:cNvPr>
          <p:cNvSpPr txBox="1"/>
          <p:nvPr/>
        </p:nvSpPr>
        <p:spPr>
          <a:xfrm>
            <a:off x="4692650" y="2346325"/>
            <a:ext cx="685800" cy="457200"/>
          </a:xfrm>
          <a:prstGeom prst="rect">
            <a:avLst/>
          </a:prstGeom>
          <a:noFill/>
        </p:spPr>
        <p:txBody>
          <a:bodyPr wrap="square" rtlCol="0">
            <a:spAutoFit/>
          </a:bodyPr>
          <a:lstStyle/>
          <a:p>
            <a:r>
              <a:rPr lang="en-US" dirty="0"/>
              <a:t>L2</a:t>
            </a:r>
          </a:p>
        </p:txBody>
      </p:sp>
      <p:grpSp>
        <p:nvGrpSpPr>
          <p:cNvPr id="18" name="Group 17">
            <a:extLst>
              <a:ext uri="{FF2B5EF4-FFF2-40B4-BE49-F238E27FC236}">
                <a16:creationId xmlns:a16="http://schemas.microsoft.com/office/drawing/2014/main" id="{771D2664-2A08-427E-816E-27BF317AC220}"/>
              </a:ext>
            </a:extLst>
          </p:cNvPr>
          <p:cNvGrpSpPr/>
          <p:nvPr/>
        </p:nvGrpSpPr>
        <p:grpSpPr>
          <a:xfrm>
            <a:off x="4696692" y="3886200"/>
            <a:ext cx="3917950" cy="457200"/>
            <a:chOff x="4696692" y="3886200"/>
            <a:chExt cx="3917950" cy="457200"/>
          </a:xfrm>
        </p:grpSpPr>
        <p:sp>
          <p:nvSpPr>
            <p:cNvPr id="14" name="Rectangle 171">
              <a:extLst>
                <a:ext uri="{FF2B5EF4-FFF2-40B4-BE49-F238E27FC236}">
                  <a16:creationId xmlns:a16="http://schemas.microsoft.com/office/drawing/2014/main" id="{D7BD386B-4399-4E4F-A42D-CC08FE039EFD}"/>
                </a:ext>
              </a:extLst>
            </p:cNvPr>
            <p:cNvSpPr>
              <a:spLocks noChangeArrowheads="1"/>
            </p:cNvSpPr>
            <p:nvPr/>
          </p:nvSpPr>
          <p:spPr bwMode="auto">
            <a:xfrm>
              <a:off x="8157442" y="3962400"/>
              <a:ext cx="457200" cy="304800"/>
            </a:xfrm>
            <a:prstGeom prst="rect">
              <a:avLst/>
            </a:prstGeom>
            <a:solidFill>
              <a:schemeClr val="accent1"/>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[4:0]</a:t>
              </a:r>
            </a:p>
          </p:txBody>
        </p:sp>
        <p:sp>
          <p:nvSpPr>
            <p:cNvPr id="15" name="Rectangle 173">
              <a:extLst>
                <a:ext uri="{FF2B5EF4-FFF2-40B4-BE49-F238E27FC236}">
                  <a16:creationId xmlns:a16="http://schemas.microsoft.com/office/drawing/2014/main" id="{7BBCFAF1-9C4F-4550-88C0-14F941FEF375}"/>
                </a:ext>
              </a:extLst>
            </p:cNvPr>
            <p:cNvSpPr>
              <a:spLocks noChangeArrowheads="1"/>
            </p:cNvSpPr>
            <p:nvPr/>
          </p:nvSpPr>
          <p:spPr bwMode="auto">
            <a:xfrm>
              <a:off x="5713270" y="3962400"/>
              <a:ext cx="611330" cy="304800"/>
            </a:xfrm>
            <a:prstGeom prst="rect">
              <a:avLst/>
            </a:prstGeom>
            <a:solidFill>
              <a:srgbClr val="52F4C2"/>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[31:20]</a:t>
              </a:r>
            </a:p>
          </p:txBody>
        </p:sp>
        <p:sp>
          <p:nvSpPr>
            <p:cNvPr id="16" name="Rectangle 172">
              <a:extLst>
                <a:ext uri="{FF2B5EF4-FFF2-40B4-BE49-F238E27FC236}">
                  <a16:creationId xmlns:a16="http://schemas.microsoft.com/office/drawing/2014/main" id="{2FCEE291-C0A7-4589-BF83-2181CCD09ACA}"/>
                </a:ext>
              </a:extLst>
            </p:cNvPr>
            <p:cNvSpPr>
              <a:spLocks noChangeArrowheads="1"/>
            </p:cNvSpPr>
            <p:nvPr/>
          </p:nvSpPr>
          <p:spPr bwMode="auto">
            <a:xfrm>
              <a:off x="6324600" y="3962400"/>
              <a:ext cx="1828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    [19:5]</a:t>
              </a:r>
              <a:endParaRPr lang="en-US" altLang="en-US" sz="1000" dirty="0"/>
            </a:p>
          </p:txBody>
        </p:sp>
        <p:sp>
          <p:nvSpPr>
            <p:cNvPr id="17" name="TextBox 16">
              <a:extLst>
                <a:ext uri="{FF2B5EF4-FFF2-40B4-BE49-F238E27FC236}">
                  <a16:creationId xmlns:a16="http://schemas.microsoft.com/office/drawing/2014/main" id="{6F531624-8D0F-4F5D-BA35-32FBDB4B338E}"/>
                </a:ext>
              </a:extLst>
            </p:cNvPr>
            <p:cNvSpPr txBox="1"/>
            <p:nvPr/>
          </p:nvSpPr>
          <p:spPr>
            <a:xfrm>
              <a:off x="4696692" y="3886200"/>
              <a:ext cx="685800" cy="457200"/>
            </a:xfrm>
            <a:prstGeom prst="rect">
              <a:avLst/>
            </a:prstGeom>
            <a:noFill/>
          </p:spPr>
          <p:txBody>
            <a:bodyPr wrap="square" rtlCol="0">
              <a:spAutoFit/>
            </a:bodyPr>
            <a:lstStyle/>
            <a:p>
              <a:r>
                <a:rPr lang="en-US" dirty="0"/>
                <a:t>L2</a:t>
              </a:r>
            </a:p>
          </p:txBody>
        </p:sp>
      </p:grpSp>
    </p:spTree>
    <p:extLst>
      <p:ext uri="{BB962C8B-B14F-4D97-AF65-F5344CB8AC3E}">
        <p14:creationId xmlns:p14="http://schemas.microsoft.com/office/powerpoint/2010/main" val="380601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What is coverage and why do you care?</a:t>
            </a:r>
          </a:p>
          <a:p>
            <a:r>
              <a:rPr lang="en-US" dirty="0"/>
              <a:t>Code coverage and toggle coverage</a:t>
            </a:r>
          </a:p>
          <a:p>
            <a:r>
              <a:rPr lang="en-US" dirty="0"/>
              <a:t>Functional coverage</a:t>
            </a:r>
          </a:p>
          <a:p>
            <a:r>
              <a:rPr lang="en-US" dirty="0"/>
              <a:t>Using your coverage numbers and filling holes</a:t>
            </a:r>
          </a:p>
          <a:p>
            <a:r>
              <a:rPr lang="en-US" dirty="0"/>
              <a:t>Examples</a:t>
            </a:r>
          </a:p>
          <a:p>
            <a:endParaRPr lang="en-US" dirty="0"/>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04FC0CD-785C-4EBE-AA64-C4A23E55DDDC}"/>
              </a:ext>
            </a:extLst>
          </p:cNvPr>
          <p:cNvSpPr/>
          <p:nvPr/>
        </p:nvSpPr>
        <p:spPr>
          <a:xfrm>
            <a:off x="1066800" y="3792416"/>
            <a:ext cx="16002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19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47FC-22AA-49A6-9E10-10269208AFE1}"/>
              </a:ext>
            </a:extLst>
          </p:cNvPr>
          <p:cNvSpPr>
            <a:spLocks noGrp="1"/>
          </p:cNvSpPr>
          <p:nvPr>
            <p:ph type="title"/>
          </p:nvPr>
        </p:nvSpPr>
        <p:spPr/>
        <p:txBody>
          <a:bodyPr/>
          <a:lstStyle/>
          <a:p>
            <a:r>
              <a:rPr lang="en-US" dirty="0"/>
              <a:t>FIFO coverage</a:t>
            </a:r>
          </a:p>
        </p:txBody>
      </p:sp>
      <p:sp>
        <p:nvSpPr>
          <p:cNvPr id="3" name="Content Placeholder 2">
            <a:extLst>
              <a:ext uri="{FF2B5EF4-FFF2-40B4-BE49-F238E27FC236}">
                <a16:creationId xmlns:a16="http://schemas.microsoft.com/office/drawing/2014/main" id="{766FBCB2-2767-4DC8-A8E4-2CA5DF603624}"/>
              </a:ext>
            </a:extLst>
          </p:cNvPr>
          <p:cNvSpPr>
            <a:spLocks noGrp="1"/>
          </p:cNvSpPr>
          <p:nvPr>
            <p:ph idx="1"/>
          </p:nvPr>
        </p:nvSpPr>
        <p:spPr>
          <a:xfrm>
            <a:off x="990600" y="4845448"/>
            <a:ext cx="7315200" cy="1275464"/>
          </a:xfrm>
        </p:spPr>
        <p:txBody>
          <a:bodyPr/>
          <a:lstStyle/>
          <a:p>
            <a:r>
              <a:rPr lang="en-US" dirty="0"/>
              <a:t>Remember our FIFO? What should we check?</a:t>
            </a:r>
          </a:p>
          <a:p>
            <a:pPr lvl="1">
              <a:spcBef>
                <a:spcPts val="0"/>
              </a:spcBef>
            </a:pPr>
            <a:r>
              <a:rPr lang="en-US" dirty="0"/>
              <a:t>Start with read and write pointers</a:t>
            </a:r>
          </a:p>
          <a:p>
            <a:pPr lvl="1">
              <a:spcBef>
                <a:spcPts val="0"/>
              </a:spcBef>
            </a:pPr>
            <a:r>
              <a:rPr lang="en-US" sz="2400" dirty="0"/>
              <a:t>Do they each cycle through all values?</a:t>
            </a:r>
          </a:p>
        </p:txBody>
      </p:sp>
      <p:sp>
        <p:nvSpPr>
          <p:cNvPr id="4" name="Footer Placeholder 3">
            <a:extLst>
              <a:ext uri="{FF2B5EF4-FFF2-40B4-BE49-F238E27FC236}">
                <a16:creationId xmlns:a16="http://schemas.microsoft.com/office/drawing/2014/main" id="{A3A6A8F1-0B12-436E-9B0D-E52AE1D550A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E1D82FB0-EFBF-4609-B79C-11806E40DFCB}"/>
              </a:ext>
            </a:extLst>
          </p:cNvPr>
          <p:cNvSpPr txBox="1"/>
          <p:nvPr/>
        </p:nvSpPr>
        <p:spPr>
          <a:xfrm>
            <a:off x="5389265" y="2243923"/>
            <a:ext cx="1788188" cy="2556677"/>
          </a:xfrm>
          <a:prstGeom prst="rect">
            <a:avLst/>
          </a:prstGeom>
          <a:noFill/>
          <a:ln w="28575">
            <a:solidFill>
              <a:schemeClr val="tx1"/>
            </a:solidFill>
          </a:ln>
        </p:spPr>
        <p:txBody>
          <a:bodyPr wrap="square" lIns="0" tIns="0" rtlCol="0">
            <a:noAutofit/>
          </a:bodyPr>
          <a:lstStyle/>
          <a:p>
            <a:r>
              <a:rPr lang="en-US" dirty="0" err="1"/>
              <a:t>Regfile</a:t>
            </a:r>
            <a:endParaRPr lang="en-US" dirty="0"/>
          </a:p>
        </p:txBody>
      </p:sp>
      <p:sp>
        <p:nvSpPr>
          <p:cNvPr id="6" name="TextBox 5">
            <a:extLst>
              <a:ext uri="{FF2B5EF4-FFF2-40B4-BE49-F238E27FC236}">
                <a16:creationId xmlns:a16="http://schemas.microsoft.com/office/drawing/2014/main" id="{0E91E0AE-E900-4632-84F9-9DC895863313}"/>
              </a:ext>
            </a:extLst>
          </p:cNvPr>
          <p:cNvSpPr txBox="1"/>
          <p:nvPr/>
        </p:nvSpPr>
        <p:spPr>
          <a:xfrm>
            <a:off x="2575518" y="3657600"/>
            <a:ext cx="1788188" cy="1015512"/>
          </a:xfrm>
          <a:prstGeom prst="rect">
            <a:avLst/>
          </a:prstGeom>
          <a:noFill/>
          <a:ln w="28575">
            <a:solidFill>
              <a:schemeClr val="tx1"/>
            </a:solidFill>
          </a:ln>
        </p:spPr>
        <p:txBody>
          <a:bodyPr wrap="square" rtlCol="0">
            <a:noAutofit/>
          </a:bodyPr>
          <a:lstStyle/>
          <a:p>
            <a:r>
              <a:rPr lang="en-US" dirty="0"/>
              <a:t>Rd </a:t>
            </a:r>
            <a:r>
              <a:rPr lang="en-US" dirty="0" err="1"/>
              <a:t>ptr</a:t>
            </a:r>
            <a:r>
              <a:rPr lang="en-US" dirty="0"/>
              <a:t>=</a:t>
            </a:r>
          </a:p>
        </p:txBody>
      </p:sp>
      <p:sp>
        <p:nvSpPr>
          <p:cNvPr id="7" name="TextBox 6">
            <a:extLst>
              <a:ext uri="{FF2B5EF4-FFF2-40B4-BE49-F238E27FC236}">
                <a16:creationId xmlns:a16="http://schemas.microsoft.com/office/drawing/2014/main" id="{F20B306B-44E9-4EC9-A985-2A5F9A930B71}"/>
              </a:ext>
            </a:extLst>
          </p:cNvPr>
          <p:cNvSpPr txBox="1"/>
          <p:nvPr/>
        </p:nvSpPr>
        <p:spPr>
          <a:xfrm>
            <a:off x="2568819" y="2489688"/>
            <a:ext cx="1788188" cy="1015512"/>
          </a:xfrm>
          <a:prstGeom prst="rect">
            <a:avLst/>
          </a:prstGeom>
          <a:noFill/>
          <a:ln w="28575">
            <a:solidFill>
              <a:schemeClr val="tx1"/>
            </a:solidFill>
          </a:ln>
        </p:spPr>
        <p:txBody>
          <a:bodyPr wrap="square" rtlCol="0">
            <a:noAutofit/>
          </a:bodyPr>
          <a:lstStyle/>
          <a:p>
            <a:r>
              <a:rPr lang="en-US" dirty="0" err="1"/>
              <a:t>Wr</a:t>
            </a:r>
            <a:r>
              <a:rPr lang="en-US" dirty="0"/>
              <a:t> </a:t>
            </a:r>
            <a:r>
              <a:rPr lang="en-US" dirty="0" err="1"/>
              <a:t>ptr</a:t>
            </a:r>
            <a:r>
              <a:rPr lang="en-US" dirty="0"/>
              <a:t>=</a:t>
            </a:r>
          </a:p>
        </p:txBody>
      </p:sp>
      <p:sp>
        <p:nvSpPr>
          <p:cNvPr id="8" name="TextBox 7">
            <a:extLst>
              <a:ext uri="{FF2B5EF4-FFF2-40B4-BE49-F238E27FC236}">
                <a16:creationId xmlns:a16="http://schemas.microsoft.com/office/drawing/2014/main" id="{F06697A5-0640-4F24-9CF9-8574398593DF}"/>
              </a:ext>
            </a:extLst>
          </p:cNvPr>
          <p:cNvSpPr txBox="1"/>
          <p:nvPr/>
        </p:nvSpPr>
        <p:spPr>
          <a:xfrm>
            <a:off x="1143000" y="1066800"/>
            <a:ext cx="1447800" cy="461665"/>
          </a:xfrm>
          <a:prstGeom prst="rect">
            <a:avLst/>
          </a:prstGeom>
          <a:noFill/>
        </p:spPr>
        <p:txBody>
          <a:bodyPr wrap="square" rtlCol="0">
            <a:spAutoFit/>
          </a:bodyPr>
          <a:lstStyle/>
          <a:p>
            <a:r>
              <a:rPr lang="en-US" dirty="0" err="1"/>
              <a:t>Data_in</a:t>
            </a:r>
            <a:endParaRPr lang="en-US" dirty="0"/>
          </a:p>
        </p:txBody>
      </p:sp>
      <p:sp>
        <p:nvSpPr>
          <p:cNvPr id="9" name="TextBox 8">
            <a:extLst>
              <a:ext uri="{FF2B5EF4-FFF2-40B4-BE49-F238E27FC236}">
                <a16:creationId xmlns:a16="http://schemas.microsoft.com/office/drawing/2014/main" id="{2914D6EC-2399-47D8-A509-A7779AC75DE3}"/>
              </a:ext>
            </a:extLst>
          </p:cNvPr>
          <p:cNvSpPr txBox="1"/>
          <p:nvPr/>
        </p:nvSpPr>
        <p:spPr>
          <a:xfrm>
            <a:off x="7239000" y="3259435"/>
            <a:ext cx="1600200" cy="461665"/>
          </a:xfrm>
          <a:prstGeom prst="rect">
            <a:avLst/>
          </a:prstGeom>
          <a:noFill/>
        </p:spPr>
        <p:txBody>
          <a:bodyPr wrap="square" rtlCol="0">
            <a:spAutoFit/>
          </a:bodyPr>
          <a:lstStyle/>
          <a:p>
            <a:r>
              <a:rPr lang="en-US" dirty="0" err="1"/>
              <a:t>Data_out</a:t>
            </a:r>
            <a:endParaRPr lang="en-US" dirty="0"/>
          </a:p>
        </p:txBody>
      </p:sp>
      <p:sp>
        <p:nvSpPr>
          <p:cNvPr id="10" name="TextBox 9">
            <a:extLst>
              <a:ext uri="{FF2B5EF4-FFF2-40B4-BE49-F238E27FC236}">
                <a16:creationId xmlns:a16="http://schemas.microsoft.com/office/drawing/2014/main" id="{41577334-6F3A-477C-AFC0-D12B2D76FB4E}"/>
              </a:ext>
            </a:extLst>
          </p:cNvPr>
          <p:cNvSpPr txBox="1"/>
          <p:nvPr/>
        </p:nvSpPr>
        <p:spPr>
          <a:xfrm>
            <a:off x="1219200" y="1824335"/>
            <a:ext cx="838200" cy="461665"/>
          </a:xfrm>
          <a:prstGeom prst="rect">
            <a:avLst/>
          </a:prstGeom>
          <a:noFill/>
        </p:spPr>
        <p:txBody>
          <a:bodyPr wrap="square" rtlCol="0">
            <a:spAutoFit/>
          </a:bodyPr>
          <a:lstStyle/>
          <a:p>
            <a:r>
              <a:rPr lang="en-US" dirty="0"/>
              <a:t>WR</a:t>
            </a:r>
          </a:p>
        </p:txBody>
      </p:sp>
      <p:sp>
        <p:nvSpPr>
          <p:cNvPr id="11" name="TextBox 10">
            <a:extLst>
              <a:ext uri="{FF2B5EF4-FFF2-40B4-BE49-F238E27FC236}">
                <a16:creationId xmlns:a16="http://schemas.microsoft.com/office/drawing/2014/main" id="{25E9CAB2-5944-4930-9550-243F71DD0F56}"/>
              </a:ext>
            </a:extLst>
          </p:cNvPr>
          <p:cNvSpPr txBox="1"/>
          <p:nvPr/>
        </p:nvSpPr>
        <p:spPr>
          <a:xfrm>
            <a:off x="1295400" y="3810000"/>
            <a:ext cx="685800" cy="461665"/>
          </a:xfrm>
          <a:prstGeom prst="rect">
            <a:avLst/>
          </a:prstGeom>
          <a:noFill/>
        </p:spPr>
        <p:txBody>
          <a:bodyPr wrap="square" rtlCol="0">
            <a:spAutoFit/>
          </a:bodyPr>
          <a:lstStyle/>
          <a:p>
            <a:r>
              <a:rPr lang="en-US" dirty="0"/>
              <a:t>RD</a:t>
            </a:r>
          </a:p>
        </p:txBody>
      </p:sp>
      <p:cxnSp>
        <p:nvCxnSpPr>
          <p:cNvPr id="12" name="Straight Connector 11">
            <a:extLst>
              <a:ext uri="{FF2B5EF4-FFF2-40B4-BE49-F238E27FC236}">
                <a16:creationId xmlns:a16="http://schemas.microsoft.com/office/drawing/2014/main" id="{8F8FD60A-8F3A-48DE-91B2-41C499F24529}"/>
              </a:ext>
            </a:extLst>
          </p:cNvPr>
          <p:cNvCxnSpPr/>
          <p:nvPr/>
        </p:nvCxnSpPr>
        <p:spPr>
          <a:xfrm>
            <a:off x="5389265" y="28956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038CD3-090D-458D-8CEA-ABF617860550}"/>
              </a:ext>
            </a:extLst>
          </p:cNvPr>
          <p:cNvCxnSpPr/>
          <p:nvPr/>
        </p:nvCxnSpPr>
        <p:spPr>
          <a:xfrm>
            <a:off x="5410200" y="41148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051461-FF29-4946-A470-E5D656940DD5}"/>
              </a:ext>
            </a:extLst>
          </p:cNvPr>
          <p:cNvCxnSpPr/>
          <p:nvPr/>
        </p:nvCxnSpPr>
        <p:spPr>
          <a:xfrm>
            <a:off x="5410200" y="35052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C77625-08FF-4846-A3BF-A2F89CD02749}"/>
              </a:ext>
            </a:extLst>
          </p:cNvPr>
          <p:cNvCxnSpPr/>
          <p:nvPr/>
        </p:nvCxnSpPr>
        <p:spPr>
          <a:xfrm>
            <a:off x="1295400" y="1828800"/>
            <a:ext cx="434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F11BEF7-5CDF-47A7-9B98-45E12857AEAC}"/>
              </a:ext>
            </a:extLst>
          </p:cNvPr>
          <p:cNvCxnSpPr>
            <a:cxnSpLocks/>
          </p:cNvCxnSpPr>
          <p:nvPr/>
        </p:nvCxnSpPr>
        <p:spPr>
          <a:xfrm>
            <a:off x="5638800" y="1824335"/>
            <a:ext cx="0" cy="3854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26304D-82E8-4FCE-81D3-9D79BC60767B}"/>
              </a:ext>
            </a:extLst>
          </p:cNvPr>
          <p:cNvCxnSpPr>
            <a:cxnSpLocks/>
          </p:cNvCxnSpPr>
          <p:nvPr/>
        </p:nvCxnSpPr>
        <p:spPr>
          <a:xfrm>
            <a:off x="1371600" y="1447800"/>
            <a:ext cx="51816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9D3203-E03B-4CFF-820F-42909BC10B01}"/>
              </a:ext>
            </a:extLst>
          </p:cNvPr>
          <p:cNvCxnSpPr>
            <a:cxnSpLocks/>
          </p:cNvCxnSpPr>
          <p:nvPr/>
        </p:nvCxnSpPr>
        <p:spPr>
          <a:xfrm>
            <a:off x="6553200" y="1447800"/>
            <a:ext cx="0" cy="7664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0AE713-4F9A-4553-B6E7-08370AC4874F}"/>
              </a:ext>
            </a:extLst>
          </p:cNvPr>
          <p:cNvCxnSpPr>
            <a:cxnSpLocks/>
          </p:cNvCxnSpPr>
          <p:nvPr/>
        </p:nvCxnSpPr>
        <p:spPr>
          <a:xfrm>
            <a:off x="3505200" y="1831032"/>
            <a:ext cx="0" cy="63301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2FD1B7-75FB-4C08-B7F8-1F25F290A8F1}"/>
              </a:ext>
            </a:extLst>
          </p:cNvPr>
          <p:cNvCxnSpPr/>
          <p:nvPr/>
        </p:nvCxnSpPr>
        <p:spPr>
          <a:xfrm>
            <a:off x="1371600" y="4195465"/>
            <a:ext cx="11972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BB3E3D-F555-4D51-80CB-05599E6BCD62}"/>
              </a:ext>
            </a:extLst>
          </p:cNvPr>
          <p:cNvCxnSpPr>
            <a:stCxn id="7" idx="3"/>
          </p:cNvCxnSpPr>
          <p:nvPr/>
        </p:nvCxnSpPr>
        <p:spPr>
          <a:xfrm>
            <a:off x="4357007" y="2997444"/>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632D7B5-5816-44CB-A224-60EC082BF6B2}"/>
              </a:ext>
            </a:extLst>
          </p:cNvPr>
          <p:cNvCxnSpPr/>
          <p:nvPr/>
        </p:nvCxnSpPr>
        <p:spPr>
          <a:xfrm>
            <a:off x="4343400" y="4191000"/>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246CED-7CC1-42E5-A89B-2B2E33CEC7D5}"/>
              </a:ext>
            </a:extLst>
          </p:cNvPr>
          <p:cNvCxnSpPr/>
          <p:nvPr/>
        </p:nvCxnSpPr>
        <p:spPr>
          <a:xfrm>
            <a:off x="7197342" y="3657600"/>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EA1B2E1-449C-4F9B-A543-6BF301457495}"/>
              </a:ext>
            </a:extLst>
          </p:cNvPr>
          <p:cNvSpPr txBox="1"/>
          <p:nvPr/>
        </p:nvSpPr>
        <p:spPr>
          <a:xfrm>
            <a:off x="6913378" y="941497"/>
            <a:ext cx="1316222" cy="830997"/>
          </a:xfrm>
          <a:prstGeom prst="rect">
            <a:avLst/>
          </a:prstGeom>
          <a:noFill/>
        </p:spPr>
        <p:txBody>
          <a:bodyPr wrap="square" rtlCol="0">
            <a:spAutoFit/>
          </a:bodyPr>
          <a:lstStyle/>
          <a:p>
            <a:r>
              <a:rPr lang="en-US" dirty="0"/>
              <a:t>Empty=</a:t>
            </a:r>
          </a:p>
          <a:p>
            <a:r>
              <a:rPr lang="en-US" dirty="0"/>
              <a:t>Full=</a:t>
            </a:r>
          </a:p>
        </p:txBody>
      </p:sp>
    </p:spTree>
    <p:extLst>
      <p:ext uri="{BB962C8B-B14F-4D97-AF65-F5344CB8AC3E}">
        <p14:creationId xmlns:p14="http://schemas.microsoft.com/office/powerpoint/2010/main" val="27794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E7E7-DC21-4096-A1DC-955327EE30CE}"/>
              </a:ext>
            </a:extLst>
          </p:cNvPr>
          <p:cNvSpPr>
            <a:spLocks noGrp="1"/>
          </p:cNvSpPr>
          <p:nvPr>
            <p:ph type="title"/>
          </p:nvPr>
        </p:nvSpPr>
        <p:spPr/>
        <p:txBody>
          <a:bodyPr/>
          <a:lstStyle/>
          <a:p>
            <a:r>
              <a:rPr lang="en-US" dirty="0"/>
              <a:t>Coverage code</a:t>
            </a:r>
          </a:p>
        </p:txBody>
      </p:sp>
      <p:sp>
        <p:nvSpPr>
          <p:cNvPr id="4" name="Footer Placeholder 3">
            <a:extLst>
              <a:ext uri="{FF2B5EF4-FFF2-40B4-BE49-F238E27FC236}">
                <a16:creationId xmlns:a16="http://schemas.microsoft.com/office/drawing/2014/main" id="{7F1B293B-DADC-4D3E-B898-C7D11E1A5F0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B015C260-FAF0-40EA-99BB-96A6AE596C44}"/>
              </a:ext>
            </a:extLst>
          </p:cNvPr>
          <p:cNvSpPr txBox="1"/>
          <p:nvPr/>
        </p:nvSpPr>
        <p:spPr>
          <a:xfrm>
            <a:off x="2133600" y="2825287"/>
            <a:ext cx="4191000" cy="1569660"/>
          </a:xfrm>
          <a:prstGeom prst="rect">
            <a:avLst/>
          </a:prstGeom>
          <a:noFill/>
          <a:ln>
            <a:solidFill>
              <a:schemeClr val="accent2"/>
            </a:solidFill>
          </a:ln>
        </p:spPr>
        <p:txBody>
          <a:bodyPr wrap="square" rtlCol="0">
            <a:spAutoFit/>
          </a:bodyPr>
          <a:lstStyle/>
          <a:p>
            <a:r>
              <a:rPr lang="en-US" sz="2400" dirty="0" err="1"/>
              <a:t>covergroup</a:t>
            </a:r>
            <a:r>
              <a:rPr lang="en-US" sz="2400" dirty="0"/>
              <a:t> </a:t>
            </a:r>
            <a:r>
              <a:rPr lang="en-US" sz="2400" dirty="0" err="1"/>
              <a:t>fifo_cg</a:t>
            </a:r>
            <a:endParaRPr lang="en-US" sz="2400" dirty="0"/>
          </a:p>
          <a:p>
            <a:pPr lvl="1"/>
            <a:r>
              <a:rPr lang="en-US" dirty="0"/>
              <a:t>@posedge(clk) if (!reset);</a:t>
            </a:r>
          </a:p>
          <a:p>
            <a:pPr lvl="1"/>
            <a:r>
              <a:rPr lang="en-US" dirty="0" err="1"/>
              <a:t>coverpoint</a:t>
            </a:r>
            <a:r>
              <a:rPr lang="en-US" dirty="0"/>
              <a:t> </a:t>
            </a:r>
            <a:r>
              <a:rPr lang="en-US" dirty="0" err="1"/>
              <a:t>rd_ptr</a:t>
            </a:r>
            <a:r>
              <a:rPr lang="en-US" dirty="0"/>
              <a:t>, </a:t>
            </a:r>
            <a:r>
              <a:rPr lang="en-US" dirty="0" err="1"/>
              <a:t>wr_ptr</a:t>
            </a:r>
            <a:r>
              <a:rPr lang="en-US" dirty="0"/>
              <a:t>;</a:t>
            </a:r>
          </a:p>
          <a:p>
            <a:r>
              <a:rPr lang="en-US" dirty="0" err="1"/>
              <a:t>endgroup</a:t>
            </a:r>
            <a:endParaRPr lang="en-US" dirty="0"/>
          </a:p>
        </p:txBody>
      </p:sp>
      <p:sp>
        <p:nvSpPr>
          <p:cNvPr id="7" name="TextBox 6">
            <a:extLst>
              <a:ext uri="{FF2B5EF4-FFF2-40B4-BE49-F238E27FC236}">
                <a16:creationId xmlns:a16="http://schemas.microsoft.com/office/drawing/2014/main" id="{B327F593-BE35-4278-BAD5-D9208C4F805A}"/>
              </a:ext>
            </a:extLst>
          </p:cNvPr>
          <p:cNvSpPr txBox="1"/>
          <p:nvPr/>
        </p:nvSpPr>
        <p:spPr>
          <a:xfrm>
            <a:off x="457200" y="1483892"/>
            <a:ext cx="2286000" cy="1015663"/>
          </a:xfrm>
          <a:prstGeom prst="rect">
            <a:avLst/>
          </a:prstGeom>
          <a:noFill/>
        </p:spPr>
        <p:txBody>
          <a:bodyPr wrap="square" rtlCol="0">
            <a:spAutoFit/>
          </a:bodyPr>
          <a:lstStyle/>
          <a:p>
            <a:r>
              <a:rPr lang="en-US" sz="2000" dirty="0">
                <a:solidFill>
                  <a:schemeClr val="accent2"/>
                </a:solidFill>
              </a:rPr>
              <a:t>Define a coverage group, give it a type name</a:t>
            </a:r>
          </a:p>
        </p:txBody>
      </p:sp>
      <p:sp>
        <p:nvSpPr>
          <p:cNvPr id="9" name="TextBox 8">
            <a:extLst>
              <a:ext uri="{FF2B5EF4-FFF2-40B4-BE49-F238E27FC236}">
                <a16:creationId xmlns:a16="http://schemas.microsoft.com/office/drawing/2014/main" id="{FF48EEC0-85DA-471F-B64B-DE1AC14866C9}"/>
              </a:ext>
            </a:extLst>
          </p:cNvPr>
          <p:cNvSpPr txBox="1"/>
          <p:nvPr/>
        </p:nvSpPr>
        <p:spPr>
          <a:xfrm>
            <a:off x="6324600" y="4524797"/>
            <a:ext cx="2209800" cy="1015663"/>
          </a:xfrm>
          <a:prstGeom prst="rect">
            <a:avLst/>
          </a:prstGeom>
          <a:noFill/>
        </p:spPr>
        <p:txBody>
          <a:bodyPr wrap="square" rtlCol="0">
            <a:spAutoFit/>
          </a:bodyPr>
          <a:lstStyle/>
          <a:p>
            <a:r>
              <a:rPr lang="en-US" sz="2000" dirty="0">
                <a:solidFill>
                  <a:schemeClr val="accent2"/>
                </a:solidFill>
              </a:rPr>
              <a:t>Get coverage on the read &amp; write pointers</a:t>
            </a:r>
          </a:p>
        </p:txBody>
      </p:sp>
      <p:sp>
        <p:nvSpPr>
          <p:cNvPr id="11" name="TextBox 10">
            <a:extLst>
              <a:ext uri="{FF2B5EF4-FFF2-40B4-BE49-F238E27FC236}">
                <a16:creationId xmlns:a16="http://schemas.microsoft.com/office/drawing/2014/main" id="{5F5C8A98-DC52-49F3-9C78-6AFA202E5B70}"/>
              </a:ext>
            </a:extLst>
          </p:cNvPr>
          <p:cNvSpPr txBox="1"/>
          <p:nvPr/>
        </p:nvSpPr>
        <p:spPr>
          <a:xfrm>
            <a:off x="447964" y="3333138"/>
            <a:ext cx="1524000" cy="1015663"/>
          </a:xfrm>
          <a:prstGeom prst="rect">
            <a:avLst/>
          </a:prstGeom>
          <a:noFill/>
        </p:spPr>
        <p:txBody>
          <a:bodyPr wrap="square" rtlCol="0">
            <a:spAutoFit/>
          </a:bodyPr>
          <a:lstStyle/>
          <a:p>
            <a:r>
              <a:rPr lang="en-US" sz="2000" dirty="0">
                <a:solidFill>
                  <a:schemeClr val="accent2"/>
                </a:solidFill>
              </a:rPr>
              <a:t>Only collect coverage at </a:t>
            </a:r>
            <a:r>
              <a:rPr lang="en-US" sz="2000" dirty="0" err="1">
                <a:solidFill>
                  <a:schemeClr val="accent2"/>
                </a:solidFill>
              </a:rPr>
              <a:t>r.e</a:t>
            </a:r>
            <a:r>
              <a:rPr lang="en-US" sz="2000" dirty="0">
                <a:solidFill>
                  <a:schemeClr val="accent2"/>
                </a:solidFill>
              </a:rPr>
              <a:t>. of clock</a:t>
            </a:r>
          </a:p>
        </p:txBody>
      </p:sp>
      <p:sp>
        <p:nvSpPr>
          <p:cNvPr id="13" name="TextBox 12">
            <a:extLst>
              <a:ext uri="{FF2B5EF4-FFF2-40B4-BE49-F238E27FC236}">
                <a16:creationId xmlns:a16="http://schemas.microsoft.com/office/drawing/2014/main" id="{CE73751F-4FE8-4CD4-AB19-9C7929FFE597}"/>
              </a:ext>
            </a:extLst>
          </p:cNvPr>
          <p:cNvSpPr txBox="1"/>
          <p:nvPr/>
        </p:nvSpPr>
        <p:spPr>
          <a:xfrm>
            <a:off x="6629400" y="1761651"/>
            <a:ext cx="1828800" cy="707886"/>
          </a:xfrm>
          <a:prstGeom prst="rect">
            <a:avLst/>
          </a:prstGeom>
          <a:noFill/>
        </p:spPr>
        <p:txBody>
          <a:bodyPr wrap="square" rtlCol="0">
            <a:spAutoFit/>
          </a:bodyPr>
          <a:lstStyle/>
          <a:p>
            <a:r>
              <a:rPr lang="en-US" sz="2000" dirty="0">
                <a:solidFill>
                  <a:schemeClr val="accent2"/>
                </a:solidFill>
              </a:rPr>
              <a:t>And not when we’re in reset</a:t>
            </a:r>
          </a:p>
        </p:txBody>
      </p:sp>
      <p:cxnSp>
        <p:nvCxnSpPr>
          <p:cNvPr id="15" name="Straight Arrow Connector 14">
            <a:extLst>
              <a:ext uri="{FF2B5EF4-FFF2-40B4-BE49-F238E27FC236}">
                <a16:creationId xmlns:a16="http://schemas.microsoft.com/office/drawing/2014/main" id="{38C6E6F5-D5F0-4642-BCFF-781761B1B479}"/>
              </a:ext>
            </a:extLst>
          </p:cNvPr>
          <p:cNvCxnSpPr>
            <a:cxnSpLocks/>
          </p:cNvCxnSpPr>
          <p:nvPr/>
        </p:nvCxnSpPr>
        <p:spPr>
          <a:xfrm>
            <a:off x="2324100" y="2187605"/>
            <a:ext cx="1181100" cy="707995"/>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4B6C4B-4E75-443B-8B46-CC476379F986}"/>
              </a:ext>
            </a:extLst>
          </p:cNvPr>
          <p:cNvCxnSpPr>
            <a:cxnSpLocks/>
          </p:cNvCxnSpPr>
          <p:nvPr/>
        </p:nvCxnSpPr>
        <p:spPr>
          <a:xfrm flipV="1">
            <a:off x="1828800" y="3533282"/>
            <a:ext cx="762000" cy="307688"/>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01E6D8-3D7C-4F79-AB62-CA07BBFA64CE}"/>
              </a:ext>
            </a:extLst>
          </p:cNvPr>
          <p:cNvCxnSpPr>
            <a:cxnSpLocks/>
          </p:cNvCxnSpPr>
          <p:nvPr/>
        </p:nvCxnSpPr>
        <p:spPr>
          <a:xfrm flipH="1">
            <a:off x="5562600" y="2414976"/>
            <a:ext cx="1600200" cy="785424"/>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AC0A743-439E-4F2E-BA2E-D0896E10280B}"/>
              </a:ext>
            </a:extLst>
          </p:cNvPr>
          <p:cNvCxnSpPr>
            <a:cxnSpLocks/>
          </p:cNvCxnSpPr>
          <p:nvPr/>
        </p:nvCxnSpPr>
        <p:spPr>
          <a:xfrm flipH="1" flipV="1">
            <a:off x="5105400" y="4038600"/>
            <a:ext cx="1181100" cy="766659"/>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24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2F05-B6BA-4558-8264-198DE3665899}"/>
              </a:ext>
            </a:extLst>
          </p:cNvPr>
          <p:cNvSpPr>
            <a:spLocks noGrp="1"/>
          </p:cNvSpPr>
          <p:nvPr>
            <p:ph type="title"/>
          </p:nvPr>
        </p:nvSpPr>
        <p:spPr/>
        <p:txBody>
          <a:bodyPr/>
          <a:lstStyle/>
          <a:p>
            <a:r>
              <a:rPr lang="en-US" dirty="0"/>
              <a:t>What coverage exactly?</a:t>
            </a:r>
          </a:p>
        </p:txBody>
      </p:sp>
      <p:sp>
        <p:nvSpPr>
          <p:cNvPr id="3" name="Content Placeholder 2">
            <a:extLst>
              <a:ext uri="{FF2B5EF4-FFF2-40B4-BE49-F238E27FC236}">
                <a16:creationId xmlns:a16="http://schemas.microsoft.com/office/drawing/2014/main" id="{E628147D-7EB2-47B6-92BF-29489BF5E335}"/>
              </a:ext>
            </a:extLst>
          </p:cNvPr>
          <p:cNvSpPr>
            <a:spLocks noGrp="1"/>
          </p:cNvSpPr>
          <p:nvPr>
            <p:ph idx="1"/>
          </p:nvPr>
        </p:nvSpPr>
        <p:spPr>
          <a:xfrm>
            <a:off x="685800" y="5054844"/>
            <a:ext cx="7772400" cy="1041156"/>
          </a:xfrm>
        </p:spPr>
        <p:txBody>
          <a:bodyPr/>
          <a:lstStyle/>
          <a:p>
            <a:r>
              <a:rPr lang="en-US" dirty="0" err="1"/>
              <a:t>Rd_ptr</a:t>
            </a:r>
            <a:r>
              <a:rPr lang="en-US" dirty="0"/>
              <a:t> and </a:t>
            </a:r>
            <a:r>
              <a:rPr lang="en-US" dirty="0" err="1"/>
              <a:t>wr_ptr</a:t>
            </a:r>
            <a:r>
              <a:rPr lang="en-US" dirty="0"/>
              <a:t> are 3 bits each</a:t>
            </a:r>
          </a:p>
          <a:p>
            <a:pPr lvl="1">
              <a:spcBef>
                <a:spcPts val="0"/>
              </a:spcBef>
            </a:pPr>
            <a:r>
              <a:rPr lang="en-US" sz="2000" dirty="0"/>
              <a:t>So build two 8-bin histograms</a:t>
            </a:r>
          </a:p>
          <a:p>
            <a:endParaRPr lang="en-US" dirty="0"/>
          </a:p>
        </p:txBody>
      </p:sp>
      <p:sp>
        <p:nvSpPr>
          <p:cNvPr id="4" name="Footer Placeholder 3">
            <a:extLst>
              <a:ext uri="{FF2B5EF4-FFF2-40B4-BE49-F238E27FC236}">
                <a16:creationId xmlns:a16="http://schemas.microsoft.com/office/drawing/2014/main" id="{C13ED27A-8B92-439B-A8DB-F08C6F63487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83439B6B-6BD4-4E80-B214-A73E03AA95AB}"/>
              </a:ext>
            </a:extLst>
          </p:cNvPr>
          <p:cNvSpPr txBox="1"/>
          <p:nvPr/>
        </p:nvSpPr>
        <p:spPr>
          <a:xfrm>
            <a:off x="4703465" y="2167723"/>
            <a:ext cx="1788188" cy="2556677"/>
          </a:xfrm>
          <a:prstGeom prst="rect">
            <a:avLst/>
          </a:prstGeom>
          <a:noFill/>
          <a:ln w="28575">
            <a:solidFill>
              <a:schemeClr val="tx1"/>
            </a:solidFill>
          </a:ln>
        </p:spPr>
        <p:txBody>
          <a:bodyPr wrap="square" lIns="0" tIns="0" rtlCol="0">
            <a:noAutofit/>
          </a:bodyPr>
          <a:lstStyle/>
          <a:p>
            <a:r>
              <a:rPr lang="en-US" dirty="0" err="1"/>
              <a:t>Regfile</a:t>
            </a:r>
            <a:endParaRPr lang="en-US" dirty="0"/>
          </a:p>
        </p:txBody>
      </p:sp>
      <p:sp>
        <p:nvSpPr>
          <p:cNvPr id="6" name="TextBox 5">
            <a:extLst>
              <a:ext uri="{FF2B5EF4-FFF2-40B4-BE49-F238E27FC236}">
                <a16:creationId xmlns:a16="http://schemas.microsoft.com/office/drawing/2014/main" id="{FA9E8360-9E2C-4193-9BD1-B2FC704AC3D4}"/>
              </a:ext>
            </a:extLst>
          </p:cNvPr>
          <p:cNvSpPr txBox="1"/>
          <p:nvPr/>
        </p:nvSpPr>
        <p:spPr>
          <a:xfrm>
            <a:off x="1889718" y="3581400"/>
            <a:ext cx="1788188" cy="1015512"/>
          </a:xfrm>
          <a:prstGeom prst="rect">
            <a:avLst/>
          </a:prstGeom>
          <a:noFill/>
          <a:ln w="28575">
            <a:solidFill>
              <a:schemeClr val="tx1"/>
            </a:solidFill>
          </a:ln>
        </p:spPr>
        <p:txBody>
          <a:bodyPr wrap="square" rtlCol="0">
            <a:noAutofit/>
          </a:bodyPr>
          <a:lstStyle/>
          <a:p>
            <a:r>
              <a:rPr lang="en-US" dirty="0"/>
              <a:t>Rd </a:t>
            </a:r>
            <a:r>
              <a:rPr lang="en-US" dirty="0" err="1"/>
              <a:t>ptr</a:t>
            </a:r>
            <a:r>
              <a:rPr lang="en-US" dirty="0"/>
              <a:t>=</a:t>
            </a:r>
          </a:p>
        </p:txBody>
      </p:sp>
      <p:sp>
        <p:nvSpPr>
          <p:cNvPr id="7" name="TextBox 6">
            <a:extLst>
              <a:ext uri="{FF2B5EF4-FFF2-40B4-BE49-F238E27FC236}">
                <a16:creationId xmlns:a16="http://schemas.microsoft.com/office/drawing/2014/main" id="{4E62B985-62C2-48B5-A5C1-CD9A749DEA6A}"/>
              </a:ext>
            </a:extLst>
          </p:cNvPr>
          <p:cNvSpPr txBox="1"/>
          <p:nvPr/>
        </p:nvSpPr>
        <p:spPr>
          <a:xfrm>
            <a:off x="1883019" y="2413488"/>
            <a:ext cx="1788188" cy="1015512"/>
          </a:xfrm>
          <a:prstGeom prst="rect">
            <a:avLst/>
          </a:prstGeom>
          <a:noFill/>
          <a:ln w="28575">
            <a:solidFill>
              <a:schemeClr val="tx1"/>
            </a:solidFill>
          </a:ln>
        </p:spPr>
        <p:txBody>
          <a:bodyPr wrap="square" rtlCol="0">
            <a:noAutofit/>
          </a:bodyPr>
          <a:lstStyle/>
          <a:p>
            <a:r>
              <a:rPr lang="en-US" dirty="0" err="1"/>
              <a:t>Wr</a:t>
            </a:r>
            <a:r>
              <a:rPr lang="en-US" dirty="0"/>
              <a:t> </a:t>
            </a:r>
            <a:r>
              <a:rPr lang="en-US" dirty="0" err="1"/>
              <a:t>ptr</a:t>
            </a:r>
            <a:r>
              <a:rPr lang="en-US" dirty="0"/>
              <a:t>=</a:t>
            </a:r>
          </a:p>
        </p:txBody>
      </p:sp>
      <p:sp>
        <p:nvSpPr>
          <p:cNvPr id="8" name="TextBox 7">
            <a:extLst>
              <a:ext uri="{FF2B5EF4-FFF2-40B4-BE49-F238E27FC236}">
                <a16:creationId xmlns:a16="http://schemas.microsoft.com/office/drawing/2014/main" id="{7A582983-E245-47AA-AD61-E3E6E2FFA208}"/>
              </a:ext>
            </a:extLst>
          </p:cNvPr>
          <p:cNvSpPr txBox="1"/>
          <p:nvPr/>
        </p:nvSpPr>
        <p:spPr>
          <a:xfrm>
            <a:off x="457200" y="990600"/>
            <a:ext cx="1447800" cy="461665"/>
          </a:xfrm>
          <a:prstGeom prst="rect">
            <a:avLst/>
          </a:prstGeom>
          <a:noFill/>
        </p:spPr>
        <p:txBody>
          <a:bodyPr wrap="square" rtlCol="0">
            <a:spAutoFit/>
          </a:bodyPr>
          <a:lstStyle/>
          <a:p>
            <a:r>
              <a:rPr lang="en-US" dirty="0" err="1"/>
              <a:t>Data_in</a:t>
            </a:r>
            <a:endParaRPr lang="en-US" dirty="0"/>
          </a:p>
        </p:txBody>
      </p:sp>
      <p:sp>
        <p:nvSpPr>
          <p:cNvPr id="9" name="TextBox 8">
            <a:extLst>
              <a:ext uri="{FF2B5EF4-FFF2-40B4-BE49-F238E27FC236}">
                <a16:creationId xmlns:a16="http://schemas.microsoft.com/office/drawing/2014/main" id="{58B7C647-E8B7-432C-A597-198D5006F812}"/>
              </a:ext>
            </a:extLst>
          </p:cNvPr>
          <p:cNvSpPr txBox="1"/>
          <p:nvPr/>
        </p:nvSpPr>
        <p:spPr>
          <a:xfrm>
            <a:off x="533400" y="1748135"/>
            <a:ext cx="838200" cy="461665"/>
          </a:xfrm>
          <a:prstGeom prst="rect">
            <a:avLst/>
          </a:prstGeom>
          <a:noFill/>
        </p:spPr>
        <p:txBody>
          <a:bodyPr wrap="square" rtlCol="0">
            <a:spAutoFit/>
          </a:bodyPr>
          <a:lstStyle/>
          <a:p>
            <a:r>
              <a:rPr lang="en-US" dirty="0"/>
              <a:t>WR</a:t>
            </a:r>
          </a:p>
        </p:txBody>
      </p:sp>
      <p:sp>
        <p:nvSpPr>
          <p:cNvPr id="10" name="TextBox 9">
            <a:extLst>
              <a:ext uri="{FF2B5EF4-FFF2-40B4-BE49-F238E27FC236}">
                <a16:creationId xmlns:a16="http://schemas.microsoft.com/office/drawing/2014/main" id="{E8E78CDB-FDE8-4453-8DB7-154552809A26}"/>
              </a:ext>
            </a:extLst>
          </p:cNvPr>
          <p:cNvSpPr txBox="1"/>
          <p:nvPr/>
        </p:nvSpPr>
        <p:spPr>
          <a:xfrm>
            <a:off x="609600" y="3733800"/>
            <a:ext cx="685800" cy="461665"/>
          </a:xfrm>
          <a:prstGeom prst="rect">
            <a:avLst/>
          </a:prstGeom>
          <a:noFill/>
        </p:spPr>
        <p:txBody>
          <a:bodyPr wrap="square" rtlCol="0">
            <a:spAutoFit/>
          </a:bodyPr>
          <a:lstStyle/>
          <a:p>
            <a:r>
              <a:rPr lang="en-US" dirty="0"/>
              <a:t>RD</a:t>
            </a:r>
          </a:p>
        </p:txBody>
      </p:sp>
      <p:cxnSp>
        <p:nvCxnSpPr>
          <p:cNvPr id="11" name="Straight Connector 10">
            <a:extLst>
              <a:ext uri="{FF2B5EF4-FFF2-40B4-BE49-F238E27FC236}">
                <a16:creationId xmlns:a16="http://schemas.microsoft.com/office/drawing/2014/main" id="{E4A5DD29-CDDA-4629-9C0D-C9F19FF7EB08}"/>
              </a:ext>
            </a:extLst>
          </p:cNvPr>
          <p:cNvCxnSpPr/>
          <p:nvPr/>
        </p:nvCxnSpPr>
        <p:spPr>
          <a:xfrm>
            <a:off x="4703465" y="28194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ABFE372-6FE4-4E4A-96D5-850EBE23A687}"/>
              </a:ext>
            </a:extLst>
          </p:cNvPr>
          <p:cNvCxnSpPr/>
          <p:nvPr/>
        </p:nvCxnSpPr>
        <p:spPr>
          <a:xfrm>
            <a:off x="4724400" y="40386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89F31C-CE72-4E51-8942-3136B0AC4CEF}"/>
              </a:ext>
            </a:extLst>
          </p:cNvPr>
          <p:cNvCxnSpPr/>
          <p:nvPr/>
        </p:nvCxnSpPr>
        <p:spPr>
          <a:xfrm>
            <a:off x="4724400" y="3429000"/>
            <a:ext cx="178818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E81D253-EFF7-4AE9-BC02-39FA3A1568FC}"/>
              </a:ext>
            </a:extLst>
          </p:cNvPr>
          <p:cNvCxnSpPr/>
          <p:nvPr/>
        </p:nvCxnSpPr>
        <p:spPr>
          <a:xfrm>
            <a:off x="609600" y="1752600"/>
            <a:ext cx="434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13D859A-3029-4E07-A9A4-6AD266AC1961}"/>
              </a:ext>
            </a:extLst>
          </p:cNvPr>
          <p:cNvCxnSpPr>
            <a:cxnSpLocks/>
          </p:cNvCxnSpPr>
          <p:nvPr/>
        </p:nvCxnSpPr>
        <p:spPr>
          <a:xfrm>
            <a:off x="4953000" y="1748135"/>
            <a:ext cx="0" cy="3854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1930D3-03FF-4EBD-916D-DCDE97E5EAEE}"/>
              </a:ext>
            </a:extLst>
          </p:cNvPr>
          <p:cNvCxnSpPr>
            <a:cxnSpLocks/>
          </p:cNvCxnSpPr>
          <p:nvPr/>
        </p:nvCxnSpPr>
        <p:spPr>
          <a:xfrm>
            <a:off x="685800" y="1371600"/>
            <a:ext cx="51816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082B32-C3FE-470A-978D-2D8747A26B5C}"/>
              </a:ext>
            </a:extLst>
          </p:cNvPr>
          <p:cNvCxnSpPr>
            <a:cxnSpLocks/>
          </p:cNvCxnSpPr>
          <p:nvPr/>
        </p:nvCxnSpPr>
        <p:spPr>
          <a:xfrm>
            <a:off x="5867400" y="1371600"/>
            <a:ext cx="0" cy="7664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474F44-0BB1-4F26-A639-8CD7496DD950}"/>
              </a:ext>
            </a:extLst>
          </p:cNvPr>
          <p:cNvCxnSpPr>
            <a:cxnSpLocks/>
          </p:cNvCxnSpPr>
          <p:nvPr/>
        </p:nvCxnSpPr>
        <p:spPr>
          <a:xfrm>
            <a:off x="2819400" y="1754832"/>
            <a:ext cx="0" cy="63301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A6EDBF-BAB6-4F4E-BFD5-618C1892AB40}"/>
              </a:ext>
            </a:extLst>
          </p:cNvPr>
          <p:cNvCxnSpPr/>
          <p:nvPr/>
        </p:nvCxnSpPr>
        <p:spPr>
          <a:xfrm>
            <a:off x="685800" y="4119265"/>
            <a:ext cx="11972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2647A3-DBC6-409E-9E84-90B22CC9830B}"/>
              </a:ext>
            </a:extLst>
          </p:cNvPr>
          <p:cNvCxnSpPr>
            <a:stCxn id="7" idx="3"/>
          </p:cNvCxnSpPr>
          <p:nvPr/>
        </p:nvCxnSpPr>
        <p:spPr>
          <a:xfrm>
            <a:off x="3671207" y="2921244"/>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4E5058-E0C1-4D44-A46C-56D5C7BBF21B}"/>
              </a:ext>
            </a:extLst>
          </p:cNvPr>
          <p:cNvCxnSpPr/>
          <p:nvPr/>
        </p:nvCxnSpPr>
        <p:spPr>
          <a:xfrm>
            <a:off x="3657600" y="4114800"/>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10E102-32E5-4CFD-9072-40C1134FE19E}"/>
              </a:ext>
            </a:extLst>
          </p:cNvPr>
          <p:cNvCxnSpPr/>
          <p:nvPr/>
        </p:nvCxnSpPr>
        <p:spPr>
          <a:xfrm>
            <a:off x="6511542" y="3581400"/>
            <a:ext cx="1032258"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33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3A1E-8BC2-4040-9F37-194CAD680FC3}"/>
              </a:ext>
            </a:extLst>
          </p:cNvPr>
          <p:cNvSpPr>
            <a:spLocks noGrp="1"/>
          </p:cNvSpPr>
          <p:nvPr>
            <p:ph type="title"/>
          </p:nvPr>
        </p:nvSpPr>
        <p:spPr/>
        <p:txBody>
          <a:bodyPr/>
          <a:lstStyle/>
          <a:p>
            <a:r>
              <a:rPr lang="en-US" dirty="0"/>
              <a:t>Code to instantiate</a:t>
            </a:r>
          </a:p>
        </p:txBody>
      </p:sp>
      <p:sp>
        <p:nvSpPr>
          <p:cNvPr id="3" name="Content Placeholder 2">
            <a:extLst>
              <a:ext uri="{FF2B5EF4-FFF2-40B4-BE49-F238E27FC236}">
                <a16:creationId xmlns:a16="http://schemas.microsoft.com/office/drawing/2014/main" id="{E44B85C5-7236-49F5-AB73-F96A8BB4B3EC}"/>
              </a:ext>
            </a:extLst>
          </p:cNvPr>
          <p:cNvSpPr>
            <a:spLocks noGrp="1"/>
          </p:cNvSpPr>
          <p:nvPr>
            <p:ph idx="1"/>
          </p:nvPr>
        </p:nvSpPr>
        <p:spPr>
          <a:xfrm>
            <a:off x="685800" y="4661487"/>
            <a:ext cx="7772400" cy="1555152"/>
          </a:xfrm>
        </p:spPr>
        <p:txBody>
          <a:bodyPr/>
          <a:lstStyle/>
          <a:p>
            <a:r>
              <a:rPr lang="en-US" sz="2400" dirty="0">
                <a:solidFill>
                  <a:schemeClr val="accent2"/>
                </a:solidFill>
              </a:rPr>
              <a:t>Any idea why SV bothered to have this class-like syntax?</a:t>
            </a:r>
          </a:p>
          <a:p>
            <a:pPr lvl="1">
              <a:spcBef>
                <a:spcPts val="0"/>
              </a:spcBef>
            </a:pPr>
            <a:r>
              <a:rPr lang="en-US" sz="2000" dirty="0">
                <a:solidFill>
                  <a:schemeClr val="accent2"/>
                </a:solidFill>
              </a:rPr>
              <a:t>So that we can instantiate many of them</a:t>
            </a:r>
          </a:p>
          <a:p>
            <a:r>
              <a:rPr lang="en-US" sz="2400" dirty="0">
                <a:solidFill>
                  <a:schemeClr val="accent2"/>
                </a:solidFill>
              </a:rPr>
              <a:t>Why would we ever want to make more than one </a:t>
            </a:r>
            <a:r>
              <a:rPr lang="en-US" sz="2400" i="1" dirty="0" err="1">
                <a:solidFill>
                  <a:schemeClr val="accent2"/>
                </a:solidFill>
              </a:rPr>
              <a:t>fifo_cov</a:t>
            </a:r>
            <a:r>
              <a:rPr lang="en-US" sz="2400" dirty="0">
                <a:solidFill>
                  <a:schemeClr val="accent2"/>
                </a:solidFill>
              </a:rPr>
              <a:t>?</a:t>
            </a:r>
          </a:p>
          <a:p>
            <a:pPr lvl="1">
              <a:spcBef>
                <a:spcPts val="0"/>
              </a:spcBef>
            </a:pPr>
            <a:r>
              <a:rPr lang="en-US" sz="2000" dirty="0">
                <a:solidFill>
                  <a:schemeClr val="accent2"/>
                </a:solidFill>
              </a:rPr>
              <a:t>Just wait a few slides…</a:t>
            </a:r>
          </a:p>
          <a:p>
            <a:endParaRPr lang="en-US" sz="2400" dirty="0">
              <a:solidFill>
                <a:schemeClr val="accent2"/>
              </a:solidFill>
            </a:endParaRPr>
          </a:p>
          <a:p>
            <a:endParaRPr lang="en-US" dirty="0"/>
          </a:p>
        </p:txBody>
      </p:sp>
      <p:sp>
        <p:nvSpPr>
          <p:cNvPr id="4" name="Footer Placeholder 3">
            <a:extLst>
              <a:ext uri="{FF2B5EF4-FFF2-40B4-BE49-F238E27FC236}">
                <a16:creationId xmlns:a16="http://schemas.microsoft.com/office/drawing/2014/main" id="{43F6071D-002E-4F1C-8A7C-B2844C6F604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82972CDE-D95F-4BCE-B4E0-52CA3C0800D3}"/>
              </a:ext>
            </a:extLst>
          </p:cNvPr>
          <p:cNvSpPr txBox="1"/>
          <p:nvPr/>
        </p:nvSpPr>
        <p:spPr>
          <a:xfrm>
            <a:off x="2611584" y="1263641"/>
            <a:ext cx="6456216" cy="3416320"/>
          </a:xfrm>
          <a:prstGeom prst="rect">
            <a:avLst/>
          </a:prstGeom>
          <a:noFill/>
        </p:spPr>
        <p:txBody>
          <a:bodyPr wrap="square" rtlCol="0">
            <a:spAutoFit/>
          </a:bodyPr>
          <a:lstStyle/>
          <a:p>
            <a:r>
              <a:rPr lang="en-US" sz="2400" dirty="0"/>
              <a:t>module </a:t>
            </a:r>
            <a:r>
              <a:rPr lang="en-US" sz="2400" dirty="0" err="1"/>
              <a:t>tb_top</a:t>
            </a:r>
            <a:endParaRPr lang="en-US" sz="2400" dirty="0"/>
          </a:p>
          <a:p>
            <a:pPr lvl="1"/>
            <a:r>
              <a:rPr lang="en-US" dirty="0" err="1"/>
              <a:t>fifo</a:t>
            </a:r>
            <a:r>
              <a:rPr lang="en-US" dirty="0"/>
              <a:t> #(N_ADDR_BITS, FIFO_WIDTH) F (.*);</a:t>
            </a:r>
          </a:p>
          <a:p>
            <a:pPr lvl="1"/>
            <a:r>
              <a:rPr lang="en-US" dirty="0" err="1"/>
              <a:t>covergroup</a:t>
            </a:r>
            <a:r>
              <a:rPr lang="en-US" dirty="0"/>
              <a:t> </a:t>
            </a:r>
            <a:r>
              <a:rPr lang="en-US" dirty="0" err="1"/>
              <a:t>fifo_cov</a:t>
            </a:r>
            <a:r>
              <a:rPr lang="en-US" dirty="0"/>
              <a:t> @(posedge </a:t>
            </a:r>
            <a:r>
              <a:rPr lang="en-US" dirty="0" err="1"/>
              <a:t>clk</a:t>
            </a:r>
            <a:r>
              <a:rPr lang="en-US" dirty="0"/>
              <a:t>) if (!reset);</a:t>
            </a:r>
          </a:p>
          <a:p>
            <a:pPr lvl="1"/>
            <a:r>
              <a:rPr lang="en-US" dirty="0"/>
              <a:t>      </a:t>
            </a:r>
            <a:r>
              <a:rPr lang="en-US" dirty="0" err="1"/>
              <a:t>coverpoint</a:t>
            </a:r>
            <a:r>
              <a:rPr lang="en-US" dirty="0"/>
              <a:t> </a:t>
            </a:r>
            <a:r>
              <a:rPr lang="en-US" dirty="0" err="1"/>
              <a:t>F.rd_ptr</a:t>
            </a:r>
            <a:r>
              <a:rPr lang="en-US" dirty="0"/>
              <a:t>;</a:t>
            </a:r>
          </a:p>
          <a:p>
            <a:pPr lvl="1"/>
            <a:r>
              <a:rPr lang="en-US" dirty="0"/>
              <a:t>      </a:t>
            </a:r>
            <a:r>
              <a:rPr lang="en-US" dirty="0" err="1"/>
              <a:t>coverpoint</a:t>
            </a:r>
            <a:r>
              <a:rPr lang="en-US" dirty="0"/>
              <a:t> </a:t>
            </a:r>
            <a:r>
              <a:rPr lang="en-US" dirty="0" err="1"/>
              <a:t>F.wr_ptr</a:t>
            </a:r>
            <a:r>
              <a:rPr lang="en-US" dirty="0"/>
              <a:t>;</a:t>
            </a:r>
          </a:p>
          <a:p>
            <a:pPr lvl="1"/>
            <a:r>
              <a:rPr lang="en-US" dirty="0" err="1"/>
              <a:t>endgroup</a:t>
            </a:r>
            <a:endParaRPr lang="en-US" dirty="0"/>
          </a:p>
          <a:p>
            <a:pPr lvl="1"/>
            <a:r>
              <a:rPr lang="en-US" dirty="0" err="1"/>
              <a:t>fifo_cov</a:t>
            </a:r>
            <a:r>
              <a:rPr lang="en-US" dirty="0"/>
              <a:t> </a:t>
            </a:r>
            <a:r>
              <a:rPr lang="en-US" dirty="0" err="1"/>
              <a:t>cov</a:t>
            </a:r>
            <a:r>
              <a:rPr lang="en-US" dirty="0"/>
              <a:t> = new;</a:t>
            </a:r>
          </a:p>
          <a:p>
            <a:r>
              <a:rPr lang="en-US" dirty="0" err="1"/>
              <a:t>endmodule</a:t>
            </a:r>
            <a:endParaRPr lang="en-US" dirty="0"/>
          </a:p>
          <a:p>
            <a:endParaRPr lang="en-US" dirty="0"/>
          </a:p>
        </p:txBody>
      </p:sp>
      <p:grpSp>
        <p:nvGrpSpPr>
          <p:cNvPr id="14" name="Group 13">
            <a:extLst>
              <a:ext uri="{FF2B5EF4-FFF2-40B4-BE49-F238E27FC236}">
                <a16:creationId xmlns:a16="http://schemas.microsoft.com/office/drawing/2014/main" id="{EF0A82A4-1A61-466F-9EA3-4E43859B2A16}"/>
              </a:ext>
            </a:extLst>
          </p:cNvPr>
          <p:cNvGrpSpPr/>
          <p:nvPr/>
        </p:nvGrpSpPr>
        <p:grpSpPr>
          <a:xfrm>
            <a:off x="990600" y="2133601"/>
            <a:ext cx="2133600" cy="1371600"/>
            <a:chOff x="990600" y="2590800"/>
            <a:chExt cx="2133600" cy="1371600"/>
          </a:xfrm>
        </p:grpSpPr>
        <p:sp>
          <p:nvSpPr>
            <p:cNvPr id="6" name="TextBox 5">
              <a:extLst>
                <a:ext uri="{FF2B5EF4-FFF2-40B4-BE49-F238E27FC236}">
                  <a16:creationId xmlns:a16="http://schemas.microsoft.com/office/drawing/2014/main" id="{BAB2A0AC-BC33-4F64-B7AF-F441AC90166D}"/>
                </a:ext>
              </a:extLst>
            </p:cNvPr>
            <p:cNvSpPr txBox="1"/>
            <p:nvPr/>
          </p:nvSpPr>
          <p:spPr>
            <a:xfrm>
              <a:off x="990600" y="2676435"/>
              <a:ext cx="1828800" cy="1200329"/>
            </a:xfrm>
            <a:prstGeom prst="rect">
              <a:avLst/>
            </a:prstGeom>
            <a:noFill/>
          </p:spPr>
          <p:txBody>
            <a:bodyPr wrap="square" rtlCol="0">
              <a:spAutoFit/>
            </a:bodyPr>
            <a:lstStyle/>
            <a:p>
              <a:r>
                <a:rPr lang="en-US" sz="2400" dirty="0" err="1">
                  <a:solidFill>
                    <a:schemeClr val="accent2"/>
                  </a:solidFill>
                </a:rPr>
                <a:t>covergroup</a:t>
              </a:r>
              <a:r>
                <a:rPr lang="en-US" sz="2400" dirty="0">
                  <a:solidFill>
                    <a:schemeClr val="accent2"/>
                  </a:solidFill>
                </a:rPr>
                <a:t> definition</a:t>
              </a:r>
            </a:p>
            <a:p>
              <a:r>
                <a:rPr lang="en-US" sz="2400" dirty="0">
                  <a:solidFill>
                    <a:schemeClr val="accent2"/>
                  </a:solidFill>
                </a:rPr>
                <a:t>(like a class)</a:t>
              </a:r>
              <a:endParaRPr lang="en-US" dirty="0">
                <a:solidFill>
                  <a:schemeClr val="accent2"/>
                </a:solidFill>
              </a:endParaRPr>
            </a:p>
          </p:txBody>
        </p:sp>
        <p:sp>
          <p:nvSpPr>
            <p:cNvPr id="10" name="Left Brace 9">
              <a:extLst>
                <a:ext uri="{FF2B5EF4-FFF2-40B4-BE49-F238E27FC236}">
                  <a16:creationId xmlns:a16="http://schemas.microsoft.com/office/drawing/2014/main" id="{4EE1AA0F-7498-4637-A55C-38826A63DC72}"/>
                </a:ext>
              </a:extLst>
            </p:cNvPr>
            <p:cNvSpPr/>
            <p:nvPr/>
          </p:nvSpPr>
          <p:spPr>
            <a:xfrm>
              <a:off x="2362200" y="2590800"/>
              <a:ext cx="762000" cy="1371600"/>
            </a:xfrm>
            <a:prstGeom prst="lef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F48DDEA-9D5F-4A5D-90C4-1460DBE871ED}"/>
              </a:ext>
            </a:extLst>
          </p:cNvPr>
          <p:cNvGrpSpPr/>
          <p:nvPr/>
        </p:nvGrpSpPr>
        <p:grpSpPr>
          <a:xfrm>
            <a:off x="5638800" y="2419928"/>
            <a:ext cx="2767445" cy="849470"/>
            <a:chOff x="5638800" y="2877127"/>
            <a:chExt cx="2767445" cy="849470"/>
          </a:xfrm>
        </p:grpSpPr>
        <p:sp>
          <p:nvSpPr>
            <p:cNvPr id="9" name="TextBox 8">
              <a:extLst>
                <a:ext uri="{FF2B5EF4-FFF2-40B4-BE49-F238E27FC236}">
                  <a16:creationId xmlns:a16="http://schemas.microsoft.com/office/drawing/2014/main" id="{D2F99D7D-3E1D-4DB8-AE85-9F5BF250D3AC}"/>
                </a:ext>
              </a:extLst>
            </p:cNvPr>
            <p:cNvSpPr txBox="1"/>
            <p:nvPr/>
          </p:nvSpPr>
          <p:spPr>
            <a:xfrm>
              <a:off x="6577445" y="2877127"/>
              <a:ext cx="1828800" cy="830997"/>
            </a:xfrm>
            <a:prstGeom prst="rect">
              <a:avLst/>
            </a:prstGeom>
            <a:noFill/>
          </p:spPr>
          <p:txBody>
            <a:bodyPr wrap="square" rtlCol="0">
              <a:spAutoFit/>
            </a:bodyPr>
            <a:lstStyle/>
            <a:p>
              <a:r>
                <a:rPr lang="en-US" dirty="0">
                  <a:solidFill>
                    <a:schemeClr val="accent2"/>
                  </a:solidFill>
                </a:rPr>
                <a:t>hierarchical names</a:t>
              </a:r>
            </a:p>
          </p:txBody>
        </p:sp>
        <p:sp>
          <p:nvSpPr>
            <p:cNvPr id="11" name="Right Brace 10">
              <a:extLst>
                <a:ext uri="{FF2B5EF4-FFF2-40B4-BE49-F238E27FC236}">
                  <a16:creationId xmlns:a16="http://schemas.microsoft.com/office/drawing/2014/main" id="{AC765569-1181-4F36-967F-DF6C01FA5C22}"/>
                </a:ext>
              </a:extLst>
            </p:cNvPr>
            <p:cNvSpPr/>
            <p:nvPr/>
          </p:nvSpPr>
          <p:spPr>
            <a:xfrm>
              <a:off x="5638800" y="2895600"/>
              <a:ext cx="1447800" cy="830997"/>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DE962E6-7C1D-44C2-81BF-1F3D5CD2C02A}"/>
              </a:ext>
            </a:extLst>
          </p:cNvPr>
          <p:cNvGrpSpPr/>
          <p:nvPr/>
        </p:nvGrpSpPr>
        <p:grpSpPr>
          <a:xfrm>
            <a:off x="304800" y="3733801"/>
            <a:ext cx="2743200" cy="914399"/>
            <a:chOff x="304800" y="4191000"/>
            <a:chExt cx="2743200" cy="914399"/>
          </a:xfrm>
        </p:grpSpPr>
        <p:sp>
          <p:nvSpPr>
            <p:cNvPr id="8" name="TextBox 7">
              <a:extLst>
                <a:ext uri="{FF2B5EF4-FFF2-40B4-BE49-F238E27FC236}">
                  <a16:creationId xmlns:a16="http://schemas.microsoft.com/office/drawing/2014/main" id="{5F404226-493B-447C-80D8-0560DE1DF9B8}"/>
                </a:ext>
              </a:extLst>
            </p:cNvPr>
            <p:cNvSpPr txBox="1"/>
            <p:nvPr/>
          </p:nvSpPr>
          <p:spPr>
            <a:xfrm>
              <a:off x="304800" y="4274402"/>
              <a:ext cx="1676400" cy="830997"/>
            </a:xfrm>
            <a:prstGeom prst="rect">
              <a:avLst/>
            </a:prstGeom>
            <a:noFill/>
          </p:spPr>
          <p:txBody>
            <a:bodyPr wrap="square" rtlCol="0">
              <a:spAutoFit/>
            </a:bodyPr>
            <a:lstStyle/>
            <a:p>
              <a:r>
                <a:rPr lang="en-US" sz="2400" dirty="0" err="1">
                  <a:solidFill>
                    <a:schemeClr val="accent2"/>
                  </a:solidFill>
                </a:rPr>
                <a:t>covergroup</a:t>
              </a:r>
              <a:r>
                <a:rPr lang="en-US" sz="2400" dirty="0">
                  <a:solidFill>
                    <a:schemeClr val="accent2"/>
                  </a:solidFill>
                </a:rPr>
                <a:t> instance</a:t>
              </a:r>
              <a:endParaRPr lang="en-US" dirty="0">
                <a:solidFill>
                  <a:schemeClr val="accent2"/>
                </a:solidFill>
              </a:endParaRPr>
            </a:p>
          </p:txBody>
        </p:sp>
        <p:cxnSp>
          <p:nvCxnSpPr>
            <p:cNvPr id="13" name="Straight Arrow Connector 12">
              <a:extLst>
                <a:ext uri="{FF2B5EF4-FFF2-40B4-BE49-F238E27FC236}">
                  <a16:creationId xmlns:a16="http://schemas.microsoft.com/office/drawing/2014/main" id="{328BF23D-D424-4115-B30D-CEF92A917CA5}"/>
                </a:ext>
              </a:extLst>
            </p:cNvPr>
            <p:cNvCxnSpPr/>
            <p:nvPr/>
          </p:nvCxnSpPr>
          <p:spPr>
            <a:xfrm flipV="1">
              <a:off x="1905000" y="4191000"/>
              <a:ext cx="1143000" cy="2286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764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042D-B0C1-4BFD-82C6-240C1BF0A101}"/>
              </a:ext>
            </a:extLst>
          </p:cNvPr>
          <p:cNvSpPr>
            <a:spLocks noGrp="1"/>
          </p:cNvSpPr>
          <p:nvPr>
            <p:ph type="title"/>
          </p:nvPr>
        </p:nvSpPr>
        <p:spPr/>
        <p:txBody>
          <a:bodyPr/>
          <a:lstStyle/>
          <a:p>
            <a:r>
              <a:rPr lang="en-US" dirty="0"/>
              <a:t>Test #1</a:t>
            </a:r>
          </a:p>
        </p:txBody>
      </p:sp>
      <p:sp>
        <p:nvSpPr>
          <p:cNvPr id="3" name="Content Placeholder 2">
            <a:extLst>
              <a:ext uri="{FF2B5EF4-FFF2-40B4-BE49-F238E27FC236}">
                <a16:creationId xmlns:a16="http://schemas.microsoft.com/office/drawing/2014/main" id="{97B3E57C-BB67-4C31-9B37-D7410DE4299E}"/>
              </a:ext>
            </a:extLst>
          </p:cNvPr>
          <p:cNvSpPr>
            <a:spLocks noGrp="1"/>
          </p:cNvSpPr>
          <p:nvPr>
            <p:ph idx="1"/>
          </p:nvPr>
        </p:nvSpPr>
        <p:spPr>
          <a:xfrm>
            <a:off x="685800" y="1676400"/>
            <a:ext cx="7772400" cy="1447800"/>
          </a:xfrm>
        </p:spPr>
        <p:txBody>
          <a:bodyPr/>
          <a:lstStyle/>
          <a:p>
            <a:r>
              <a:rPr lang="en-US" dirty="0" err="1"/>
              <a:t>Rd_en</a:t>
            </a:r>
            <a:r>
              <a:rPr lang="en-US" dirty="0"/>
              <a:t> = </a:t>
            </a:r>
            <a:r>
              <a:rPr lang="en-US" dirty="0" err="1"/>
              <a:t>wr_en</a:t>
            </a:r>
            <a:r>
              <a:rPr lang="en-US" dirty="0"/>
              <a:t> = 1</a:t>
            </a:r>
          </a:p>
          <a:p>
            <a:pPr lvl="1"/>
            <a:r>
              <a:rPr lang="en-US" dirty="0"/>
              <a:t>Drive new write data every cycle</a:t>
            </a:r>
          </a:p>
          <a:p>
            <a:pPr lvl="1"/>
            <a:r>
              <a:rPr lang="en-US" dirty="0"/>
              <a:t>Read data every cycle</a:t>
            </a:r>
          </a:p>
          <a:p>
            <a:endParaRPr lang="en-US" dirty="0"/>
          </a:p>
        </p:txBody>
      </p:sp>
      <p:sp>
        <p:nvSpPr>
          <p:cNvPr id="4" name="Footer Placeholder 3">
            <a:extLst>
              <a:ext uri="{FF2B5EF4-FFF2-40B4-BE49-F238E27FC236}">
                <a16:creationId xmlns:a16="http://schemas.microsoft.com/office/drawing/2014/main" id="{277C5855-895A-4476-8E31-5FD141ED3D4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13134009-510A-47C3-A64C-78642AE23401}"/>
              </a:ext>
            </a:extLst>
          </p:cNvPr>
          <p:cNvSpPr txBox="1"/>
          <p:nvPr/>
        </p:nvSpPr>
        <p:spPr>
          <a:xfrm>
            <a:off x="2654300" y="3048000"/>
            <a:ext cx="4453084" cy="995465"/>
          </a:xfrm>
          <a:prstGeom prst="rect">
            <a:avLst/>
          </a:prstGeom>
          <a:noFill/>
        </p:spPr>
        <p:txBody>
          <a:bodyPr wrap="square" rtlCol="0">
            <a:spAutoFit/>
          </a:bodyPr>
          <a:lstStyle/>
          <a:p>
            <a:r>
              <a:rPr lang="en-US" dirty="0" err="1"/>
              <a:t>rd_ptr</a:t>
            </a:r>
            <a:r>
              <a:rPr lang="en-US" dirty="0"/>
              <a:t>     0      1      2     3      4     5</a:t>
            </a:r>
          </a:p>
          <a:p>
            <a:pPr>
              <a:lnSpc>
                <a:spcPts val="4800"/>
              </a:lnSpc>
            </a:pPr>
            <a:r>
              <a:rPr lang="en-US" dirty="0" err="1"/>
              <a:t>wr_ptr</a:t>
            </a:r>
            <a:r>
              <a:rPr lang="en-US" dirty="0"/>
              <a:t>    0      1      2     3      4     5</a:t>
            </a:r>
          </a:p>
        </p:txBody>
      </p:sp>
      <p:grpSp>
        <p:nvGrpSpPr>
          <p:cNvPr id="13" name="Group 12">
            <a:extLst>
              <a:ext uri="{FF2B5EF4-FFF2-40B4-BE49-F238E27FC236}">
                <a16:creationId xmlns:a16="http://schemas.microsoft.com/office/drawing/2014/main" id="{21FB37D5-B0B7-4CE4-9143-4B771229A409}"/>
              </a:ext>
            </a:extLst>
          </p:cNvPr>
          <p:cNvGrpSpPr/>
          <p:nvPr/>
        </p:nvGrpSpPr>
        <p:grpSpPr>
          <a:xfrm>
            <a:off x="3644900" y="3141245"/>
            <a:ext cx="588816" cy="308260"/>
            <a:chOff x="2057400" y="3730340"/>
            <a:chExt cx="588816" cy="308260"/>
          </a:xfrm>
        </p:grpSpPr>
        <p:cxnSp>
          <p:nvCxnSpPr>
            <p:cNvPr id="7" name="Straight Connector 6">
              <a:extLst>
                <a:ext uri="{FF2B5EF4-FFF2-40B4-BE49-F238E27FC236}">
                  <a16:creationId xmlns:a16="http://schemas.microsoft.com/office/drawing/2014/main" id="{9D5C1A49-B0F2-4993-AA47-A71D1C6D47F3}"/>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1A6ACC4-A351-4F36-9017-84877CB324F9}"/>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116BC5-1A32-4805-A221-586D35EA03DD}"/>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E3DC53-2D1B-488E-BBD9-C6EB9375E4F8}"/>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3F7DC95-8859-4B83-9637-3EB2D713E70C}"/>
              </a:ext>
            </a:extLst>
          </p:cNvPr>
          <p:cNvGrpSpPr/>
          <p:nvPr/>
        </p:nvGrpSpPr>
        <p:grpSpPr>
          <a:xfrm>
            <a:off x="4235450" y="3144705"/>
            <a:ext cx="588816" cy="308260"/>
            <a:chOff x="2057400" y="3730340"/>
            <a:chExt cx="588816" cy="308260"/>
          </a:xfrm>
        </p:grpSpPr>
        <p:cxnSp>
          <p:nvCxnSpPr>
            <p:cNvPr id="15" name="Straight Connector 14">
              <a:extLst>
                <a:ext uri="{FF2B5EF4-FFF2-40B4-BE49-F238E27FC236}">
                  <a16:creationId xmlns:a16="http://schemas.microsoft.com/office/drawing/2014/main" id="{891A3D4B-AB14-4869-9ECD-D0A31F7896D3}"/>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EA8C8A-3E18-4752-A50F-4DD89BAFA7C8}"/>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4A1B7F-DD12-4D57-8053-49F7A6D54FCB}"/>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39FBE6-255A-42FD-BA68-A3627F54B6F8}"/>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B725A8D-7D5E-4DD1-A72E-784BB454F076}"/>
              </a:ext>
            </a:extLst>
          </p:cNvPr>
          <p:cNvGrpSpPr/>
          <p:nvPr/>
        </p:nvGrpSpPr>
        <p:grpSpPr>
          <a:xfrm>
            <a:off x="4821384" y="3144705"/>
            <a:ext cx="588816" cy="308260"/>
            <a:chOff x="2057400" y="3730340"/>
            <a:chExt cx="588816" cy="308260"/>
          </a:xfrm>
        </p:grpSpPr>
        <p:cxnSp>
          <p:nvCxnSpPr>
            <p:cNvPr id="20" name="Straight Connector 19">
              <a:extLst>
                <a:ext uri="{FF2B5EF4-FFF2-40B4-BE49-F238E27FC236}">
                  <a16:creationId xmlns:a16="http://schemas.microsoft.com/office/drawing/2014/main" id="{D1BFEB07-48CB-4CC2-9A03-4E99757B9C61}"/>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D30F5E-9AAE-4E7B-8BE6-10AE8BEEC3D5}"/>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ADA7D9-2308-482C-8E95-5B7299398CB5}"/>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41E4C4-6C9E-40AD-96B4-6A275382E788}"/>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A64B190-C30A-4AA5-96E6-E27D4F84069C}"/>
              </a:ext>
            </a:extLst>
          </p:cNvPr>
          <p:cNvGrpSpPr/>
          <p:nvPr/>
        </p:nvGrpSpPr>
        <p:grpSpPr>
          <a:xfrm>
            <a:off x="5397500" y="3144705"/>
            <a:ext cx="588816" cy="308260"/>
            <a:chOff x="2057400" y="3730340"/>
            <a:chExt cx="588816" cy="308260"/>
          </a:xfrm>
        </p:grpSpPr>
        <p:cxnSp>
          <p:nvCxnSpPr>
            <p:cNvPr id="25" name="Straight Connector 24">
              <a:extLst>
                <a:ext uri="{FF2B5EF4-FFF2-40B4-BE49-F238E27FC236}">
                  <a16:creationId xmlns:a16="http://schemas.microsoft.com/office/drawing/2014/main" id="{FFEB3F0D-5D1E-47C8-82A7-29D02A3D9C8D}"/>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2AE2ED-EC59-4357-87D1-7A6292C014C2}"/>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1E6AA9-F2D9-4F74-B8C6-8A5A5C0DE67B}"/>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1F25CFF-ED50-4D1D-901F-3E893D9719AE}"/>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5BC350-F495-4D80-92A6-3C2654F1BCAF}"/>
              </a:ext>
            </a:extLst>
          </p:cNvPr>
          <p:cNvGrpSpPr/>
          <p:nvPr/>
        </p:nvGrpSpPr>
        <p:grpSpPr>
          <a:xfrm>
            <a:off x="5988050" y="3148165"/>
            <a:ext cx="588816" cy="308260"/>
            <a:chOff x="2057400" y="3730340"/>
            <a:chExt cx="588816" cy="308260"/>
          </a:xfrm>
        </p:grpSpPr>
        <p:cxnSp>
          <p:nvCxnSpPr>
            <p:cNvPr id="30" name="Straight Connector 29">
              <a:extLst>
                <a:ext uri="{FF2B5EF4-FFF2-40B4-BE49-F238E27FC236}">
                  <a16:creationId xmlns:a16="http://schemas.microsoft.com/office/drawing/2014/main" id="{F5E2B046-DF0F-4741-B040-E8F855CF9EDE}"/>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E4F3595-8D80-4E3C-8C11-11F20F826AC4}"/>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B90EACD-D194-42F0-A338-35C5C103C087}"/>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0E01E7-9141-45D1-B80E-4714A4B940C9}"/>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6AA45EF9-1930-4B17-9A26-4DBDE5C6F937}"/>
              </a:ext>
            </a:extLst>
          </p:cNvPr>
          <p:cNvGrpSpPr/>
          <p:nvPr/>
        </p:nvGrpSpPr>
        <p:grpSpPr>
          <a:xfrm>
            <a:off x="6573984" y="3148165"/>
            <a:ext cx="588816" cy="308260"/>
            <a:chOff x="2057400" y="3730340"/>
            <a:chExt cx="588816" cy="308260"/>
          </a:xfrm>
        </p:grpSpPr>
        <p:cxnSp>
          <p:nvCxnSpPr>
            <p:cNvPr id="35" name="Straight Connector 34">
              <a:extLst>
                <a:ext uri="{FF2B5EF4-FFF2-40B4-BE49-F238E27FC236}">
                  <a16:creationId xmlns:a16="http://schemas.microsoft.com/office/drawing/2014/main" id="{D640488D-153D-47A5-9131-9D16A5EA34DF}"/>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1B1590-DF99-4170-A5B3-264967057EFA}"/>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258B96-45CD-4545-B850-53BD72883366}"/>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83297D-BA2F-4C36-8BCF-40BB4BBE6499}"/>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E003BA8-5C13-4450-B2C3-453C9A0BD8EF}"/>
              </a:ext>
            </a:extLst>
          </p:cNvPr>
          <p:cNvGrpSpPr/>
          <p:nvPr/>
        </p:nvGrpSpPr>
        <p:grpSpPr>
          <a:xfrm>
            <a:off x="3644900" y="3667725"/>
            <a:ext cx="588816" cy="308260"/>
            <a:chOff x="2057400" y="3730340"/>
            <a:chExt cx="588816" cy="308260"/>
          </a:xfrm>
        </p:grpSpPr>
        <p:cxnSp>
          <p:nvCxnSpPr>
            <p:cNvPr id="40" name="Straight Connector 39">
              <a:extLst>
                <a:ext uri="{FF2B5EF4-FFF2-40B4-BE49-F238E27FC236}">
                  <a16:creationId xmlns:a16="http://schemas.microsoft.com/office/drawing/2014/main" id="{17B70E5E-815A-467F-B219-B77687E789B5}"/>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98C29-9A61-4842-AA65-897EEEDCBFE9}"/>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82919F-4C15-419F-843A-D3BDCEBFDCC7}"/>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4D37D4-3451-45C7-8AED-4545624815C0}"/>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464FF53B-B4AA-4408-9CAF-FDF1DD0D23C4}"/>
              </a:ext>
            </a:extLst>
          </p:cNvPr>
          <p:cNvGrpSpPr/>
          <p:nvPr/>
        </p:nvGrpSpPr>
        <p:grpSpPr>
          <a:xfrm>
            <a:off x="4235450" y="3671185"/>
            <a:ext cx="588816" cy="308260"/>
            <a:chOff x="2057400" y="3730340"/>
            <a:chExt cx="588816" cy="308260"/>
          </a:xfrm>
        </p:grpSpPr>
        <p:cxnSp>
          <p:nvCxnSpPr>
            <p:cNvPr id="45" name="Straight Connector 44">
              <a:extLst>
                <a:ext uri="{FF2B5EF4-FFF2-40B4-BE49-F238E27FC236}">
                  <a16:creationId xmlns:a16="http://schemas.microsoft.com/office/drawing/2014/main" id="{AFA2922A-97A3-444F-B92C-81C246645DF7}"/>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805BEC-409A-490D-B7EA-C2097132B293}"/>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41D02C-1960-4BDD-ABEB-06D60F829330}"/>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3EC6969-BDC8-45C9-B2EC-705D9F36EE58}"/>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422BC77E-3C85-46B8-BB5C-F8619E4B0604}"/>
              </a:ext>
            </a:extLst>
          </p:cNvPr>
          <p:cNvGrpSpPr/>
          <p:nvPr/>
        </p:nvGrpSpPr>
        <p:grpSpPr>
          <a:xfrm>
            <a:off x="4821384" y="3671185"/>
            <a:ext cx="588816" cy="308260"/>
            <a:chOff x="2057400" y="3730340"/>
            <a:chExt cx="588816" cy="308260"/>
          </a:xfrm>
        </p:grpSpPr>
        <p:cxnSp>
          <p:nvCxnSpPr>
            <p:cNvPr id="50" name="Straight Connector 49">
              <a:extLst>
                <a:ext uri="{FF2B5EF4-FFF2-40B4-BE49-F238E27FC236}">
                  <a16:creationId xmlns:a16="http://schemas.microsoft.com/office/drawing/2014/main" id="{8352ABE6-4C6A-4656-8877-7AB622E9DA08}"/>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E99180-1B79-45A3-8F48-34BC7709DA42}"/>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B5462C-8410-4644-ACC8-CC1AA54DE9F0}"/>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0EE095-906E-4D02-93AD-FDC5ED6B5820}"/>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386039A-742F-46A2-81D3-E56328D9FB20}"/>
              </a:ext>
            </a:extLst>
          </p:cNvPr>
          <p:cNvGrpSpPr/>
          <p:nvPr/>
        </p:nvGrpSpPr>
        <p:grpSpPr>
          <a:xfrm>
            <a:off x="5397500" y="3671185"/>
            <a:ext cx="588816" cy="308260"/>
            <a:chOff x="2057400" y="3730340"/>
            <a:chExt cx="588816" cy="308260"/>
          </a:xfrm>
        </p:grpSpPr>
        <p:cxnSp>
          <p:nvCxnSpPr>
            <p:cNvPr id="55" name="Straight Connector 54">
              <a:extLst>
                <a:ext uri="{FF2B5EF4-FFF2-40B4-BE49-F238E27FC236}">
                  <a16:creationId xmlns:a16="http://schemas.microsoft.com/office/drawing/2014/main" id="{E84ED764-7BE0-4E79-809A-799E95ABAEBC}"/>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C428189-D7BC-44D9-BA5B-F0A64C267EED}"/>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663C097-2C5F-4BBF-AED8-5F22EFC3F20D}"/>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9807E76-3C4F-4B4A-8D1D-C534A0F71B3E}"/>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D7F8D28-2D9B-41FF-BCA6-1C85649DE3FE}"/>
              </a:ext>
            </a:extLst>
          </p:cNvPr>
          <p:cNvGrpSpPr/>
          <p:nvPr/>
        </p:nvGrpSpPr>
        <p:grpSpPr>
          <a:xfrm>
            <a:off x="5988050" y="3674645"/>
            <a:ext cx="588816" cy="308260"/>
            <a:chOff x="2057400" y="3730340"/>
            <a:chExt cx="588816" cy="308260"/>
          </a:xfrm>
        </p:grpSpPr>
        <p:cxnSp>
          <p:nvCxnSpPr>
            <p:cNvPr id="60" name="Straight Connector 59">
              <a:extLst>
                <a:ext uri="{FF2B5EF4-FFF2-40B4-BE49-F238E27FC236}">
                  <a16:creationId xmlns:a16="http://schemas.microsoft.com/office/drawing/2014/main" id="{D39D3941-0337-48B1-B9DC-56E391082E6D}"/>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A9ABEB-7672-44D7-A61D-BD5017ED5628}"/>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9255E20-49B2-4294-BEF4-21FF3B63C1EC}"/>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5BBC483-11FB-470B-A0D9-B10DCFB0088A}"/>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8847831-737D-412A-9A74-333EE0422B7A}"/>
              </a:ext>
            </a:extLst>
          </p:cNvPr>
          <p:cNvGrpSpPr/>
          <p:nvPr/>
        </p:nvGrpSpPr>
        <p:grpSpPr>
          <a:xfrm>
            <a:off x="6573984" y="3674645"/>
            <a:ext cx="588816" cy="308260"/>
            <a:chOff x="2057400" y="3730340"/>
            <a:chExt cx="588816" cy="308260"/>
          </a:xfrm>
        </p:grpSpPr>
        <p:cxnSp>
          <p:nvCxnSpPr>
            <p:cNvPr id="65" name="Straight Connector 64">
              <a:extLst>
                <a:ext uri="{FF2B5EF4-FFF2-40B4-BE49-F238E27FC236}">
                  <a16:creationId xmlns:a16="http://schemas.microsoft.com/office/drawing/2014/main" id="{93FBEE14-6A05-43A9-9F78-3C36C798AE50}"/>
                </a:ext>
              </a:extLst>
            </p:cNvPr>
            <p:cNvCxnSpPr/>
            <p:nvPr/>
          </p:nvCxnSpPr>
          <p:spPr>
            <a:xfrm>
              <a:off x="2057400" y="37338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79A3376-62F9-4902-881E-319B155B4774}"/>
                </a:ext>
              </a:extLst>
            </p:cNvPr>
            <p:cNvCxnSpPr/>
            <p:nvPr/>
          </p:nvCxnSpPr>
          <p:spPr>
            <a:xfrm>
              <a:off x="2057400" y="4038600"/>
              <a:ext cx="5334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75C91E-1F89-4946-B597-8C193E51F466}"/>
                </a:ext>
              </a:extLst>
            </p:cNvPr>
            <p:cNvCxnSpPr>
              <a:cxnSpLocks/>
            </p:cNvCxnSpPr>
            <p:nvPr/>
          </p:nvCxnSpPr>
          <p:spPr>
            <a:xfrm>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BC1EFD7-0190-4E2B-9C78-8CF58957B3A4}"/>
                </a:ext>
              </a:extLst>
            </p:cNvPr>
            <p:cNvCxnSpPr>
              <a:cxnSpLocks/>
            </p:cNvCxnSpPr>
            <p:nvPr/>
          </p:nvCxnSpPr>
          <p:spPr>
            <a:xfrm flipV="1">
              <a:off x="2570016" y="3730340"/>
              <a:ext cx="76200" cy="304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9" name="Content Placeholder 2">
            <a:extLst>
              <a:ext uri="{FF2B5EF4-FFF2-40B4-BE49-F238E27FC236}">
                <a16:creationId xmlns:a16="http://schemas.microsoft.com/office/drawing/2014/main" id="{4A623C06-5BF7-4897-98DA-C873F247DF23}"/>
              </a:ext>
            </a:extLst>
          </p:cNvPr>
          <p:cNvSpPr txBox="1">
            <a:spLocks/>
          </p:cNvSpPr>
          <p:nvPr/>
        </p:nvSpPr>
        <p:spPr bwMode="auto">
          <a:xfrm>
            <a:off x="685800" y="42672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How many of the 8 </a:t>
            </a:r>
            <a:r>
              <a:rPr lang="en-US" i="1" kern="0" dirty="0" err="1"/>
              <a:t>rd_ptr</a:t>
            </a:r>
            <a:r>
              <a:rPr lang="en-US" kern="0" dirty="0"/>
              <a:t> bins are covered? The 8 </a:t>
            </a:r>
            <a:r>
              <a:rPr lang="en-US" i="1" kern="0" dirty="0" err="1"/>
              <a:t>wr_ptr</a:t>
            </a:r>
            <a:r>
              <a:rPr lang="en-US" kern="0" dirty="0"/>
              <a:t> bins?</a:t>
            </a:r>
          </a:p>
          <a:p>
            <a:r>
              <a:rPr lang="en-US" kern="0" dirty="0"/>
              <a:t>How good of a test is this?</a:t>
            </a:r>
          </a:p>
        </p:txBody>
      </p:sp>
      <p:sp>
        <p:nvSpPr>
          <p:cNvPr id="6" name="Right Brace 5">
            <a:extLst>
              <a:ext uri="{FF2B5EF4-FFF2-40B4-BE49-F238E27FC236}">
                <a16:creationId xmlns:a16="http://schemas.microsoft.com/office/drawing/2014/main" id="{EBFB3F0C-DD67-48B6-B227-F62855321E01}"/>
              </a:ext>
            </a:extLst>
          </p:cNvPr>
          <p:cNvSpPr/>
          <p:nvPr/>
        </p:nvSpPr>
        <p:spPr>
          <a:xfrm>
            <a:off x="3352800" y="4267200"/>
            <a:ext cx="3352800" cy="16002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C6D7365-96EC-4BBB-8CBE-48A07F186A6D}"/>
              </a:ext>
            </a:extLst>
          </p:cNvPr>
          <p:cNvSpPr txBox="1"/>
          <p:nvPr/>
        </p:nvSpPr>
        <p:spPr>
          <a:xfrm>
            <a:off x="5105400" y="4572000"/>
            <a:ext cx="3886200" cy="1200329"/>
          </a:xfrm>
          <a:prstGeom prst="rect">
            <a:avLst/>
          </a:prstGeom>
          <a:noFill/>
        </p:spPr>
        <p:txBody>
          <a:bodyPr wrap="square" rtlCol="0">
            <a:spAutoFit/>
          </a:bodyPr>
          <a:lstStyle/>
          <a:p>
            <a:pPr marL="457200" indent="-457200">
              <a:buFont typeface="+mj-lt"/>
              <a:buAutoNum type="arabicPeriod"/>
            </a:pPr>
            <a:r>
              <a:rPr lang="en-US" dirty="0">
                <a:solidFill>
                  <a:schemeClr val="accent2"/>
                </a:solidFill>
              </a:rPr>
              <a:t>Can we get a more useful coverage measure?</a:t>
            </a:r>
          </a:p>
          <a:p>
            <a:pPr marL="457200" indent="-457200">
              <a:buFont typeface="+mj-lt"/>
              <a:buAutoNum type="arabicPeriod"/>
            </a:pPr>
            <a:r>
              <a:rPr lang="en-US" dirty="0">
                <a:solidFill>
                  <a:schemeClr val="accent2"/>
                </a:solidFill>
              </a:rPr>
              <a:t>Can we improve our test?</a:t>
            </a:r>
          </a:p>
        </p:txBody>
      </p:sp>
    </p:spTree>
    <p:extLst>
      <p:ext uri="{BB962C8B-B14F-4D97-AF65-F5344CB8AC3E}">
        <p14:creationId xmlns:p14="http://schemas.microsoft.com/office/powerpoint/2010/main" val="270051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218C-29E1-4886-B99D-205FF837A5E7}"/>
              </a:ext>
            </a:extLst>
          </p:cNvPr>
          <p:cNvSpPr>
            <a:spLocks noGrp="1"/>
          </p:cNvSpPr>
          <p:nvPr>
            <p:ph type="title"/>
          </p:nvPr>
        </p:nvSpPr>
        <p:spPr/>
        <p:txBody>
          <a:bodyPr/>
          <a:lstStyle/>
          <a:p>
            <a:r>
              <a:rPr lang="en-US" dirty="0"/>
              <a:t>Cross coverage</a:t>
            </a:r>
          </a:p>
        </p:txBody>
      </p:sp>
      <p:sp>
        <p:nvSpPr>
          <p:cNvPr id="4" name="Footer Placeholder 3">
            <a:extLst>
              <a:ext uri="{FF2B5EF4-FFF2-40B4-BE49-F238E27FC236}">
                <a16:creationId xmlns:a16="http://schemas.microsoft.com/office/drawing/2014/main" id="{0D6FB533-1725-4C24-9C41-34441DA8BB9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964F7112-8892-4510-9A12-8D9929C95D97}"/>
              </a:ext>
            </a:extLst>
          </p:cNvPr>
          <p:cNvSpPr txBox="1"/>
          <p:nvPr/>
        </p:nvSpPr>
        <p:spPr>
          <a:xfrm>
            <a:off x="2611584" y="1524000"/>
            <a:ext cx="6456216" cy="3785652"/>
          </a:xfrm>
          <a:prstGeom prst="rect">
            <a:avLst/>
          </a:prstGeom>
          <a:noFill/>
        </p:spPr>
        <p:txBody>
          <a:bodyPr wrap="square" rtlCol="0">
            <a:spAutoFit/>
          </a:bodyPr>
          <a:lstStyle/>
          <a:p>
            <a:r>
              <a:rPr lang="en-US" sz="2400" dirty="0"/>
              <a:t>module </a:t>
            </a:r>
            <a:r>
              <a:rPr lang="en-US" sz="2400" dirty="0" err="1"/>
              <a:t>tb_top</a:t>
            </a:r>
            <a:endParaRPr lang="en-US" sz="2400" dirty="0"/>
          </a:p>
          <a:p>
            <a:pPr lvl="1"/>
            <a:r>
              <a:rPr lang="en-US" dirty="0" err="1"/>
              <a:t>fifo</a:t>
            </a:r>
            <a:r>
              <a:rPr lang="en-US" dirty="0"/>
              <a:t> #(N_ADDR_BITS, FIFO_WIDTH) F (.*);</a:t>
            </a:r>
          </a:p>
          <a:p>
            <a:pPr lvl="1"/>
            <a:r>
              <a:rPr lang="en-US" dirty="0" err="1"/>
              <a:t>covergroup</a:t>
            </a:r>
            <a:r>
              <a:rPr lang="en-US" dirty="0"/>
              <a:t> </a:t>
            </a:r>
            <a:r>
              <a:rPr lang="en-US" dirty="0" err="1"/>
              <a:t>fifo_cov</a:t>
            </a:r>
            <a:r>
              <a:rPr lang="en-US" dirty="0"/>
              <a:t> @(posedge </a:t>
            </a:r>
            <a:r>
              <a:rPr lang="en-US" dirty="0" err="1"/>
              <a:t>clk</a:t>
            </a:r>
            <a:r>
              <a:rPr lang="en-US" dirty="0"/>
              <a:t>) if (!reset);</a:t>
            </a:r>
          </a:p>
          <a:p>
            <a:pPr lvl="1"/>
            <a:r>
              <a:rPr lang="en-US" dirty="0"/>
              <a:t>      </a:t>
            </a:r>
            <a:r>
              <a:rPr lang="en-US" dirty="0" err="1">
                <a:solidFill>
                  <a:schemeClr val="accent2"/>
                </a:solidFill>
              </a:rPr>
              <a:t>rd</a:t>
            </a:r>
            <a:r>
              <a:rPr lang="en-US" dirty="0">
                <a:solidFill>
                  <a:schemeClr val="accent2"/>
                </a:solidFill>
              </a:rPr>
              <a:t>: </a:t>
            </a:r>
            <a:r>
              <a:rPr lang="en-US" dirty="0" err="1"/>
              <a:t>coverpoint</a:t>
            </a:r>
            <a:r>
              <a:rPr lang="en-US" dirty="0"/>
              <a:t> </a:t>
            </a:r>
            <a:r>
              <a:rPr lang="en-US" dirty="0" err="1"/>
              <a:t>F.rd_ptr</a:t>
            </a:r>
            <a:r>
              <a:rPr lang="en-US" dirty="0"/>
              <a:t>;</a:t>
            </a:r>
          </a:p>
          <a:p>
            <a:pPr lvl="1"/>
            <a:r>
              <a:rPr lang="en-US" dirty="0"/>
              <a:t>      </a:t>
            </a:r>
            <a:r>
              <a:rPr lang="en-US" dirty="0" err="1">
                <a:solidFill>
                  <a:schemeClr val="accent2"/>
                </a:solidFill>
              </a:rPr>
              <a:t>wr</a:t>
            </a:r>
            <a:r>
              <a:rPr lang="en-US" dirty="0">
                <a:solidFill>
                  <a:schemeClr val="accent2"/>
                </a:solidFill>
              </a:rPr>
              <a:t>: </a:t>
            </a:r>
            <a:r>
              <a:rPr lang="en-US" dirty="0" err="1"/>
              <a:t>coverpoint</a:t>
            </a:r>
            <a:r>
              <a:rPr lang="en-US" dirty="0"/>
              <a:t> </a:t>
            </a:r>
            <a:r>
              <a:rPr lang="en-US" dirty="0" err="1"/>
              <a:t>F.wr_ptr</a:t>
            </a:r>
            <a:r>
              <a:rPr lang="en-US" dirty="0"/>
              <a:t>;</a:t>
            </a:r>
          </a:p>
          <a:p>
            <a:pPr lvl="1"/>
            <a:r>
              <a:rPr lang="en-US" dirty="0">
                <a:solidFill>
                  <a:schemeClr val="accent2"/>
                </a:solidFill>
              </a:rPr>
              <a:t>      cross </a:t>
            </a:r>
            <a:r>
              <a:rPr lang="en-US" dirty="0" err="1">
                <a:solidFill>
                  <a:schemeClr val="accent2"/>
                </a:solidFill>
              </a:rPr>
              <a:t>rd</a:t>
            </a:r>
            <a:r>
              <a:rPr lang="en-US" dirty="0">
                <a:solidFill>
                  <a:schemeClr val="accent2"/>
                </a:solidFill>
              </a:rPr>
              <a:t>, </a:t>
            </a:r>
            <a:r>
              <a:rPr lang="en-US" dirty="0" err="1">
                <a:solidFill>
                  <a:schemeClr val="accent2"/>
                </a:solidFill>
              </a:rPr>
              <a:t>wr</a:t>
            </a:r>
            <a:r>
              <a:rPr lang="en-US" dirty="0">
                <a:solidFill>
                  <a:schemeClr val="accent2"/>
                </a:solidFill>
              </a:rPr>
              <a:t>;</a:t>
            </a:r>
          </a:p>
          <a:p>
            <a:pPr lvl="1"/>
            <a:r>
              <a:rPr lang="en-US" dirty="0" err="1"/>
              <a:t>endgroup</a:t>
            </a:r>
            <a:endParaRPr lang="en-US" dirty="0"/>
          </a:p>
          <a:p>
            <a:pPr lvl="1"/>
            <a:r>
              <a:rPr lang="en-US" dirty="0" err="1"/>
              <a:t>fifo_cov</a:t>
            </a:r>
            <a:r>
              <a:rPr lang="en-US" dirty="0"/>
              <a:t> </a:t>
            </a:r>
            <a:r>
              <a:rPr lang="en-US" dirty="0" err="1"/>
              <a:t>cov</a:t>
            </a:r>
            <a:r>
              <a:rPr lang="en-US" dirty="0"/>
              <a:t> = new;</a:t>
            </a:r>
          </a:p>
          <a:p>
            <a:r>
              <a:rPr lang="en-US" dirty="0" err="1"/>
              <a:t>endmodule</a:t>
            </a:r>
            <a:endParaRPr lang="en-US" dirty="0"/>
          </a:p>
          <a:p>
            <a:endParaRPr lang="en-US" dirty="0"/>
          </a:p>
        </p:txBody>
      </p:sp>
      <p:sp>
        <p:nvSpPr>
          <p:cNvPr id="6" name="TextBox 5">
            <a:extLst>
              <a:ext uri="{FF2B5EF4-FFF2-40B4-BE49-F238E27FC236}">
                <a16:creationId xmlns:a16="http://schemas.microsoft.com/office/drawing/2014/main" id="{A745DE86-3D49-41F3-BA69-785829354E3A}"/>
              </a:ext>
            </a:extLst>
          </p:cNvPr>
          <p:cNvSpPr txBox="1"/>
          <p:nvPr/>
        </p:nvSpPr>
        <p:spPr>
          <a:xfrm>
            <a:off x="304800" y="2133600"/>
            <a:ext cx="2306784" cy="830997"/>
          </a:xfrm>
          <a:prstGeom prst="rect">
            <a:avLst/>
          </a:prstGeom>
          <a:noFill/>
        </p:spPr>
        <p:txBody>
          <a:bodyPr wrap="square" rtlCol="0">
            <a:spAutoFit/>
          </a:bodyPr>
          <a:lstStyle/>
          <a:p>
            <a:r>
              <a:rPr lang="en-US" dirty="0"/>
              <a:t>Full cross-product coverage</a:t>
            </a:r>
          </a:p>
        </p:txBody>
      </p:sp>
      <p:cxnSp>
        <p:nvCxnSpPr>
          <p:cNvPr id="8" name="Straight Arrow Connector 7">
            <a:extLst>
              <a:ext uri="{FF2B5EF4-FFF2-40B4-BE49-F238E27FC236}">
                <a16:creationId xmlns:a16="http://schemas.microsoft.com/office/drawing/2014/main" id="{E6880BF9-27FC-4F81-84C6-F47C1783E173}"/>
              </a:ext>
            </a:extLst>
          </p:cNvPr>
          <p:cNvCxnSpPr>
            <a:cxnSpLocks/>
          </p:cNvCxnSpPr>
          <p:nvPr/>
        </p:nvCxnSpPr>
        <p:spPr>
          <a:xfrm>
            <a:off x="1981200" y="2514600"/>
            <a:ext cx="1371600" cy="685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3B77D4-DB11-4C6F-AECE-60DF799471DC}"/>
              </a:ext>
            </a:extLst>
          </p:cNvPr>
          <p:cNvSpPr txBox="1"/>
          <p:nvPr/>
        </p:nvSpPr>
        <p:spPr>
          <a:xfrm>
            <a:off x="281354" y="3550751"/>
            <a:ext cx="2004646" cy="830997"/>
          </a:xfrm>
          <a:prstGeom prst="rect">
            <a:avLst/>
          </a:prstGeom>
          <a:noFill/>
        </p:spPr>
        <p:txBody>
          <a:bodyPr wrap="square" rtlCol="0">
            <a:spAutoFit/>
          </a:bodyPr>
          <a:lstStyle/>
          <a:p>
            <a:r>
              <a:rPr lang="en-US" dirty="0"/>
              <a:t>Now how many bins?</a:t>
            </a:r>
          </a:p>
        </p:txBody>
      </p:sp>
    </p:spTree>
    <p:extLst>
      <p:ext uri="{BB962C8B-B14F-4D97-AF65-F5344CB8AC3E}">
        <p14:creationId xmlns:p14="http://schemas.microsoft.com/office/powerpoint/2010/main" val="309376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Are we done yet?</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962400"/>
          </a:xfrm>
        </p:spPr>
        <p:txBody>
          <a:bodyPr/>
          <a:lstStyle/>
          <a:p>
            <a:r>
              <a:rPr lang="en-US" dirty="0"/>
              <a:t>With directed tests, you know when you’re done</a:t>
            </a:r>
          </a:p>
          <a:p>
            <a:pPr lvl="1"/>
            <a:r>
              <a:rPr lang="en-US" dirty="0"/>
              <a:t>20 directed tests to write</a:t>
            </a:r>
          </a:p>
          <a:p>
            <a:pPr lvl="1"/>
            <a:r>
              <a:rPr lang="en-US" dirty="0"/>
              <a:t>you’ve written 15</a:t>
            </a:r>
          </a:p>
          <a:p>
            <a:pPr lvl="1"/>
            <a:r>
              <a:rPr lang="en-US" dirty="0"/>
              <a:t>you’re 75% done </a:t>
            </a:r>
            <a:r>
              <a:rPr lang="en-US" dirty="0">
                <a:sym typeface="Wingdings" panose="05000000000000000000" pitchFamily="2" charset="2"/>
              </a:rPr>
              <a:t></a:t>
            </a:r>
          </a:p>
          <a:p>
            <a:r>
              <a:rPr lang="en-US" dirty="0">
                <a:sym typeface="Wingdings" panose="05000000000000000000" pitchFamily="2" charset="2"/>
              </a:rPr>
              <a:t>Knowing how close you are to being finished is very useful. Why?</a:t>
            </a:r>
          </a:p>
          <a:p>
            <a:pPr lvl="1"/>
            <a:r>
              <a:rPr lang="en-US" dirty="0">
                <a:sym typeface="Wingdings" panose="05000000000000000000" pitchFamily="2" charset="2"/>
              </a:rPr>
              <a:t>schedule planning</a:t>
            </a:r>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5803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5A49-1E67-4C8F-9627-81FE321FBB9B}"/>
              </a:ext>
            </a:extLst>
          </p:cNvPr>
          <p:cNvSpPr>
            <a:spLocks noGrp="1"/>
          </p:cNvSpPr>
          <p:nvPr>
            <p:ph type="title"/>
          </p:nvPr>
        </p:nvSpPr>
        <p:spPr/>
        <p:txBody>
          <a:bodyPr/>
          <a:lstStyle/>
          <a:p>
            <a:r>
              <a:rPr lang="en-US" dirty="0"/>
              <a:t>Other FIFO improvements?</a:t>
            </a:r>
          </a:p>
        </p:txBody>
      </p:sp>
      <p:sp>
        <p:nvSpPr>
          <p:cNvPr id="3" name="Content Placeholder 2">
            <a:extLst>
              <a:ext uri="{FF2B5EF4-FFF2-40B4-BE49-F238E27FC236}">
                <a16:creationId xmlns:a16="http://schemas.microsoft.com/office/drawing/2014/main" id="{AFAE2B0D-1774-4846-9979-5F0BED7ADEA6}"/>
              </a:ext>
            </a:extLst>
          </p:cNvPr>
          <p:cNvSpPr>
            <a:spLocks noGrp="1"/>
          </p:cNvSpPr>
          <p:nvPr>
            <p:ph idx="1"/>
          </p:nvPr>
        </p:nvSpPr>
        <p:spPr>
          <a:xfrm>
            <a:off x="685800" y="1676400"/>
            <a:ext cx="8077200" cy="4419600"/>
          </a:xfrm>
        </p:spPr>
        <p:txBody>
          <a:bodyPr/>
          <a:lstStyle/>
          <a:p>
            <a:r>
              <a:rPr lang="en-US" dirty="0"/>
              <a:t>We’ve checked 8 + 8 + 8*8 bins – that’s thorough </a:t>
            </a:r>
            <a:r>
              <a:rPr lang="en-US" dirty="0">
                <a:sym typeface="Wingdings" panose="05000000000000000000" pitchFamily="2" charset="2"/>
              </a:rPr>
              <a:t></a:t>
            </a:r>
          </a:p>
          <a:p>
            <a:r>
              <a:rPr lang="en-US" dirty="0">
                <a:sym typeface="Wingdings" panose="05000000000000000000" pitchFamily="2" charset="2"/>
              </a:rPr>
              <a:t>Is it overkill? Do we really need to cover </a:t>
            </a:r>
            <a:r>
              <a:rPr lang="en-US" i="1" dirty="0">
                <a:sym typeface="Wingdings" panose="05000000000000000000" pitchFamily="2" charset="2"/>
              </a:rPr>
              <a:t>every</a:t>
            </a:r>
            <a:r>
              <a:rPr lang="en-US" dirty="0">
                <a:sym typeface="Wingdings" panose="05000000000000000000" pitchFamily="2" charset="2"/>
              </a:rPr>
              <a:t> one of those, to catch our FIFO bugs?</a:t>
            </a:r>
            <a:endParaRPr lang="en-US" dirty="0"/>
          </a:p>
          <a:p>
            <a:r>
              <a:rPr lang="en-US" dirty="0"/>
              <a:t>Bugs are often found at corner cases. What are the corner cases of this FIFO?</a:t>
            </a:r>
          </a:p>
          <a:p>
            <a:pPr lvl="1"/>
            <a:r>
              <a:rPr lang="en-US" dirty="0"/>
              <a:t>Empty and full. Any others?</a:t>
            </a:r>
          </a:p>
          <a:p>
            <a:pPr lvl="1">
              <a:spcBef>
                <a:spcPts val="0"/>
              </a:spcBef>
            </a:pPr>
            <a:r>
              <a:rPr lang="en-US" dirty="0"/>
              <a:t>Writing a full FIFO while reading it?</a:t>
            </a:r>
          </a:p>
          <a:p>
            <a:pPr lvl="1">
              <a:spcBef>
                <a:spcPts val="0"/>
              </a:spcBef>
            </a:pPr>
            <a:endParaRPr lang="en-US" dirty="0"/>
          </a:p>
        </p:txBody>
      </p:sp>
      <p:sp>
        <p:nvSpPr>
          <p:cNvPr id="4" name="Footer Placeholder 3">
            <a:extLst>
              <a:ext uri="{FF2B5EF4-FFF2-40B4-BE49-F238E27FC236}">
                <a16:creationId xmlns:a16="http://schemas.microsoft.com/office/drawing/2014/main" id="{654C4DC8-B406-4AD4-9DFF-1EB52A739B54}"/>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6659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218C-29E1-4886-B99D-205FF837A5E7}"/>
              </a:ext>
            </a:extLst>
          </p:cNvPr>
          <p:cNvSpPr>
            <a:spLocks noGrp="1"/>
          </p:cNvSpPr>
          <p:nvPr>
            <p:ph type="title"/>
          </p:nvPr>
        </p:nvSpPr>
        <p:spPr/>
        <p:txBody>
          <a:bodyPr/>
          <a:lstStyle/>
          <a:p>
            <a:r>
              <a:rPr lang="en-US" dirty="0"/>
              <a:t>Cross coverage</a:t>
            </a:r>
          </a:p>
        </p:txBody>
      </p:sp>
      <p:sp>
        <p:nvSpPr>
          <p:cNvPr id="4" name="Footer Placeholder 3">
            <a:extLst>
              <a:ext uri="{FF2B5EF4-FFF2-40B4-BE49-F238E27FC236}">
                <a16:creationId xmlns:a16="http://schemas.microsoft.com/office/drawing/2014/main" id="{0D6FB533-1725-4C24-9C41-34441DA8BB9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964F7112-8892-4510-9A12-8D9929C95D97}"/>
              </a:ext>
            </a:extLst>
          </p:cNvPr>
          <p:cNvSpPr txBox="1"/>
          <p:nvPr/>
        </p:nvSpPr>
        <p:spPr>
          <a:xfrm>
            <a:off x="2611584" y="1524000"/>
            <a:ext cx="6456216" cy="3416320"/>
          </a:xfrm>
          <a:prstGeom prst="rect">
            <a:avLst/>
          </a:prstGeom>
          <a:noFill/>
        </p:spPr>
        <p:txBody>
          <a:bodyPr wrap="square" rtlCol="0">
            <a:spAutoFit/>
          </a:bodyPr>
          <a:lstStyle/>
          <a:p>
            <a:r>
              <a:rPr lang="en-US" sz="2400" dirty="0"/>
              <a:t>module </a:t>
            </a:r>
            <a:r>
              <a:rPr lang="en-US" sz="2400" dirty="0" err="1"/>
              <a:t>tb_top</a:t>
            </a:r>
            <a:endParaRPr lang="en-US" sz="2400" dirty="0"/>
          </a:p>
          <a:p>
            <a:pPr lvl="1"/>
            <a:r>
              <a:rPr lang="en-US" dirty="0" err="1"/>
              <a:t>fifo</a:t>
            </a:r>
            <a:r>
              <a:rPr lang="en-US" dirty="0"/>
              <a:t> #(N_ADDR_BITS, FIFO_WIDTH) F (.*);</a:t>
            </a:r>
          </a:p>
          <a:p>
            <a:pPr lvl="1"/>
            <a:r>
              <a:rPr lang="en-US" dirty="0" err="1"/>
              <a:t>covergroup</a:t>
            </a:r>
            <a:r>
              <a:rPr lang="en-US" dirty="0"/>
              <a:t> </a:t>
            </a:r>
            <a:r>
              <a:rPr lang="en-US" dirty="0" err="1"/>
              <a:t>fifo_cov</a:t>
            </a:r>
            <a:r>
              <a:rPr lang="en-US" dirty="0"/>
              <a:t> @(posedge </a:t>
            </a:r>
            <a:r>
              <a:rPr lang="en-US" dirty="0" err="1"/>
              <a:t>clk</a:t>
            </a:r>
            <a:r>
              <a:rPr lang="en-US" dirty="0"/>
              <a:t>) if (!reset);</a:t>
            </a:r>
          </a:p>
          <a:p>
            <a:pPr lvl="1"/>
            <a:r>
              <a:rPr lang="en-US" dirty="0"/>
              <a:t>      </a:t>
            </a:r>
            <a:r>
              <a:rPr lang="en-US" dirty="0">
                <a:solidFill>
                  <a:schemeClr val="accent2"/>
                </a:solidFill>
              </a:rPr>
              <a:t>emp: </a:t>
            </a:r>
            <a:r>
              <a:rPr lang="en-US" dirty="0" err="1"/>
              <a:t>coverpoint</a:t>
            </a:r>
            <a:r>
              <a:rPr lang="en-US" dirty="0"/>
              <a:t> </a:t>
            </a:r>
            <a:r>
              <a:rPr lang="en-US" dirty="0" err="1"/>
              <a:t>F.empty</a:t>
            </a:r>
            <a:r>
              <a:rPr lang="en-US" dirty="0"/>
              <a:t>;</a:t>
            </a:r>
          </a:p>
          <a:p>
            <a:pPr lvl="1"/>
            <a:r>
              <a:rPr lang="en-US" dirty="0"/>
              <a:t>      </a:t>
            </a:r>
            <a:r>
              <a:rPr lang="en-US" dirty="0" err="1">
                <a:solidFill>
                  <a:schemeClr val="accent2"/>
                </a:solidFill>
              </a:rPr>
              <a:t>wr</a:t>
            </a:r>
            <a:r>
              <a:rPr lang="en-US" dirty="0">
                <a:solidFill>
                  <a:schemeClr val="accent2"/>
                </a:solidFill>
              </a:rPr>
              <a:t>: </a:t>
            </a:r>
            <a:r>
              <a:rPr lang="en-US" dirty="0" err="1"/>
              <a:t>coverpoint</a:t>
            </a:r>
            <a:r>
              <a:rPr lang="en-US" dirty="0"/>
              <a:t> </a:t>
            </a:r>
            <a:r>
              <a:rPr lang="en-US" dirty="0" err="1"/>
              <a:t>F.full</a:t>
            </a:r>
            <a:r>
              <a:rPr lang="en-US" dirty="0"/>
              <a:t>;</a:t>
            </a:r>
            <a:endParaRPr lang="en-US" dirty="0">
              <a:solidFill>
                <a:schemeClr val="accent2"/>
              </a:solidFill>
            </a:endParaRPr>
          </a:p>
          <a:p>
            <a:pPr lvl="1"/>
            <a:r>
              <a:rPr lang="en-US" dirty="0" err="1"/>
              <a:t>endgroup</a:t>
            </a:r>
            <a:endParaRPr lang="en-US" dirty="0"/>
          </a:p>
          <a:p>
            <a:pPr lvl="1"/>
            <a:r>
              <a:rPr lang="en-US" dirty="0" err="1"/>
              <a:t>fifo_cov</a:t>
            </a:r>
            <a:r>
              <a:rPr lang="en-US" dirty="0"/>
              <a:t> </a:t>
            </a:r>
            <a:r>
              <a:rPr lang="en-US" dirty="0" err="1"/>
              <a:t>cov</a:t>
            </a:r>
            <a:r>
              <a:rPr lang="en-US" dirty="0"/>
              <a:t> = new;</a:t>
            </a:r>
          </a:p>
          <a:p>
            <a:r>
              <a:rPr lang="en-US" dirty="0" err="1"/>
              <a:t>endmodule</a:t>
            </a:r>
            <a:endParaRPr lang="en-US" dirty="0"/>
          </a:p>
          <a:p>
            <a:endParaRPr lang="en-US" dirty="0"/>
          </a:p>
        </p:txBody>
      </p:sp>
    </p:spTree>
    <p:extLst>
      <p:ext uri="{BB962C8B-B14F-4D97-AF65-F5344CB8AC3E}">
        <p14:creationId xmlns:p14="http://schemas.microsoft.com/office/powerpoint/2010/main" val="2484798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5E6E-D862-40C5-B05C-96E5C373CA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3514109-28A8-4A9E-BA15-427E6CD034CE}"/>
              </a:ext>
            </a:extLst>
          </p:cNvPr>
          <p:cNvSpPr>
            <a:spLocks noGrp="1"/>
          </p:cNvSpPr>
          <p:nvPr>
            <p:ph idx="1"/>
          </p:nvPr>
        </p:nvSpPr>
        <p:spPr>
          <a:xfrm>
            <a:off x="685800" y="1524000"/>
            <a:ext cx="7772400" cy="4419600"/>
          </a:xfrm>
        </p:spPr>
        <p:txBody>
          <a:bodyPr/>
          <a:lstStyle/>
          <a:p>
            <a:r>
              <a:rPr lang="en-US" dirty="0"/>
              <a:t>A write-only memory is not really useful </a:t>
            </a:r>
            <a:r>
              <a:rPr lang="en-US" dirty="0">
                <a:sym typeface="Wingdings" panose="05000000000000000000" pitchFamily="2" charset="2"/>
              </a:rPr>
              <a:t></a:t>
            </a:r>
          </a:p>
          <a:p>
            <a:pPr lvl="1">
              <a:spcBef>
                <a:spcPts val="0"/>
              </a:spcBef>
            </a:pPr>
            <a:r>
              <a:rPr lang="en-US" dirty="0">
                <a:sym typeface="Wingdings" panose="05000000000000000000" pitchFamily="2" charset="2"/>
              </a:rPr>
              <a:t>Simulator tracks coverage</a:t>
            </a:r>
          </a:p>
          <a:p>
            <a:pPr lvl="1">
              <a:spcBef>
                <a:spcPts val="0"/>
              </a:spcBef>
            </a:pPr>
            <a:r>
              <a:rPr lang="en-US" dirty="0">
                <a:sym typeface="Wingdings" panose="05000000000000000000" pitchFamily="2" charset="2"/>
              </a:rPr>
              <a:t>But how do we actually get the numbers printed?</a:t>
            </a:r>
            <a:endParaRPr lang="en-US" dirty="0"/>
          </a:p>
          <a:p>
            <a:r>
              <a:rPr lang="en-US" dirty="0"/>
              <a:t>Detailed beautiful graphical summaries:</a:t>
            </a:r>
          </a:p>
          <a:p>
            <a:pPr lvl="1">
              <a:spcBef>
                <a:spcPts val="0"/>
              </a:spcBef>
            </a:pPr>
            <a:r>
              <a:rPr lang="en-US" dirty="0"/>
              <a:t>Available in most simulators from the command line</a:t>
            </a:r>
          </a:p>
          <a:p>
            <a:pPr lvl="1">
              <a:spcBef>
                <a:spcPts val="0"/>
              </a:spcBef>
            </a:pPr>
            <a:r>
              <a:rPr lang="en-US" dirty="0"/>
              <a:t>Simulator-specific (not easily available in edaplayground.com)</a:t>
            </a:r>
          </a:p>
          <a:p>
            <a:r>
              <a:rPr lang="en-US" dirty="0"/>
              <a:t>Software access is available as per LRM 19.8</a:t>
            </a:r>
          </a:p>
          <a:p>
            <a:pPr lvl="1">
              <a:spcBef>
                <a:spcPts val="0"/>
              </a:spcBef>
            </a:pPr>
            <a:r>
              <a:rPr lang="en-US" dirty="0" err="1"/>
              <a:t>Cov.get_inst_coverage</a:t>
            </a:r>
            <a:r>
              <a:rPr lang="en-US" dirty="0"/>
              <a:t>(), </a:t>
            </a:r>
            <a:r>
              <a:rPr lang="en-US" dirty="0" err="1"/>
              <a:t>cov.get_coverage</a:t>
            </a:r>
            <a:r>
              <a:rPr lang="en-US" dirty="0"/>
              <a:t>()</a:t>
            </a:r>
          </a:p>
          <a:p>
            <a:endParaRPr lang="en-US" dirty="0"/>
          </a:p>
        </p:txBody>
      </p:sp>
      <p:sp>
        <p:nvSpPr>
          <p:cNvPr id="4" name="Footer Placeholder 3">
            <a:extLst>
              <a:ext uri="{FF2B5EF4-FFF2-40B4-BE49-F238E27FC236}">
                <a16:creationId xmlns:a16="http://schemas.microsoft.com/office/drawing/2014/main" id="{0BFE6081-EAA5-4F3F-B12F-6A960898590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2705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78AB-C3E1-4169-AC44-A5937BB82F63}"/>
              </a:ext>
            </a:extLst>
          </p:cNvPr>
          <p:cNvSpPr>
            <a:spLocks noGrp="1"/>
          </p:cNvSpPr>
          <p:nvPr>
            <p:ph type="title"/>
          </p:nvPr>
        </p:nvSpPr>
        <p:spPr/>
        <p:txBody>
          <a:bodyPr/>
          <a:lstStyle/>
          <a:p>
            <a:r>
              <a:rPr lang="en-US" dirty="0"/>
              <a:t>Mesh coverage</a:t>
            </a:r>
          </a:p>
        </p:txBody>
      </p:sp>
      <p:sp>
        <p:nvSpPr>
          <p:cNvPr id="3" name="Content Placeholder 2">
            <a:extLst>
              <a:ext uri="{FF2B5EF4-FFF2-40B4-BE49-F238E27FC236}">
                <a16:creationId xmlns:a16="http://schemas.microsoft.com/office/drawing/2014/main" id="{AA01A08D-EA21-4727-B8FD-CE94470AF3C6}"/>
              </a:ext>
            </a:extLst>
          </p:cNvPr>
          <p:cNvSpPr>
            <a:spLocks noGrp="1"/>
          </p:cNvSpPr>
          <p:nvPr>
            <p:ph idx="1"/>
          </p:nvPr>
        </p:nvSpPr>
        <p:spPr/>
        <p:txBody>
          <a:bodyPr/>
          <a:lstStyle/>
          <a:p>
            <a:r>
              <a:rPr lang="en-US" dirty="0"/>
              <a:t>Discussion: what might be good coverage for the mesh?</a:t>
            </a:r>
          </a:p>
          <a:p>
            <a:pPr lvl="1"/>
            <a:r>
              <a:rPr lang="en-US" dirty="0"/>
              <a:t>predicting FIFO corner cases was easy</a:t>
            </a:r>
          </a:p>
          <a:p>
            <a:pPr lvl="1"/>
            <a:r>
              <a:rPr lang="en-US" dirty="0"/>
              <a:t>but what are they for the mesh?</a:t>
            </a:r>
          </a:p>
          <a:p>
            <a:endParaRPr lang="en-US" dirty="0"/>
          </a:p>
        </p:txBody>
      </p:sp>
      <p:sp>
        <p:nvSpPr>
          <p:cNvPr id="4" name="Footer Placeholder 3">
            <a:extLst>
              <a:ext uri="{FF2B5EF4-FFF2-40B4-BE49-F238E27FC236}">
                <a16:creationId xmlns:a16="http://schemas.microsoft.com/office/drawing/2014/main" id="{3E9C0E0E-568A-4BE7-800F-A35DC23CAB9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419579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5EB2-A098-4315-B1E7-146EEE3B8D34}"/>
              </a:ext>
            </a:extLst>
          </p:cNvPr>
          <p:cNvSpPr>
            <a:spLocks noGrp="1"/>
          </p:cNvSpPr>
          <p:nvPr>
            <p:ph type="title"/>
          </p:nvPr>
        </p:nvSpPr>
        <p:spPr/>
        <p:txBody>
          <a:bodyPr/>
          <a:lstStyle/>
          <a:p>
            <a:r>
              <a:rPr lang="en-US" dirty="0"/>
              <a:t>Mesh-stop </a:t>
            </a:r>
            <a:r>
              <a:rPr lang="en-US" dirty="0" err="1"/>
              <a:t>covergroup</a:t>
            </a:r>
            <a:endParaRPr lang="en-US" dirty="0"/>
          </a:p>
        </p:txBody>
      </p:sp>
      <p:sp>
        <p:nvSpPr>
          <p:cNvPr id="3" name="Content Placeholder 2">
            <a:extLst>
              <a:ext uri="{FF2B5EF4-FFF2-40B4-BE49-F238E27FC236}">
                <a16:creationId xmlns:a16="http://schemas.microsoft.com/office/drawing/2014/main" id="{CDFAB4F6-7946-4B0F-BCBE-E0B13686B657}"/>
              </a:ext>
            </a:extLst>
          </p:cNvPr>
          <p:cNvSpPr>
            <a:spLocks noGrp="1"/>
          </p:cNvSpPr>
          <p:nvPr>
            <p:ph idx="1"/>
          </p:nvPr>
        </p:nvSpPr>
        <p:spPr>
          <a:xfrm>
            <a:off x="533400" y="4495800"/>
            <a:ext cx="7924800" cy="1600200"/>
          </a:xfrm>
        </p:spPr>
        <p:txBody>
          <a:bodyPr/>
          <a:lstStyle/>
          <a:p>
            <a:r>
              <a:rPr lang="en-US" dirty="0"/>
              <a:t>Sure, we can declare a </a:t>
            </a:r>
            <a:r>
              <a:rPr lang="en-US" dirty="0" err="1"/>
              <a:t>covergroup</a:t>
            </a:r>
            <a:endParaRPr lang="en-US" dirty="0"/>
          </a:p>
          <a:p>
            <a:pPr lvl="1">
              <a:spcBef>
                <a:spcPts val="0"/>
              </a:spcBef>
            </a:pPr>
            <a:r>
              <a:rPr lang="en-US" dirty="0"/>
              <a:t>but which of the 16 MSs is it covering?</a:t>
            </a:r>
          </a:p>
          <a:p>
            <a:r>
              <a:rPr lang="en-US" dirty="0"/>
              <a:t>How should we specify which MSs to cover?</a:t>
            </a:r>
          </a:p>
        </p:txBody>
      </p:sp>
      <p:sp>
        <p:nvSpPr>
          <p:cNvPr id="4" name="Footer Placeholder 3">
            <a:extLst>
              <a:ext uri="{FF2B5EF4-FFF2-40B4-BE49-F238E27FC236}">
                <a16:creationId xmlns:a16="http://schemas.microsoft.com/office/drawing/2014/main" id="{BAD22115-D7CE-4189-8E6B-1DAF9B24E9F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6" name="TextBox 5">
            <a:extLst>
              <a:ext uri="{FF2B5EF4-FFF2-40B4-BE49-F238E27FC236}">
                <a16:creationId xmlns:a16="http://schemas.microsoft.com/office/drawing/2014/main" id="{B771ACFF-8F09-475A-9D84-1F00E305153F}"/>
              </a:ext>
            </a:extLst>
          </p:cNvPr>
          <p:cNvSpPr txBox="1"/>
          <p:nvPr/>
        </p:nvSpPr>
        <p:spPr>
          <a:xfrm>
            <a:off x="152400" y="1662545"/>
            <a:ext cx="6629400" cy="2308324"/>
          </a:xfrm>
          <a:prstGeom prst="rect">
            <a:avLst/>
          </a:prstGeom>
          <a:noFill/>
          <a:ln>
            <a:solidFill>
              <a:schemeClr val="accent2"/>
            </a:solidFill>
          </a:ln>
        </p:spPr>
        <p:txBody>
          <a:bodyPr wrap="square">
            <a:spAutoFit/>
          </a:bodyPr>
          <a:lstStyle/>
          <a:p>
            <a:pPr lvl="1"/>
            <a:r>
              <a:rPr lang="en-US" dirty="0" err="1">
                <a:solidFill>
                  <a:schemeClr val="accent2"/>
                </a:solidFill>
              </a:rPr>
              <a:t>covergroup</a:t>
            </a:r>
            <a:r>
              <a:rPr lang="en-US" dirty="0">
                <a:solidFill>
                  <a:schemeClr val="accent2"/>
                </a:solidFill>
              </a:rPr>
              <a:t> </a:t>
            </a:r>
            <a:r>
              <a:rPr lang="en-US" dirty="0" err="1">
                <a:solidFill>
                  <a:schemeClr val="accent2"/>
                </a:solidFill>
              </a:rPr>
              <a:t>mesh_cov</a:t>
            </a:r>
            <a:r>
              <a:rPr lang="en-US" dirty="0">
                <a:solidFill>
                  <a:schemeClr val="accent2"/>
                </a:solidFill>
              </a:rPr>
              <a:t> @(posedge </a:t>
            </a:r>
            <a:r>
              <a:rPr lang="en-US" dirty="0" err="1">
                <a:solidFill>
                  <a:schemeClr val="accent2"/>
                </a:solidFill>
              </a:rPr>
              <a:t>clk</a:t>
            </a:r>
            <a:r>
              <a:rPr lang="en-US" dirty="0">
                <a:solidFill>
                  <a:schemeClr val="accent2"/>
                </a:solidFill>
              </a:rPr>
              <a:t>);</a:t>
            </a:r>
          </a:p>
          <a:p>
            <a:pPr lvl="2"/>
            <a:r>
              <a:rPr lang="en-US" dirty="0" err="1">
                <a:solidFill>
                  <a:schemeClr val="accent2"/>
                </a:solidFill>
              </a:rPr>
              <a:t>vsp</a:t>
            </a:r>
            <a:r>
              <a:rPr lang="en-US" dirty="0">
                <a:solidFill>
                  <a:schemeClr val="accent2"/>
                </a:solidFill>
              </a:rPr>
              <a:t>: </a:t>
            </a:r>
            <a:r>
              <a:rPr lang="en-US" dirty="0" err="1">
                <a:solidFill>
                  <a:schemeClr val="accent2"/>
                </a:solidFill>
              </a:rPr>
              <a:t>coverpoint</a:t>
            </a:r>
            <a:r>
              <a:rPr lang="en-US" dirty="0">
                <a:solidFill>
                  <a:schemeClr val="accent2"/>
                </a:solidFill>
              </a:rPr>
              <a:t> </a:t>
            </a:r>
            <a:r>
              <a:rPr lang="en-US" dirty="0" err="1">
                <a:solidFill>
                  <a:schemeClr val="accent2"/>
                </a:solidFill>
              </a:rPr>
              <a:t>vert_sel_pass</a:t>
            </a:r>
            <a:r>
              <a:rPr lang="en-US" dirty="0">
                <a:solidFill>
                  <a:schemeClr val="accent2"/>
                </a:solidFill>
              </a:rPr>
              <a:t>;</a:t>
            </a:r>
          </a:p>
          <a:p>
            <a:pPr lvl="2"/>
            <a:r>
              <a:rPr lang="en-US" dirty="0" err="1">
                <a:solidFill>
                  <a:schemeClr val="accent2"/>
                </a:solidFill>
              </a:rPr>
              <a:t>hsp</a:t>
            </a:r>
            <a:r>
              <a:rPr lang="en-US" dirty="0">
                <a:solidFill>
                  <a:schemeClr val="accent2"/>
                </a:solidFill>
              </a:rPr>
              <a:t>: </a:t>
            </a:r>
            <a:r>
              <a:rPr lang="en-US" dirty="0" err="1">
                <a:solidFill>
                  <a:schemeClr val="accent2"/>
                </a:solidFill>
              </a:rPr>
              <a:t>coverpoint</a:t>
            </a:r>
            <a:r>
              <a:rPr lang="en-US" dirty="0">
                <a:solidFill>
                  <a:schemeClr val="accent2"/>
                </a:solidFill>
              </a:rPr>
              <a:t> </a:t>
            </a:r>
            <a:r>
              <a:rPr lang="en-US" dirty="0" err="1">
                <a:solidFill>
                  <a:schemeClr val="accent2"/>
                </a:solidFill>
              </a:rPr>
              <a:t>hori_sel_pass</a:t>
            </a:r>
            <a:r>
              <a:rPr lang="en-US" dirty="0">
                <a:solidFill>
                  <a:schemeClr val="accent2"/>
                </a:solidFill>
              </a:rPr>
              <a:t>;</a:t>
            </a:r>
          </a:p>
          <a:p>
            <a:pPr lvl="2"/>
            <a:r>
              <a:rPr lang="en-US" dirty="0">
                <a:solidFill>
                  <a:schemeClr val="accent2"/>
                </a:solidFill>
              </a:rPr>
              <a:t>…</a:t>
            </a:r>
          </a:p>
          <a:p>
            <a:pPr lvl="1"/>
            <a:r>
              <a:rPr lang="en-US" dirty="0" err="1">
                <a:solidFill>
                  <a:schemeClr val="accent2"/>
                </a:solidFill>
              </a:rPr>
              <a:t>endgroup</a:t>
            </a:r>
            <a:endParaRPr lang="en-US" dirty="0">
              <a:solidFill>
                <a:schemeClr val="accent2"/>
              </a:solidFill>
            </a:endParaRPr>
          </a:p>
          <a:p>
            <a:pPr lvl="1"/>
            <a:r>
              <a:rPr lang="en-US" dirty="0" err="1">
                <a:solidFill>
                  <a:schemeClr val="accent2"/>
                </a:solidFill>
              </a:rPr>
              <a:t>mesh_cov</a:t>
            </a:r>
            <a:r>
              <a:rPr lang="en-US" dirty="0">
                <a:solidFill>
                  <a:schemeClr val="accent2"/>
                </a:solidFill>
              </a:rPr>
              <a:t> </a:t>
            </a:r>
            <a:r>
              <a:rPr lang="en-US" dirty="0" err="1">
                <a:solidFill>
                  <a:schemeClr val="accent2"/>
                </a:solidFill>
              </a:rPr>
              <a:t>inst</a:t>
            </a:r>
            <a:r>
              <a:rPr lang="en-US" dirty="0">
                <a:solidFill>
                  <a:schemeClr val="accent2"/>
                </a:solidFill>
              </a:rPr>
              <a:t> = new;</a:t>
            </a:r>
          </a:p>
        </p:txBody>
      </p:sp>
    </p:spTree>
    <p:extLst>
      <p:ext uri="{BB962C8B-B14F-4D97-AF65-F5344CB8AC3E}">
        <p14:creationId xmlns:p14="http://schemas.microsoft.com/office/powerpoint/2010/main" val="392297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5EB2-A098-4315-B1E7-146EEE3B8D34}"/>
              </a:ext>
            </a:extLst>
          </p:cNvPr>
          <p:cNvSpPr>
            <a:spLocks noGrp="1"/>
          </p:cNvSpPr>
          <p:nvPr>
            <p:ph type="title"/>
          </p:nvPr>
        </p:nvSpPr>
        <p:spPr/>
        <p:txBody>
          <a:bodyPr/>
          <a:lstStyle/>
          <a:p>
            <a:r>
              <a:rPr lang="en-US" dirty="0" err="1"/>
              <a:t>Covergroup</a:t>
            </a:r>
            <a:r>
              <a:rPr lang="en-US" dirty="0"/>
              <a:t> objects</a:t>
            </a:r>
          </a:p>
        </p:txBody>
      </p:sp>
      <p:sp>
        <p:nvSpPr>
          <p:cNvPr id="3" name="Content Placeholder 2">
            <a:extLst>
              <a:ext uri="{FF2B5EF4-FFF2-40B4-BE49-F238E27FC236}">
                <a16:creationId xmlns:a16="http://schemas.microsoft.com/office/drawing/2014/main" id="{CDFAB4F6-7946-4B0F-BCBE-E0B13686B657}"/>
              </a:ext>
            </a:extLst>
          </p:cNvPr>
          <p:cNvSpPr>
            <a:spLocks noGrp="1"/>
          </p:cNvSpPr>
          <p:nvPr>
            <p:ph idx="1"/>
          </p:nvPr>
        </p:nvSpPr>
        <p:spPr>
          <a:xfrm>
            <a:off x="533400" y="4495800"/>
            <a:ext cx="7924800" cy="1752600"/>
          </a:xfrm>
        </p:spPr>
        <p:txBody>
          <a:bodyPr/>
          <a:lstStyle/>
          <a:p>
            <a:r>
              <a:rPr lang="en-US" dirty="0"/>
              <a:t>Object-oriented syntax</a:t>
            </a:r>
          </a:p>
          <a:p>
            <a:pPr lvl="1">
              <a:spcBef>
                <a:spcPts val="0"/>
              </a:spcBef>
            </a:pPr>
            <a:r>
              <a:rPr lang="en-US" dirty="0"/>
              <a:t>each instance can observe any set of inputs</a:t>
            </a:r>
          </a:p>
          <a:p>
            <a:pPr lvl="1">
              <a:spcBef>
                <a:spcPts val="0"/>
              </a:spcBef>
            </a:pPr>
            <a:r>
              <a:rPr lang="en-US" dirty="0"/>
              <a:t>e.g., from a different mesh stop</a:t>
            </a:r>
          </a:p>
          <a:p>
            <a:pPr>
              <a:spcBef>
                <a:spcPts val="0"/>
              </a:spcBef>
            </a:pPr>
            <a:r>
              <a:rPr lang="en-US" dirty="0"/>
              <a:t>Can we instantiate coverage of our 4x4 MS array? </a:t>
            </a:r>
          </a:p>
          <a:p>
            <a:pPr lvl="1">
              <a:spcBef>
                <a:spcPts val="0"/>
              </a:spcBef>
            </a:pPr>
            <a:endParaRPr lang="en-US" dirty="0"/>
          </a:p>
        </p:txBody>
      </p:sp>
      <p:sp>
        <p:nvSpPr>
          <p:cNvPr id="4" name="Footer Placeholder 3">
            <a:extLst>
              <a:ext uri="{FF2B5EF4-FFF2-40B4-BE49-F238E27FC236}">
                <a16:creationId xmlns:a16="http://schemas.microsoft.com/office/drawing/2014/main" id="{BAD22115-D7CE-4189-8E6B-1DAF9B24E9F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6" name="TextBox 5">
            <a:extLst>
              <a:ext uri="{FF2B5EF4-FFF2-40B4-BE49-F238E27FC236}">
                <a16:creationId xmlns:a16="http://schemas.microsoft.com/office/drawing/2014/main" id="{B771ACFF-8F09-475A-9D84-1F00E305153F}"/>
              </a:ext>
            </a:extLst>
          </p:cNvPr>
          <p:cNvSpPr txBox="1"/>
          <p:nvPr/>
        </p:nvSpPr>
        <p:spPr>
          <a:xfrm>
            <a:off x="152400" y="1662545"/>
            <a:ext cx="6629400" cy="2308324"/>
          </a:xfrm>
          <a:prstGeom prst="rect">
            <a:avLst/>
          </a:prstGeom>
          <a:noFill/>
          <a:ln>
            <a:solidFill>
              <a:schemeClr val="accent2"/>
            </a:solidFill>
          </a:ln>
        </p:spPr>
        <p:txBody>
          <a:bodyPr wrap="square">
            <a:spAutoFit/>
          </a:bodyPr>
          <a:lstStyle/>
          <a:p>
            <a:pPr lvl="1"/>
            <a:r>
              <a:rPr lang="en-US" dirty="0" err="1">
                <a:solidFill>
                  <a:schemeClr val="accent2"/>
                </a:solidFill>
              </a:rPr>
              <a:t>covergroup</a:t>
            </a:r>
            <a:r>
              <a:rPr lang="en-US" dirty="0">
                <a:solidFill>
                  <a:schemeClr val="accent2"/>
                </a:solidFill>
              </a:rPr>
              <a:t> </a:t>
            </a:r>
            <a:r>
              <a:rPr lang="en-US" dirty="0" err="1">
                <a:solidFill>
                  <a:schemeClr val="accent2"/>
                </a:solidFill>
              </a:rPr>
              <a:t>mesh_cov</a:t>
            </a:r>
            <a:r>
              <a:rPr lang="en-US" dirty="0">
                <a:solidFill>
                  <a:schemeClr val="accent2"/>
                </a:solidFill>
              </a:rPr>
              <a:t> @(negedge </a:t>
            </a:r>
            <a:r>
              <a:rPr lang="en-US" dirty="0" err="1">
                <a:solidFill>
                  <a:schemeClr val="accent2"/>
                </a:solidFill>
              </a:rPr>
              <a:t>clk</a:t>
            </a:r>
            <a:r>
              <a:rPr lang="en-US" dirty="0">
                <a:solidFill>
                  <a:schemeClr val="accent2"/>
                </a:solidFill>
              </a:rPr>
              <a:t>);</a:t>
            </a:r>
          </a:p>
          <a:p>
            <a:pPr lvl="2"/>
            <a:r>
              <a:rPr lang="en-US" dirty="0" err="1">
                <a:solidFill>
                  <a:schemeClr val="accent2"/>
                </a:solidFill>
              </a:rPr>
              <a:t>vsp</a:t>
            </a:r>
            <a:r>
              <a:rPr lang="en-US" dirty="0">
                <a:solidFill>
                  <a:schemeClr val="accent2"/>
                </a:solidFill>
              </a:rPr>
              <a:t>: </a:t>
            </a:r>
            <a:r>
              <a:rPr lang="en-US" dirty="0" err="1">
                <a:solidFill>
                  <a:schemeClr val="accent2"/>
                </a:solidFill>
              </a:rPr>
              <a:t>coverpoint</a:t>
            </a:r>
            <a:r>
              <a:rPr lang="en-US" dirty="0">
                <a:solidFill>
                  <a:schemeClr val="accent2"/>
                </a:solidFill>
              </a:rPr>
              <a:t> </a:t>
            </a:r>
            <a:r>
              <a:rPr lang="en-US" dirty="0" err="1">
                <a:solidFill>
                  <a:schemeClr val="accent2"/>
                </a:solidFill>
              </a:rPr>
              <a:t>vert_sel_pass</a:t>
            </a:r>
            <a:r>
              <a:rPr lang="en-US" dirty="0">
                <a:solidFill>
                  <a:schemeClr val="accent2"/>
                </a:solidFill>
              </a:rPr>
              <a:t>;</a:t>
            </a:r>
          </a:p>
          <a:p>
            <a:pPr lvl="2"/>
            <a:r>
              <a:rPr lang="en-US" dirty="0" err="1">
                <a:solidFill>
                  <a:schemeClr val="accent2"/>
                </a:solidFill>
              </a:rPr>
              <a:t>hsp</a:t>
            </a:r>
            <a:r>
              <a:rPr lang="en-US" dirty="0">
                <a:solidFill>
                  <a:schemeClr val="accent2"/>
                </a:solidFill>
              </a:rPr>
              <a:t>: </a:t>
            </a:r>
            <a:r>
              <a:rPr lang="en-US" dirty="0" err="1">
                <a:solidFill>
                  <a:schemeClr val="accent2"/>
                </a:solidFill>
              </a:rPr>
              <a:t>coverpoint</a:t>
            </a:r>
            <a:r>
              <a:rPr lang="en-US" dirty="0">
                <a:solidFill>
                  <a:schemeClr val="accent2"/>
                </a:solidFill>
              </a:rPr>
              <a:t> </a:t>
            </a:r>
            <a:r>
              <a:rPr lang="en-US" dirty="0" err="1">
                <a:solidFill>
                  <a:schemeClr val="accent2"/>
                </a:solidFill>
              </a:rPr>
              <a:t>hori_sel_pass</a:t>
            </a:r>
            <a:r>
              <a:rPr lang="en-US" dirty="0">
                <a:solidFill>
                  <a:schemeClr val="accent2"/>
                </a:solidFill>
              </a:rPr>
              <a:t>;</a:t>
            </a:r>
          </a:p>
          <a:p>
            <a:pPr lvl="2"/>
            <a:r>
              <a:rPr lang="en-US" dirty="0">
                <a:solidFill>
                  <a:schemeClr val="accent2"/>
                </a:solidFill>
              </a:rPr>
              <a:t>…</a:t>
            </a:r>
          </a:p>
          <a:p>
            <a:pPr lvl="1"/>
            <a:r>
              <a:rPr lang="en-US" dirty="0" err="1">
                <a:solidFill>
                  <a:schemeClr val="accent2"/>
                </a:solidFill>
              </a:rPr>
              <a:t>endgroup</a:t>
            </a:r>
            <a:endParaRPr lang="en-US" dirty="0">
              <a:solidFill>
                <a:schemeClr val="accent2"/>
              </a:solidFill>
            </a:endParaRPr>
          </a:p>
          <a:p>
            <a:pPr lvl="1"/>
            <a:r>
              <a:rPr lang="en-US" dirty="0" err="1">
                <a:solidFill>
                  <a:schemeClr val="accent2"/>
                </a:solidFill>
              </a:rPr>
              <a:t>mesh_cov</a:t>
            </a:r>
            <a:r>
              <a:rPr lang="en-US" dirty="0">
                <a:solidFill>
                  <a:schemeClr val="accent2"/>
                </a:solidFill>
              </a:rPr>
              <a:t> </a:t>
            </a:r>
            <a:r>
              <a:rPr lang="en-US" dirty="0" err="1">
                <a:solidFill>
                  <a:schemeClr val="accent2"/>
                </a:solidFill>
              </a:rPr>
              <a:t>inst</a:t>
            </a:r>
            <a:r>
              <a:rPr lang="en-US" dirty="0">
                <a:solidFill>
                  <a:schemeClr val="accent2"/>
                </a:solidFill>
              </a:rPr>
              <a:t> = new;</a:t>
            </a:r>
          </a:p>
        </p:txBody>
      </p:sp>
      <p:sp>
        <p:nvSpPr>
          <p:cNvPr id="5" name="TextBox 4">
            <a:extLst>
              <a:ext uri="{FF2B5EF4-FFF2-40B4-BE49-F238E27FC236}">
                <a16:creationId xmlns:a16="http://schemas.microsoft.com/office/drawing/2014/main" id="{35DE003C-CDD2-48CA-8C67-234085067C42}"/>
              </a:ext>
            </a:extLst>
          </p:cNvPr>
          <p:cNvSpPr txBox="1"/>
          <p:nvPr/>
        </p:nvSpPr>
        <p:spPr>
          <a:xfrm>
            <a:off x="3387968" y="1693984"/>
            <a:ext cx="4900248" cy="400110"/>
          </a:xfrm>
          <a:prstGeom prst="rect">
            <a:avLst/>
          </a:prstGeom>
          <a:solidFill>
            <a:schemeClr val="bg1"/>
          </a:solidFill>
        </p:spPr>
        <p:txBody>
          <a:bodyPr wrap="square" rtlCol="0">
            <a:spAutoFit/>
          </a:bodyPr>
          <a:lstStyle/>
          <a:p>
            <a:r>
              <a:rPr lang="en-US" sz="2000" dirty="0">
                <a:solidFill>
                  <a:srgbClr val="FF0000"/>
                </a:solidFill>
              </a:rPr>
              <a:t>(ref input </a:t>
            </a:r>
            <a:r>
              <a:rPr lang="en-US" sz="2000" dirty="0" err="1">
                <a:solidFill>
                  <a:srgbClr val="FF0000"/>
                </a:solidFill>
              </a:rPr>
              <a:t>vert_sel_pass</a:t>
            </a:r>
            <a:r>
              <a:rPr lang="en-US" sz="2000" dirty="0">
                <a:solidFill>
                  <a:srgbClr val="FF0000"/>
                </a:solidFill>
              </a:rPr>
              <a:t>, …) @(negedge </a:t>
            </a:r>
            <a:r>
              <a:rPr lang="en-US" sz="2000" dirty="0" err="1">
                <a:solidFill>
                  <a:srgbClr val="FF0000"/>
                </a:solidFill>
              </a:rPr>
              <a:t>clk</a:t>
            </a:r>
            <a:r>
              <a:rPr lang="en-US" sz="2000" dirty="0">
                <a:solidFill>
                  <a:srgbClr val="FF0000"/>
                </a:solidFill>
              </a:rPr>
              <a:t>); </a:t>
            </a:r>
          </a:p>
        </p:txBody>
      </p:sp>
      <p:sp>
        <p:nvSpPr>
          <p:cNvPr id="7" name="TextBox 6">
            <a:extLst>
              <a:ext uri="{FF2B5EF4-FFF2-40B4-BE49-F238E27FC236}">
                <a16:creationId xmlns:a16="http://schemas.microsoft.com/office/drawing/2014/main" id="{95299F32-69AE-4336-AACC-E56BF4A78881}"/>
              </a:ext>
            </a:extLst>
          </p:cNvPr>
          <p:cNvSpPr txBox="1"/>
          <p:nvPr/>
        </p:nvSpPr>
        <p:spPr>
          <a:xfrm>
            <a:off x="1981200" y="3540837"/>
            <a:ext cx="6477000" cy="400110"/>
          </a:xfrm>
          <a:prstGeom prst="rect">
            <a:avLst/>
          </a:prstGeom>
          <a:solidFill>
            <a:schemeClr val="bg1"/>
          </a:solidFill>
        </p:spPr>
        <p:txBody>
          <a:bodyPr wrap="square" rtlCol="0">
            <a:spAutoFit/>
          </a:bodyPr>
          <a:lstStyle/>
          <a:p>
            <a:r>
              <a:rPr lang="en-US" sz="2000" dirty="0">
                <a:solidFill>
                  <a:srgbClr val="FF0000"/>
                </a:solidFill>
              </a:rPr>
              <a:t>inst00 = new (</a:t>
            </a:r>
            <a:r>
              <a:rPr lang="en-US" sz="2000" dirty="0" err="1">
                <a:solidFill>
                  <a:srgbClr val="FF0000"/>
                </a:solidFill>
              </a:rPr>
              <a:t>M_NxN.yloop</a:t>
            </a:r>
            <a:r>
              <a:rPr lang="en-US" sz="2000" dirty="0">
                <a:solidFill>
                  <a:srgbClr val="FF0000"/>
                </a:solidFill>
              </a:rPr>
              <a:t>[0].</a:t>
            </a:r>
            <a:r>
              <a:rPr lang="en-US" sz="2000" dirty="0" err="1">
                <a:solidFill>
                  <a:srgbClr val="FF0000"/>
                </a:solidFill>
              </a:rPr>
              <a:t>xloop</a:t>
            </a:r>
            <a:r>
              <a:rPr lang="en-US" sz="2000" dirty="0">
                <a:solidFill>
                  <a:srgbClr val="FF0000"/>
                </a:solidFill>
              </a:rPr>
              <a:t>[0].</a:t>
            </a:r>
            <a:r>
              <a:rPr lang="en-US" sz="2000" dirty="0" err="1">
                <a:solidFill>
                  <a:srgbClr val="FF0000"/>
                </a:solidFill>
              </a:rPr>
              <a:t>MS.vert_sel_pass</a:t>
            </a:r>
            <a:r>
              <a:rPr lang="en-US" sz="2000" dirty="0">
                <a:solidFill>
                  <a:srgbClr val="FF0000"/>
                </a:solidFill>
              </a:rPr>
              <a:t>); </a:t>
            </a:r>
          </a:p>
        </p:txBody>
      </p:sp>
    </p:spTree>
    <p:extLst>
      <p:ext uri="{BB962C8B-B14F-4D97-AF65-F5344CB8AC3E}">
        <p14:creationId xmlns:p14="http://schemas.microsoft.com/office/powerpoint/2010/main" val="402239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6627-EBFB-4436-BC6D-35C375F8DBDD}"/>
              </a:ext>
            </a:extLst>
          </p:cNvPr>
          <p:cNvSpPr>
            <a:spLocks noGrp="1"/>
          </p:cNvSpPr>
          <p:nvPr>
            <p:ph type="title"/>
          </p:nvPr>
        </p:nvSpPr>
        <p:spPr/>
        <p:txBody>
          <a:bodyPr/>
          <a:lstStyle/>
          <a:p>
            <a:r>
              <a:rPr lang="en-US" dirty="0"/>
              <a:t>Rules to bump into</a:t>
            </a:r>
          </a:p>
        </p:txBody>
      </p:sp>
      <p:sp>
        <p:nvSpPr>
          <p:cNvPr id="3" name="Content Placeholder 2">
            <a:extLst>
              <a:ext uri="{FF2B5EF4-FFF2-40B4-BE49-F238E27FC236}">
                <a16:creationId xmlns:a16="http://schemas.microsoft.com/office/drawing/2014/main" id="{830E4226-A20C-4BA3-A94C-829C7601F5EB}"/>
              </a:ext>
            </a:extLst>
          </p:cNvPr>
          <p:cNvSpPr>
            <a:spLocks noGrp="1"/>
          </p:cNvSpPr>
          <p:nvPr>
            <p:ph idx="1"/>
          </p:nvPr>
        </p:nvSpPr>
        <p:spPr/>
        <p:txBody>
          <a:bodyPr/>
          <a:lstStyle/>
          <a:p>
            <a:r>
              <a:rPr lang="en-US" dirty="0"/>
              <a:t>Hardware </a:t>
            </a:r>
            <a:r>
              <a:rPr lang="en-US" i="1" dirty="0"/>
              <a:t>elaboration</a:t>
            </a:r>
            <a:r>
              <a:rPr lang="en-US" dirty="0"/>
              <a:t> happens before simulation</a:t>
            </a:r>
          </a:p>
          <a:p>
            <a:r>
              <a:rPr lang="en-US" dirty="0"/>
              <a:t>Module top-level statements typically instantiate hardware, and can execute in any order</a:t>
            </a:r>
          </a:p>
          <a:p>
            <a:r>
              <a:rPr lang="en-US" i="1" dirty="0"/>
              <a:t>Generate</a:t>
            </a:r>
            <a:r>
              <a:rPr lang="en-US" dirty="0"/>
              <a:t> loops with </a:t>
            </a:r>
            <a:r>
              <a:rPr lang="en-US" b="1" dirty="0"/>
              <a:t>for</a:t>
            </a:r>
            <a:r>
              <a:rPr lang="en-US" dirty="0"/>
              <a:t> statements do not really generate arrays</a:t>
            </a:r>
            <a:endParaRPr lang="en-US" i="1" dirty="0"/>
          </a:p>
        </p:txBody>
      </p:sp>
      <p:sp>
        <p:nvSpPr>
          <p:cNvPr id="4" name="Footer Placeholder 3">
            <a:extLst>
              <a:ext uri="{FF2B5EF4-FFF2-40B4-BE49-F238E27FC236}">
                <a16:creationId xmlns:a16="http://schemas.microsoft.com/office/drawing/2014/main" id="{3471B1CF-50DE-456E-A751-91B3FA7F09F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597043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50C8-5444-4C5E-9F94-3C0F614FBAE7}"/>
              </a:ext>
            </a:extLst>
          </p:cNvPr>
          <p:cNvSpPr>
            <a:spLocks noGrp="1"/>
          </p:cNvSpPr>
          <p:nvPr>
            <p:ph type="title"/>
          </p:nvPr>
        </p:nvSpPr>
        <p:spPr/>
        <p:txBody>
          <a:bodyPr/>
          <a:lstStyle/>
          <a:p>
            <a:r>
              <a:rPr lang="en-US" dirty="0"/>
              <a:t>2D array coverage – take 1</a:t>
            </a:r>
          </a:p>
        </p:txBody>
      </p:sp>
      <p:sp>
        <p:nvSpPr>
          <p:cNvPr id="3" name="Content Placeholder 2">
            <a:extLst>
              <a:ext uri="{FF2B5EF4-FFF2-40B4-BE49-F238E27FC236}">
                <a16:creationId xmlns:a16="http://schemas.microsoft.com/office/drawing/2014/main" id="{08161FC5-F1B6-4D5A-933D-D3A5F1432E98}"/>
              </a:ext>
            </a:extLst>
          </p:cNvPr>
          <p:cNvSpPr>
            <a:spLocks noGrp="1"/>
          </p:cNvSpPr>
          <p:nvPr>
            <p:ph idx="1"/>
          </p:nvPr>
        </p:nvSpPr>
        <p:spPr>
          <a:xfrm>
            <a:off x="565638" y="5105400"/>
            <a:ext cx="7892562" cy="990600"/>
          </a:xfrm>
        </p:spPr>
        <p:txBody>
          <a:bodyPr/>
          <a:lstStyle/>
          <a:p>
            <a:r>
              <a:rPr lang="en-US" dirty="0"/>
              <a:t>Problems with this?</a:t>
            </a:r>
          </a:p>
        </p:txBody>
      </p:sp>
      <p:sp>
        <p:nvSpPr>
          <p:cNvPr id="4" name="Footer Placeholder 3">
            <a:extLst>
              <a:ext uri="{FF2B5EF4-FFF2-40B4-BE49-F238E27FC236}">
                <a16:creationId xmlns:a16="http://schemas.microsoft.com/office/drawing/2014/main" id="{99CDB641-F96C-4C34-AD00-6D02E55FBC6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77F7389F-DEFD-48D2-9E13-7BE53E5D7F72}"/>
              </a:ext>
            </a:extLst>
          </p:cNvPr>
          <p:cNvSpPr txBox="1"/>
          <p:nvPr/>
        </p:nvSpPr>
        <p:spPr>
          <a:xfrm>
            <a:off x="565638" y="1953160"/>
            <a:ext cx="7282962" cy="1569660"/>
          </a:xfrm>
          <a:prstGeom prst="rect">
            <a:avLst/>
          </a:prstGeom>
          <a:noFill/>
        </p:spPr>
        <p:txBody>
          <a:bodyPr wrap="square" rtlCol="0">
            <a:spAutoFit/>
          </a:bodyPr>
          <a:lstStyle/>
          <a:p>
            <a:r>
              <a:rPr lang="en-US" sz="1600" dirty="0"/>
              <a:t>generate</a:t>
            </a:r>
          </a:p>
          <a:p>
            <a:r>
              <a:rPr lang="en-US" sz="1600" dirty="0"/>
              <a:t>    </a:t>
            </a:r>
            <a:r>
              <a:rPr lang="en-US" sz="1600" dirty="0" err="1"/>
              <a:t>genvar</a:t>
            </a:r>
            <a:r>
              <a:rPr lang="en-US" sz="1600" dirty="0"/>
              <a:t> x, y;</a:t>
            </a:r>
          </a:p>
          <a:p>
            <a:r>
              <a:rPr lang="en-US" sz="1600" dirty="0"/>
              <a:t>    for (y=0; y&lt;N; ++y) : </a:t>
            </a:r>
            <a:r>
              <a:rPr lang="en-US" sz="1600" dirty="0" err="1"/>
              <a:t>yloop</a:t>
            </a:r>
            <a:endParaRPr lang="en-US" sz="1600" dirty="0"/>
          </a:p>
          <a:p>
            <a:r>
              <a:rPr lang="en-US" sz="1600" dirty="0"/>
              <a:t>        for (x=0; x&lt;N; ++x) : </a:t>
            </a:r>
            <a:r>
              <a:rPr lang="en-US" sz="1600" dirty="0" err="1"/>
              <a:t>xloop</a:t>
            </a:r>
            <a:endParaRPr lang="en-US" sz="1600" dirty="0"/>
          </a:p>
          <a:p>
            <a:r>
              <a:rPr lang="en-US" sz="1600" dirty="0"/>
              <a:t>            </a:t>
            </a:r>
            <a:r>
              <a:rPr lang="en-US" sz="1600" dirty="0" err="1"/>
              <a:t>mesh_stop</a:t>
            </a:r>
            <a:r>
              <a:rPr lang="en-US" sz="1600" dirty="0"/>
              <a:t> #(.MY_Y(y), .MY_X(x)) MS (</a:t>
            </a:r>
            <a:r>
              <a:rPr lang="nn-NO" sz="1600" dirty="0"/>
              <a:t>.vert_ring_in (vert_ring[y][x]), ...);</a:t>
            </a:r>
          </a:p>
          <a:p>
            <a:r>
              <a:rPr lang="nn-NO" sz="1600" dirty="0"/>
              <a:t>endgenerate</a:t>
            </a:r>
            <a:endParaRPr lang="en-US" dirty="0"/>
          </a:p>
        </p:txBody>
      </p:sp>
      <p:sp>
        <p:nvSpPr>
          <p:cNvPr id="6" name="TextBox 5">
            <a:extLst>
              <a:ext uri="{FF2B5EF4-FFF2-40B4-BE49-F238E27FC236}">
                <a16:creationId xmlns:a16="http://schemas.microsoft.com/office/drawing/2014/main" id="{E69F716E-E650-4A20-B065-5BFCBD7DA15A}"/>
              </a:ext>
            </a:extLst>
          </p:cNvPr>
          <p:cNvSpPr txBox="1"/>
          <p:nvPr/>
        </p:nvSpPr>
        <p:spPr>
          <a:xfrm>
            <a:off x="2743200" y="2091034"/>
            <a:ext cx="2286000" cy="461665"/>
          </a:xfrm>
          <a:prstGeom prst="rect">
            <a:avLst/>
          </a:prstGeom>
          <a:noFill/>
        </p:spPr>
        <p:txBody>
          <a:bodyPr wrap="square" rtlCol="0">
            <a:spAutoFit/>
          </a:bodyPr>
          <a:lstStyle/>
          <a:p>
            <a:r>
              <a:rPr lang="en-US" dirty="0">
                <a:solidFill>
                  <a:schemeClr val="accent2"/>
                </a:solidFill>
              </a:rPr>
              <a:t>mesh_NxN.sv</a:t>
            </a:r>
          </a:p>
        </p:txBody>
      </p:sp>
      <p:sp>
        <p:nvSpPr>
          <p:cNvPr id="7" name="TextBox 6">
            <a:extLst>
              <a:ext uri="{FF2B5EF4-FFF2-40B4-BE49-F238E27FC236}">
                <a16:creationId xmlns:a16="http://schemas.microsoft.com/office/drawing/2014/main" id="{4904C237-D536-4CD9-B54E-2A6008DD4039}"/>
              </a:ext>
            </a:extLst>
          </p:cNvPr>
          <p:cNvSpPr txBox="1"/>
          <p:nvPr/>
        </p:nvSpPr>
        <p:spPr>
          <a:xfrm>
            <a:off x="565638" y="3657600"/>
            <a:ext cx="7282962" cy="1077218"/>
          </a:xfrm>
          <a:prstGeom prst="rect">
            <a:avLst/>
          </a:prstGeom>
          <a:noFill/>
        </p:spPr>
        <p:txBody>
          <a:bodyPr wrap="square" rtlCol="0">
            <a:spAutoFit/>
          </a:bodyPr>
          <a:lstStyle/>
          <a:p>
            <a:r>
              <a:rPr lang="en-US" sz="1600" dirty="0"/>
              <a:t>int </a:t>
            </a:r>
            <a:r>
              <a:rPr lang="en-US" sz="1600" dirty="0" err="1"/>
              <a:t>x,y</a:t>
            </a:r>
            <a:r>
              <a:rPr lang="en-US" sz="1600" dirty="0"/>
              <a:t>;</a:t>
            </a:r>
          </a:p>
          <a:p>
            <a:r>
              <a:rPr lang="en-US" sz="1600" dirty="0"/>
              <a:t>for (y=0; y&lt;N; ++y)</a:t>
            </a:r>
          </a:p>
          <a:p>
            <a:r>
              <a:rPr lang="en-US" sz="1600" dirty="0"/>
              <a:t>    for (x=0; x&lt;N; ++x)</a:t>
            </a:r>
          </a:p>
          <a:p>
            <a:r>
              <a:rPr lang="en-US" sz="1600" dirty="0"/>
              <a:t>        </a:t>
            </a:r>
            <a:r>
              <a:rPr lang="en-US" sz="1600" dirty="0" err="1"/>
              <a:t>mesh_cov</a:t>
            </a:r>
            <a:r>
              <a:rPr lang="en-US" sz="1600" dirty="0"/>
              <a:t> inst00 = new (</a:t>
            </a:r>
            <a:r>
              <a:rPr lang="en-US" sz="1600" dirty="0" err="1"/>
              <a:t>M_NxN.yloop</a:t>
            </a:r>
            <a:r>
              <a:rPr lang="en-US" sz="1600" dirty="0"/>
              <a:t>[y].</a:t>
            </a:r>
            <a:r>
              <a:rPr lang="en-US" sz="1600" dirty="0" err="1"/>
              <a:t>xloop</a:t>
            </a:r>
            <a:r>
              <a:rPr lang="en-US" sz="1600" dirty="0"/>
              <a:t>[x].</a:t>
            </a:r>
            <a:r>
              <a:rPr lang="en-US" sz="1600" dirty="0" err="1"/>
              <a:t>MS.vert_sel_pass</a:t>
            </a:r>
            <a:r>
              <a:rPr lang="en-US" sz="1600" dirty="0"/>
              <a:t>, …); </a:t>
            </a:r>
          </a:p>
        </p:txBody>
      </p:sp>
      <p:sp>
        <p:nvSpPr>
          <p:cNvPr id="8" name="TextBox 7">
            <a:extLst>
              <a:ext uri="{FF2B5EF4-FFF2-40B4-BE49-F238E27FC236}">
                <a16:creationId xmlns:a16="http://schemas.microsoft.com/office/drawing/2014/main" id="{AA2847A5-2BFA-4D98-86BC-53B9ECD4E972}"/>
              </a:ext>
            </a:extLst>
          </p:cNvPr>
          <p:cNvSpPr txBox="1"/>
          <p:nvPr/>
        </p:nvSpPr>
        <p:spPr>
          <a:xfrm>
            <a:off x="2819400" y="3810815"/>
            <a:ext cx="2286000" cy="461665"/>
          </a:xfrm>
          <a:prstGeom prst="rect">
            <a:avLst/>
          </a:prstGeom>
          <a:noFill/>
        </p:spPr>
        <p:txBody>
          <a:bodyPr wrap="square" rtlCol="0">
            <a:spAutoFit/>
          </a:bodyPr>
          <a:lstStyle/>
          <a:p>
            <a:r>
              <a:rPr lang="en-US" dirty="0">
                <a:solidFill>
                  <a:schemeClr val="accent2"/>
                </a:solidFill>
              </a:rPr>
              <a:t>tb_mesh.sv</a:t>
            </a:r>
          </a:p>
        </p:txBody>
      </p:sp>
    </p:spTree>
    <p:extLst>
      <p:ext uri="{BB962C8B-B14F-4D97-AF65-F5344CB8AC3E}">
        <p14:creationId xmlns:p14="http://schemas.microsoft.com/office/powerpoint/2010/main" val="82685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50C8-5444-4C5E-9F94-3C0F614FBAE7}"/>
              </a:ext>
            </a:extLst>
          </p:cNvPr>
          <p:cNvSpPr>
            <a:spLocks noGrp="1"/>
          </p:cNvSpPr>
          <p:nvPr>
            <p:ph type="title"/>
          </p:nvPr>
        </p:nvSpPr>
        <p:spPr/>
        <p:txBody>
          <a:bodyPr/>
          <a:lstStyle/>
          <a:p>
            <a:r>
              <a:rPr lang="en-US" dirty="0"/>
              <a:t>2D array coverage – take 2</a:t>
            </a:r>
          </a:p>
        </p:txBody>
      </p:sp>
      <p:sp>
        <p:nvSpPr>
          <p:cNvPr id="3" name="Content Placeholder 2">
            <a:extLst>
              <a:ext uri="{FF2B5EF4-FFF2-40B4-BE49-F238E27FC236}">
                <a16:creationId xmlns:a16="http://schemas.microsoft.com/office/drawing/2014/main" id="{08161FC5-F1B6-4D5A-933D-D3A5F1432E98}"/>
              </a:ext>
            </a:extLst>
          </p:cNvPr>
          <p:cNvSpPr>
            <a:spLocks noGrp="1"/>
          </p:cNvSpPr>
          <p:nvPr>
            <p:ph idx="1"/>
          </p:nvPr>
        </p:nvSpPr>
        <p:spPr>
          <a:xfrm>
            <a:off x="565638" y="1414909"/>
            <a:ext cx="7892562" cy="990600"/>
          </a:xfrm>
        </p:spPr>
        <p:txBody>
          <a:bodyPr/>
          <a:lstStyle/>
          <a:p>
            <a:r>
              <a:rPr lang="en-US" dirty="0"/>
              <a:t>Solution – must instantiate the </a:t>
            </a:r>
            <a:r>
              <a:rPr lang="en-US" dirty="0" err="1"/>
              <a:t>covergroups</a:t>
            </a:r>
            <a:r>
              <a:rPr lang="en-US" dirty="0"/>
              <a:t> from within a </a:t>
            </a:r>
            <a:r>
              <a:rPr lang="en-US" b="1" dirty="0"/>
              <a:t>generate</a:t>
            </a:r>
            <a:r>
              <a:rPr lang="en-US" dirty="0"/>
              <a:t> block</a:t>
            </a:r>
          </a:p>
        </p:txBody>
      </p:sp>
      <p:sp>
        <p:nvSpPr>
          <p:cNvPr id="4" name="Footer Placeholder 3">
            <a:extLst>
              <a:ext uri="{FF2B5EF4-FFF2-40B4-BE49-F238E27FC236}">
                <a16:creationId xmlns:a16="http://schemas.microsoft.com/office/drawing/2014/main" id="{99CDB641-F96C-4C34-AD00-6D02E55FBC6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77F7389F-DEFD-48D2-9E13-7BE53E5D7F72}"/>
              </a:ext>
            </a:extLst>
          </p:cNvPr>
          <p:cNvSpPr txBox="1"/>
          <p:nvPr/>
        </p:nvSpPr>
        <p:spPr>
          <a:xfrm>
            <a:off x="1339362" y="2316540"/>
            <a:ext cx="7282962" cy="1569660"/>
          </a:xfrm>
          <a:prstGeom prst="rect">
            <a:avLst/>
          </a:prstGeom>
          <a:noFill/>
        </p:spPr>
        <p:txBody>
          <a:bodyPr wrap="square" rtlCol="0">
            <a:spAutoFit/>
          </a:bodyPr>
          <a:lstStyle/>
          <a:p>
            <a:r>
              <a:rPr lang="en-US" sz="1600" dirty="0"/>
              <a:t>generate</a:t>
            </a:r>
          </a:p>
          <a:p>
            <a:r>
              <a:rPr lang="en-US" sz="1600" dirty="0"/>
              <a:t>    </a:t>
            </a:r>
            <a:r>
              <a:rPr lang="en-US" sz="1600" dirty="0" err="1"/>
              <a:t>genvar</a:t>
            </a:r>
            <a:r>
              <a:rPr lang="en-US" sz="1600" dirty="0"/>
              <a:t> x, y;</a:t>
            </a:r>
          </a:p>
          <a:p>
            <a:r>
              <a:rPr lang="en-US" sz="1600" dirty="0"/>
              <a:t>    for (y=0; y&lt;N; ++y) : </a:t>
            </a:r>
            <a:r>
              <a:rPr lang="en-US" sz="1600" dirty="0" err="1"/>
              <a:t>yloop</a:t>
            </a:r>
            <a:endParaRPr lang="en-US" sz="1600" dirty="0"/>
          </a:p>
          <a:p>
            <a:r>
              <a:rPr lang="en-US" sz="1600" dirty="0"/>
              <a:t>        for (x=0; x&lt;N; ++x) : </a:t>
            </a:r>
            <a:r>
              <a:rPr lang="en-US" sz="1600" dirty="0" err="1"/>
              <a:t>xloop</a:t>
            </a:r>
            <a:endParaRPr lang="en-US" sz="1600" dirty="0"/>
          </a:p>
          <a:p>
            <a:r>
              <a:rPr lang="en-US" sz="1600" dirty="0"/>
              <a:t>            </a:t>
            </a:r>
            <a:r>
              <a:rPr lang="en-US" sz="1600" dirty="0" err="1"/>
              <a:t>mesh_stop</a:t>
            </a:r>
            <a:r>
              <a:rPr lang="en-US" sz="1600" dirty="0"/>
              <a:t> #(.MY_Y(y), .MY_X(x)) MS (</a:t>
            </a:r>
            <a:r>
              <a:rPr lang="nn-NO" sz="1600" dirty="0"/>
              <a:t>.vert_ring_in (vert_ring[y][x]), ...);</a:t>
            </a:r>
          </a:p>
          <a:p>
            <a:r>
              <a:rPr lang="nn-NO" sz="1600" dirty="0"/>
              <a:t>endgenerate</a:t>
            </a:r>
            <a:endParaRPr lang="en-US" dirty="0"/>
          </a:p>
        </p:txBody>
      </p:sp>
      <p:sp>
        <p:nvSpPr>
          <p:cNvPr id="6" name="TextBox 5">
            <a:extLst>
              <a:ext uri="{FF2B5EF4-FFF2-40B4-BE49-F238E27FC236}">
                <a16:creationId xmlns:a16="http://schemas.microsoft.com/office/drawing/2014/main" id="{E69F716E-E650-4A20-B065-5BFCBD7DA15A}"/>
              </a:ext>
            </a:extLst>
          </p:cNvPr>
          <p:cNvSpPr txBox="1"/>
          <p:nvPr/>
        </p:nvSpPr>
        <p:spPr>
          <a:xfrm>
            <a:off x="3516924" y="2352812"/>
            <a:ext cx="2286000" cy="461665"/>
          </a:xfrm>
          <a:prstGeom prst="rect">
            <a:avLst/>
          </a:prstGeom>
          <a:noFill/>
        </p:spPr>
        <p:txBody>
          <a:bodyPr wrap="square" rtlCol="0">
            <a:spAutoFit/>
          </a:bodyPr>
          <a:lstStyle/>
          <a:p>
            <a:r>
              <a:rPr lang="en-US" dirty="0">
                <a:solidFill>
                  <a:schemeClr val="accent2"/>
                </a:solidFill>
              </a:rPr>
              <a:t>mesh_NxN.sv</a:t>
            </a:r>
          </a:p>
        </p:txBody>
      </p:sp>
      <p:sp>
        <p:nvSpPr>
          <p:cNvPr id="7" name="TextBox 6">
            <a:extLst>
              <a:ext uri="{FF2B5EF4-FFF2-40B4-BE49-F238E27FC236}">
                <a16:creationId xmlns:a16="http://schemas.microsoft.com/office/drawing/2014/main" id="{4904C237-D536-4CD9-B54E-2A6008DD4039}"/>
              </a:ext>
            </a:extLst>
          </p:cNvPr>
          <p:cNvSpPr txBox="1"/>
          <p:nvPr/>
        </p:nvSpPr>
        <p:spPr>
          <a:xfrm>
            <a:off x="1339362" y="3914240"/>
            <a:ext cx="7282962" cy="1323439"/>
          </a:xfrm>
          <a:prstGeom prst="rect">
            <a:avLst/>
          </a:prstGeom>
          <a:noFill/>
        </p:spPr>
        <p:txBody>
          <a:bodyPr wrap="square" rtlCol="0">
            <a:spAutoFit/>
          </a:bodyPr>
          <a:lstStyle/>
          <a:p>
            <a:r>
              <a:rPr lang="en-US" sz="1600" dirty="0"/>
              <a:t>generate</a:t>
            </a:r>
          </a:p>
          <a:p>
            <a:r>
              <a:rPr lang="en-US" sz="1600" dirty="0"/>
              <a:t>    </a:t>
            </a:r>
            <a:r>
              <a:rPr lang="en-US" sz="1600" dirty="0" err="1"/>
              <a:t>genvar</a:t>
            </a:r>
            <a:r>
              <a:rPr lang="en-US" sz="1600" dirty="0"/>
              <a:t> </a:t>
            </a:r>
            <a:r>
              <a:rPr lang="en-US" sz="1600" dirty="0" err="1"/>
              <a:t>x,y</a:t>
            </a:r>
            <a:r>
              <a:rPr lang="en-US" sz="1600" dirty="0"/>
              <a:t>;</a:t>
            </a:r>
          </a:p>
          <a:p>
            <a:r>
              <a:rPr lang="en-US" sz="1600" dirty="0"/>
              <a:t>    for (y=0; y&lt;N; ++y)</a:t>
            </a:r>
          </a:p>
          <a:p>
            <a:r>
              <a:rPr lang="en-US" sz="1600" dirty="0"/>
              <a:t>        for (x=0; x&lt;N; ++x)</a:t>
            </a:r>
          </a:p>
          <a:p>
            <a:r>
              <a:rPr lang="en-US" sz="1600" dirty="0"/>
              <a:t>            </a:t>
            </a:r>
            <a:r>
              <a:rPr lang="en-US" sz="1600" dirty="0" err="1"/>
              <a:t>mesh_cov</a:t>
            </a:r>
            <a:r>
              <a:rPr lang="en-US" sz="1600" dirty="0"/>
              <a:t> inst00 = new (</a:t>
            </a:r>
            <a:r>
              <a:rPr lang="en-US" sz="1600" dirty="0" err="1"/>
              <a:t>M_NxN.yloop</a:t>
            </a:r>
            <a:r>
              <a:rPr lang="en-US" sz="1600" dirty="0"/>
              <a:t>[y].</a:t>
            </a:r>
            <a:r>
              <a:rPr lang="en-US" sz="1600" dirty="0" err="1"/>
              <a:t>xloop</a:t>
            </a:r>
            <a:r>
              <a:rPr lang="en-US" sz="1600" dirty="0"/>
              <a:t>[x].</a:t>
            </a:r>
            <a:r>
              <a:rPr lang="en-US" sz="1600" dirty="0" err="1"/>
              <a:t>MS.vert_sel_pass</a:t>
            </a:r>
            <a:r>
              <a:rPr lang="en-US" sz="1600" dirty="0"/>
              <a:t>, …); </a:t>
            </a:r>
          </a:p>
        </p:txBody>
      </p:sp>
      <p:sp>
        <p:nvSpPr>
          <p:cNvPr id="8" name="TextBox 7">
            <a:extLst>
              <a:ext uri="{FF2B5EF4-FFF2-40B4-BE49-F238E27FC236}">
                <a16:creationId xmlns:a16="http://schemas.microsoft.com/office/drawing/2014/main" id="{AA2847A5-2BFA-4D98-86BC-53B9ECD4E972}"/>
              </a:ext>
            </a:extLst>
          </p:cNvPr>
          <p:cNvSpPr txBox="1"/>
          <p:nvPr/>
        </p:nvSpPr>
        <p:spPr>
          <a:xfrm>
            <a:off x="3593124" y="4072593"/>
            <a:ext cx="2286000" cy="461665"/>
          </a:xfrm>
          <a:prstGeom prst="rect">
            <a:avLst/>
          </a:prstGeom>
          <a:noFill/>
        </p:spPr>
        <p:txBody>
          <a:bodyPr wrap="square" rtlCol="0">
            <a:spAutoFit/>
          </a:bodyPr>
          <a:lstStyle/>
          <a:p>
            <a:r>
              <a:rPr lang="en-US" dirty="0">
                <a:solidFill>
                  <a:schemeClr val="accent2"/>
                </a:solidFill>
              </a:rPr>
              <a:t>tb_mesh.sv</a:t>
            </a:r>
          </a:p>
        </p:txBody>
      </p:sp>
      <p:sp>
        <p:nvSpPr>
          <p:cNvPr id="9" name="Content Placeholder 2">
            <a:extLst>
              <a:ext uri="{FF2B5EF4-FFF2-40B4-BE49-F238E27FC236}">
                <a16:creationId xmlns:a16="http://schemas.microsoft.com/office/drawing/2014/main" id="{A16185C7-A8D0-48F3-AFA7-2F18D4965581}"/>
              </a:ext>
            </a:extLst>
          </p:cNvPr>
          <p:cNvSpPr txBox="1">
            <a:spLocks/>
          </p:cNvSpPr>
          <p:nvPr/>
        </p:nvSpPr>
        <p:spPr bwMode="auto">
          <a:xfrm>
            <a:off x="565638" y="5208923"/>
            <a:ext cx="7892562" cy="81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Problems with this?</a:t>
            </a:r>
          </a:p>
          <a:p>
            <a:pPr lvl="1">
              <a:spcBef>
                <a:spcPts val="0"/>
              </a:spcBef>
            </a:pPr>
            <a:r>
              <a:rPr lang="en-US" kern="0" dirty="0"/>
              <a:t>The same issue with arrays</a:t>
            </a:r>
          </a:p>
        </p:txBody>
      </p:sp>
    </p:spTree>
    <p:extLst>
      <p:ext uri="{BB962C8B-B14F-4D97-AF65-F5344CB8AC3E}">
        <p14:creationId xmlns:p14="http://schemas.microsoft.com/office/powerpoint/2010/main" val="27077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50C8-5444-4C5E-9F94-3C0F614FBAE7}"/>
              </a:ext>
            </a:extLst>
          </p:cNvPr>
          <p:cNvSpPr>
            <a:spLocks noGrp="1"/>
          </p:cNvSpPr>
          <p:nvPr>
            <p:ph type="title"/>
          </p:nvPr>
        </p:nvSpPr>
        <p:spPr/>
        <p:txBody>
          <a:bodyPr/>
          <a:lstStyle/>
          <a:p>
            <a:r>
              <a:rPr lang="en-US" dirty="0"/>
              <a:t>2D array coverage – take 2b</a:t>
            </a:r>
          </a:p>
        </p:txBody>
      </p:sp>
      <p:sp>
        <p:nvSpPr>
          <p:cNvPr id="3" name="Content Placeholder 2">
            <a:extLst>
              <a:ext uri="{FF2B5EF4-FFF2-40B4-BE49-F238E27FC236}">
                <a16:creationId xmlns:a16="http://schemas.microsoft.com/office/drawing/2014/main" id="{08161FC5-F1B6-4D5A-933D-D3A5F1432E98}"/>
              </a:ext>
            </a:extLst>
          </p:cNvPr>
          <p:cNvSpPr>
            <a:spLocks noGrp="1"/>
          </p:cNvSpPr>
          <p:nvPr>
            <p:ph idx="1"/>
          </p:nvPr>
        </p:nvSpPr>
        <p:spPr>
          <a:xfrm>
            <a:off x="565638" y="1414909"/>
            <a:ext cx="7892562" cy="990600"/>
          </a:xfrm>
        </p:spPr>
        <p:txBody>
          <a:bodyPr/>
          <a:lstStyle/>
          <a:p>
            <a:r>
              <a:rPr lang="en-US" dirty="0"/>
              <a:t>Solution – actually use an array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99CDB641-F96C-4C34-AD00-6D02E55FBC6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77F7389F-DEFD-48D2-9E13-7BE53E5D7F72}"/>
              </a:ext>
            </a:extLst>
          </p:cNvPr>
          <p:cNvSpPr txBox="1"/>
          <p:nvPr/>
        </p:nvSpPr>
        <p:spPr>
          <a:xfrm>
            <a:off x="1339362" y="2316540"/>
            <a:ext cx="7282962" cy="1569660"/>
          </a:xfrm>
          <a:prstGeom prst="rect">
            <a:avLst/>
          </a:prstGeom>
          <a:noFill/>
        </p:spPr>
        <p:txBody>
          <a:bodyPr wrap="square" rtlCol="0">
            <a:spAutoFit/>
          </a:bodyPr>
          <a:lstStyle/>
          <a:p>
            <a:r>
              <a:rPr lang="en-US" sz="1600" dirty="0"/>
              <a:t>generate</a:t>
            </a:r>
          </a:p>
          <a:p>
            <a:r>
              <a:rPr lang="en-US" sz="1600" dirty="0"/>
              <a:t>    </a:t>
            </a:r>
            <a:r>
              <a:rPr lang="en-US" sz="1600" dirty="0" err="1"/>
              <a:t>genvar</a:t>
            </a:r>
            <a:r>
              <a:rPr lang="en-US" sz="1600" dirty="0"/>
              <a:t> x, y;</a:t>
            </a:r>
          </a:p>
          <a:p>
            <a:r>
              <a:rPr lang="en-US" sz="1600" dirty="0"/>
              <a:t>    for (y=0; y&lt;N; ++y) : </a:t>
            </a:r>
            <a:r>
              <a:rPr lang="en-US" sz="1600" dirty="0" err="1"/>
              <a:t>yloop</a:t>
            </a:r>
            <a:endParaRPr lang="en-US" sz="1600" dirty="0"/>
          </a:p>
          <a:p>
            <a:r>
              <a:rPr lang="en-US" sz="1600" dirty="0"/>
              <a:t>        for (x=0; x&lt;N; ++x) : </a:t>
            </a:r>
            <a:r>
              <a:rPr lang="en-US" sz="1600" dirty="0" err="1"/>
              <a:t>xloop</a:t>
            </a:r>
            <a:endParaRPr lang="en-US" sz="1600" dirty="0"/>
          </a:p>
          <a:p>
            <a:r>
              <a:rPr lang="en-US" sz="1600" dirty="0"/>
              <a:t>            </a:t>
            </a:r>
            <a:r>
              <a:rPr lang="en-US" sz="1600" dirty="0" err="1"/>
              <a:t>mesh_stop</a:t>
            </a:r>
            <a:r>
              <a:rPr lang="en-US" sz="1600" dirty="0"/>
              <a:t> #(.MY_Y(y), .MY_X(x)) MS (</a:t>
            </a:r>
            <a:r>
              <a:rPr lang="nn-NO" sz="1600" dirty="0"/>
              <a:t>.vert_ring_in (vert_ring[y][x]), ...);</a:t>
            </a:r>
          </a:p>
          <a:p>
            <a:r>
              <a:rPr lang="nn-NO" sz="1600" dirty="0"/>
              <a:t>endgenerate</a:t>
            </a:r>
            <a:endParaRPr lang="en-US" dirty="0"/>
          </a:p>
        </p:txBody>
      </p:sp>
      <p:sp>
        <p:nvSpPr>
          <p:cNvPr id="6" name="TextBox 5">
            <a:extLst>
              <a:ext uri="{FF2B5EF4-FFF2-40B4-BE49-F238E27FC236}">
                <a16:creationId xmlns:a16="http://schemas.microsoft.com/office/drawing/2014/main" id="{E69F716E-E650-4A20-B065-5BFCBD7DA15A}"/>
              </a:ext>
            </a:extLst>
          </p:cNvPr>
          <p:cNvSpPr txBox="1"/>
          <p:nvPr/>
        </p:nvSpPr>
        <p:spPr>
          <a:xfrm>
            <a:off x="3516924" y="2352812"/>
            <a:ext cx="2286000" cy="461665"/>
          </a:xfrm>
          <a:prstGeom prst="rect">
            <a:avLst/>
          </a:prstGeom>
          <a:noFill/>
        </p:spPr>
        <p:txBody>
          <a:bodyPr wrap="square" rtlCol="0">
            <a:spAutoFit/>
          </a:bodyPr>
          <a:lstStyle/>
          <a:p>
            <a:r>
              <a:rPr lang="en-US" dirty="0">
                <a:solidFill>
                  <a:schemeClr val="accent2"/>
                </a:solidFill>
              </a:rPr>
              <a:t>mesh_NxN.sv</a:t>
            </a:r>
          </a:p>
        </p:txBody>
      </p:sp>
      <p:sp>
        <p:nvSpPr>
          <p:cNvPr id="7" name="TextBox 6">
            <a:extLst>
              <a:ext uri="{FF2B5EF4-FFF2-40B4-BE49-F238E27FC236}">
                <a16:creationId xmlns:a16="http://schemas.microsoft.com/office/drawing/2014/main" id="{4904C237-D536-4CD9-B54E-2A6008DD4039}"/>
              </a:ext>
            </a:extLst>
          </p:cNvPr>
          <p:cNvSpPr txBox="1"/>
          <p:nvPr/>
        </p:nvSpPr>
        <p:spPr>
          <a:xfrm>
            <a:off x="1339362" y="3914240"/>
            <a:ext cx="7282962" cy="1569660"/>
          </a:xfrm>
          <a:prstGeom prst="rect">
            <a:avLst/>
          </a:prstGeom>
          <a:noFill/>
        </p:spPr>
        <p:txBody>
          <a:bodyPr wrap="square" rtlCol="0">
            <a:spAutoFit/>
          </a:bodyPr>
          <a:lstStyle/>
          <a:p>
            <a:r>
              <a:rPr lang="en-US" sz="1600" dirty="0" err="1">
                <a:solidFill>
                  <a:srgbClr val="FF0000"/>
                </a:solidFill>
              </a:rPr>
              <a:t>mesh_cov</a:t>
            </a:r>
            <a:r>
              <a:rPr lang="en-US" sz="1600" dirty="0">
                <a:solidFill>
                  <a:srgbClr val="FF0000"/>
                </a:solidFill>
              </a:rPr>
              <a:t> </a:t>
            </a:r>
            <a:r>
              <a:rPr lang="en-US" sz="1600" dirty="0" err="1">
                <a:solidFill>
                  <a:srgbClr val="FF0000"/>
                </a:solidFill>
              </a:rPr>
              <a:t>cov_arr</a:t>
            </a:r>
            <a:r>
              <a:rPr lang="en-US" sz="1600" dirty="0">
                <a:solidFill>
                  <a:srgbClr val="FF0000"/>
                </a:solidFill>
              </a:rPr>
              <a:t>[MESH_SIZE][MESH_SIZE];</a:t>
            </a:r>
          </a:p>
          <a:p>
            <a:r>
              <a:rPr lang="en-US" sz="1600" dirty="0"/>
              <a:t>generate</a:t>
            </a:r>
          </a:p>
          <a:p>
            <a:r>
              <a:rPr lang="en-US" sz="1600" dirty="0"/>
              <a:t>    </a:t>
            </a:r>
            <a:r>
              <a:rPr lang="en-US" sz="1600" dirty="0" err="1"/>
              <a:t>genvar</a:t>
            </a:r>
            <a:r>
              <a:rPr lang="en-US" sz="1600" dirty="0"/>
              <a:t> </a:t>
            </a:r>
            <a:r>
              <a:rPr lang="en-US" sz="1600" dirty="0" err="1"/>
              <a:t>x,y</a:t>
            </a:r>
            <a:r>
              <a:rPr lang="en-US" sz="1600" dirty="0"/>
              <a:t>;</a:t>
            </a:r>
          </a:p>
          <a:p>
            <a:r>
              <a:rPr lang="en-US" sz="1600" dirty="0"/>
              <a:t>    for (y=0; y&lt;N; ++y)</a:t>
            </a:r>
          </a:p>
          <a:p>
            <a:r>
              <a:rPr lang="en-US" sz="1600" dirty="0"/>
              <a:t>        for (x=0; x&lt;N; ++x)</a:t>
            </a:r>
          </a:p>
          <a:p>
            <a:r>
              <a:rPr lang="en-US" sz="1600" dirty="0"/>
              <a:t>            </a:t>
            </a:r>
            <a:r>
              <a:rPr lang="en-US" sz="1600" dirty="0" err="1"/>
              <a:t>cov_arr</a:t>
            </a:r>
            <a:r>
              <a:rPr lang="en-US" sz="1600" dirty="0"/>
              <a:t>[y][x] = new (</a:t>
            </a:r>
            <a:r>
              <a:rPr lang="en-US" sz="1600" dirty="0" err="1"/>
              <a:t>M_NxN.yloop</a:t>
            </a:r>
            <a:r>
              <a:rPr lang="en-US" sz="1600" dirty="0"/>
              <a:t>[y].</a:t>
            </a:r>
            <a:r>
              <a:rPr lang="en-US" sz="1600" dirty="0" err="1"/>
              <a:t>xloop</a:t>
            </a:r>
            <a:r>
              <a:rPr lang="en-US" sz="1600" dirty="0"/>
              <a:t>[x].</a:t>
            </a:r>
            <a:r>
              <a:rPr lang="en-US" sz="1600" dirty="0" err="1"/>
              <a:t>MS.vert_sel_pass</a:t>
            </a:r>
            <a:r>
              <a:rPr lang="en-US" sz="1600" dirty="0"/>
              <a:t>, …); </a:t>
            </a:r>
          </a:p>
        </p:txBody>
      </p:sp>
      <p:sp>
        <p:nvSpPr>
          <p:cNvPr id="8" name="TextBox 7">
            <a:extLst>
              <a:ext uri="{FF2B5EF4-FFF2-40B4-BE49-F238E27FC236}">
                <a16:creationId xmlns:a16="http://schemas.microsoft.com/office/drawing/2014/main" id="{AA2847A5-2BFA-4D98-86BC-53B9ECD4E972}"/>
              </a:ext>
            </a:extLst>
          </p:cNvPr>
          <p:cNvSpPr txBox="1"/>
          <p:nvPr/>
        </p:nvSpPr>
        <p:spPr>
          <a:xfrm>
            <a:off x="5943600" y="3932109"/>
            <a:ext cx="2286000" cy="461665"/>
          </a:xfrm>
          <a:prstGeom prst="rect">
            <a:avLst/>
          </a:prstGeom>
          <a:noFill/>
        </p:spPr>
        <p:txBody>
          <a:bodyPr wrap="square" rtlCol="0">
            <a:spAutoFit/>
          </a:bodyPr>
          <a:lstStyle/>
          <a:p>
            <a:r>
              <a:rPr lang="en-US" dirty="0">
                <a:solidFill>
                  <a:schemeClr val="accent2"/>
                </a:solidFill>
              </a:rPr>
              <a:t>tb_mesh.sv</a:t>
            </a:r>
          </a:p>
        </p:txBody>
      </p:sp>
      <p:sp>
        <p:nvSpPr>
          <p:cNvPr id="9" name="Content Placeholder 2">
            <a:extLst>
              <a:ext uri="{FF2B5EF4-FFF2-40B4-BE49-F238E27FC236}">
                <a16:creationId xmlns:a16="http://schemas.microsoft.com/office/drawing/2014/main" id="{A16185C7-A8D0-48F3-AFA7-2F18D4965581}"/>
              </a:ext>
            </a:extLst>
          </p:cNvPr>
          <p:cNvSpPr txBox="1">
            <a:spLocks/>
          </p:cNvSpPr>
          <p:nvPr/>
        </p:nvSpPr>
        <p:spPr bwMode="auto">
          <a:xfrm>
            <a:off x="685800" y="5541248"/>
            <a:ext cx="7892562" cy="81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Problems with this?</a:t>
            </a:r>
          </a:p>
          <a:p>
            <a:pPr lvl="1">
              <a:spcBef>
                <a:spcPts val="0"/>
              </a:spcBef>
            </a:pPr>
            <a:r>
              <a:rPr lang="en-US" kern="0" dirty="0"/>
              <a:t>SV top-level statements are not ordered</a:t>
            </a:r>
          </a:p>
        </p:txBody>
      </p:sp>
    </p:spTree>
    <p:extLst>
      <p:ext uri="{BB962C8B-B14F-4D97-AF65-F5344CB8AC3E}">
        <p14:creationId xmlns:p14="http://schemas.microsoft.com/office/powerpoint/2010/main" val="213819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90EE-CB4C-4E46-BDA3-98E4D5D9D0B7}"/>
              </a:ext>
            </a:extLst>
          </p:cNvPr>
          <p:cNvSpPr>
            <a:spLocks noGrp="1"/>
          </p:cNvSpPr>
          <p:nvPr>
            <p:ph type="title"/>
          </p:nvPr>
        </p:nvSpPr>
        <p:spPr/>
        <p:txBody>
          <a:bodyPr/>
          <a:lstStyle/>
          <a:p>
            <a:r>
              <a:rPr lang="en-US" dirty="0"/>
              <a:t>RCGs are harder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BA02B67F-7C1F-449B-9806-7F868277EA87}"/>
              </a:ext>
            </a:extLst>
          </p:cNvPr>
          <p:cNvSpPr>
            <a:spLocks noGrp="1"/>
          </p:cNvSpPr>
          <p:nvPr>
            <p:ph idx="1"/>
          </p:nvPr>
        </p:nvSpPr>
        <p:spPr>
          <a:xfrm>
            <a:off x="685800" y="1295400"/>
            <a:ext cx="7772400" cy="4953000"/>
          </a:xfrm>
        </p:spPr>
        <p:txBody>
          <a:bodyPr/>
          <a:lstStyle/>
          <a:p>
            <a:r>
              <a:rPr lang="en-US" dirty="0"/>
              <a:t>RCGs are great</a:t>
            </a:r>
          </a:p>
          <a:p>
            <a:pPr lvl="1">
              <a:spcBef>
                <a:spcPts val="0"/>
              </a:spcBef>
            </a:pPr>
            <a:r>
              <a:rPr lang="en-US" dirty="0"/>
              <a:t>create a million tests while you’re at the beach</a:t>
            </a:r>
          </a:p>
          <a:p>
            <a:pPr lvl="1">
              <a:spcBef>
                <a:spcPts val="0"/>
              </a:spcBef>
            </a:pPr>
            <a:r>
              <a:rPr lang="en-US" dirty="0"/>
              <a:t>but how many is enough?</a:t>
            </a:r>
          </a:p>
          <a:p>
            <a:pPr lvl="1">
              <a:spcBef>
                <a:spcPts val="0"/>
              </a:spcBef>
            </a:pPr>
            <a:r>
              <a:rPr lang="en-US" dirty="0"/>
              <a:t>how do you know when you’re done?</a:t>
            </a:r>
          </a:p>
          <a:p>
            <a:r>
              <a:rPr lang="en-US" dirty="0"/>
              <a:t>Dilemma</a:t>
            </a:r>
          </a:p>
          <a:p>
            <a:pPr lvl="1">
              <a:spcBef>
                <a:spcPts val="0"/>
              </a:spcBef>
            </a:pPr>
            <a:r>
              <a:rPr lang="en-US" dirty="0"/>
              <a:t>schedule planning seems impossible</a:t>
            </a:r>
          </a:p>
          <a:p>
            <a:pPr lvl="1">
              <a:spcBef>
                <a:spcPts val="0"/>
              </a:spcBef>
            </a:pPr>
            <a:r>
              <a:rPr lang="en-US" dirty="0"/>
              <a:t>but necessary</a:t>
            </a:r>
          </a:p>
          <a:p>
            <a:pPr lvl="1">
              <a:spcBef>
                <a:spcPts val="0"/>
              </a:spcBef>
            </a:pPr>
            <a:r>
              <a:rPr lang="en-US" dirty="0"/>
              <a:t>your manager will hound you</a:t>
            </a:r>
          </a:p>
          <a:p>
            <a:r>
              <a:rPr lang="en-US" dirty="0"/>
              <a:t>Measure coverage </a:t>
            </a:r>
            <a:r>
              <a:rPr lang="en-US" dirty="0">
                <a:latin typeface="Times New Roman" panose="02020603050405020304" pitchFamily="18" charset="0"/>
                <a:cs typeface="Times New Roman" panose="02020603050405020304" pitchFamily="18" charset="0"/>
              </a:rPr>
              <a:t>→</a:t>
            </a:r>
            <a:r>
              <a:rPr lang="en-US" dirty="0"/>
              <a:t> know what features have been tested</a:t>
            </a:r>
          </a:p>
          <a:p>
            <a:pPr lvl="1">
              <a:spcBef>
                <a:spcPts val="0"/>
              </a:spcBef>
            </a:pPr>
            <a:r>
              <a:rPr lang="en-US" dirty="0"/>
              <a:t>you regain schedule control</a:t>
            </a:r>
          </a:p>
          <a:p>
            <a:pPr lvl="1">
              <a:spcBef>
                <a:spcPts val="0"/>
              </a:spcBef>
            </a:pPr>
            <a:r>
              <a:rPr lang="en-US" dirty="0"/>
              <a:t>have tested 15 / 20 features </a:t>
            </a:r>
            <a:r>
              <a:rPr lang="en-US" dirty="0">
                <a:latin typeface="Times New Roman" panose="02020603050405020304" pitchFamily="18" charset="0"/>
                <a:cs typeface="Times New Roman" panose="02020603050405020304" pitchFamily="18" charset="0"/>
              </a:rPr>
              <a:t>→ 75% done?</a:t>
            </a:r>
            <a:endParaRPr lang="en-US" dirty="0"/>
          </a:p>
          <a:p>
            <a:endParaRPr lang="en-US" dirty="0"/>
          </a:p>
        </p:txBody>
      </p:sp>
      <p:sp>
        <p:nvSpPr>
          <p:cNvPr id="4" name="Footer Placeholder 3">
            <a:extLst>
              <a:ext uri="{FF2B5EF4-FFF2-40B4-BE49-F238E27FC236}">
                <a16:creationId xmlns:a16="http://schemas.microsoft.com/office/drawing/2014/main" id="{2EAFBDD3-2504-471C-8CF9-EEA0BB6A985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ight Brace 4">
            <a:extLst>
              <a:ext uri="{FF2B5EF4-FFF2-40B4-BE49-F238E27FC236}">
                <a16:creationId xmlns:a16="http://schemas.microsoft.com/office/drawing/2014/main" id="{C4B322EA-3EB2-4FA2-BF4C-7EC4FF7F2144}"/>
              </a:ext>
            </a:extLst>
          </p:cNvPr>
          <p:cNvSpPr/>
          <p:nvPr/>
        </p:nvSpPr>
        <p:spPr>
          <a:xfrm>
            <a:off x="4648200" y="3200400"/>
            <a:ext cx="2667000" cy="13716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288EC486-AEF1-4F47-97FE-3E930CFCD400}"/>
              </a:ext>
            </a:extLst>
          </p:cNvPr>
          <p:cNvSpPr txBox="1"/>
          <p:nvPr/>
        </p:nvSpPr>
        <p:spPr>
          <a:xfrm>
            <a:off x="6629400" y="3459651"/>
            <a:ext cx="2057400" cy="830997"/>
          </a:xfrm>
          <a:prstGeom prst="rect">
            <a:avLst/>
          </a:prstGeom>
          <a:noFill/>
        </p:spPr>
        <p:txBody>
          <a:bodyPr wrap="square" rtlCol="0">
            <a:spAutoFit/>
          </a:bodyPr>
          <a:lstStyle/>
          <a:p>
            <a:r>
              <a:rPr lang="en-US" dirty="0">
                <a:solidFill>
                  <a:schemeClr val="accent2"/>
                </a:solidFill>
              </a:rPr>
              <a:t>Our problem for this lecture</a:t>
            </a:r>
          </a:p>
        </p:txBody>
      </p:sp>
      <p:sp>
        <p:nvSpPr>
          <p:cNvPr id="7" name="Right Brace 6">
            <a:extLst>
              <a:ext uri="{FF2B5EF4-FFF2-40B4-BE49-F238E27FC236}">
                <a16:creationId xmlns:a16="http://schemas.microsoft.com/office/drawing/2014/main" id="{D2C9F4A9-FA00-4ED2-8CBC-9496F5BF4DC6}"/>
              </a:ext>
            </a:extLst>
          </p:cNvPr>
          <p:cNvSpPr/>
          <p:nvPr/>
        </p:nvSpPr>
        <p:spPr>
          <a:xfrm>
            <a:off x="4800600" y="4572000"/>
            <a:ext cx="3962400" cy="16764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E692B8B-6CE4-4F81-AF85-6948B85F8D82}"/>
              </a:ext>
            </a:extLst>
          </p:cNvPr>
          <p:cNvSpPr txBox="1"/>
          <p:nvPr/>
        </p:nvSpPr>
        <p:spPr>
          <a:xfrm>
            <a:off x="7086600" y="4933881"/>
            <a:ext cx="2057400" cy="461665"/>
          </a:xfrm>
          <a:prstGeom prst="rect">
            <a:avLst/>
          </a:prstGeom>
          <a:noFill/>
        </p:spPr>
        <p:txBody>
          <a:bodyPr wrap="square" rtlCol="0">
            <a:spAutoFit/>
          </a:bodyPr>
          <a:lstStyle/>
          <a:p>
            <a:r>
              <a:rPr lang="en-US" dirty="0">
                <a:solidFill>
                  <a:schemeClr val="accent2"/>
                </a:solidFill>
              </a:rPr>
              <a:t>The solution</a:t>
            </a:r>
          </a:p>
        </p:txBody>
      </p:sp>
    </p:spTree>
    <p:extLst>
      <p:ext uri="{BB962C8B-B14F-4D97-AF65-F5344CB8AC3E}">
        <p14:creationId xmlns:p14="http://schemas.microsoft.com/office/powerpoint/2010/main" val="9259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50C8-5444-4C5E-9F94-3C0F614FBAE7}"/>
              </a:ext>
            </a:extLst>
          </p:cNvPr>
          <p:cNvSpPr>
            <a:spLocks noGrp="1"/>
          </p:cNvSpPr>
          <p:nvPr>
            <p:ph type="title"/>
          </p:nvPr>
        </p:nvSpPr>
        <p:spPr/>
        <p:txBody>
          <a:bodyPr/>
          <a:lstStyle/>
          <a:p>
            <a:r>
              <a:rPr lang="en-US" dirty="0"/>
              <a:t>2D array coverage – take 3</a:t>
            </a:r>
          </a:p>
        </p:txBody>
      </p:sp>
      <p:sp>
        <p:nvSpPr>
          <p:cNvPr id="3" name="Content Placeholder 2">
            <a:extLst>
              <a:ext uri="{FF2B5EF4-FFF2-40B4-BE49-F238E27FC236}">
                <a16:creationId xmlns:a16="http://schemas.microsoft.com/office/drawing/2014/main" id="{08161FC5-F1B6-4D5A-933D-D3A5F1432E98}"/>
              </a:ext>
            </a:extLst>
          </p:cNvPr>
          <p:cNvSpPr>
            <a:spLocks noGrp="1"/>
          </p:cNvSpPr>
          <p:nvPr>
            <p:ph idx="1"/>
          </p:nvPr>
        </p:nvSpPr>
        <p:spPr>
          <a:xfrm>
            <a:off x="565638" y="1414908"/>
            <a:ext cx="7892562" cy="2471291"/>
          </a:xfrm>
        </p:spPr>
        <p:txBody>
          <a:bodyPr/>
          <a:lstStyle/>
          <a:p>
            <a:r>
              <a:rPr lang="en-US" dirty="0"/>
              <a:t>Array assignment must go inside of an </a:t>
            </a:r>
            <a:r>
              <a:rPr lang="en-US" b="1" dirty="0"/>
              <a:t>initial</a:t>
            </a:r>
            <a:r>
              <a:rPr lang="en-US" dirty="0"/>
              <a:t> block</a:t>
            </a:r>
          </a:p>
          <a:p>
            <a:r>
              <a:rPr lang="en-US" dirty="0"/>
              <a:t>Cannot have a </a:t>
            </a:r>
            <a:r>
              <a:rPr lang="en-US" b="1" dirty="0"/>
              <a:t>generate</a:t>
            </a:r>
            <a:r>
              <a:rPr lang="en-US" dirty="0"/>
              <a:t> block inside of an </a:t>
            </a:r>
            <a:r>
              <a:rPr lang="en-US" b="1" dirty="0"/>
              <a:t>initial</a:t>
            </a:r>
            <a:r>
              <a:rPr lang="en-US" dirty="0"/>
              <a:t> block</a:t>
            </a:r>
          </a:p>
          <a:p>
            <a:pPr lvl="1"/>
            <a:r>
              <a:rPr lang="en-US" b="1" dirty="0"/>
              <a:t>generate </a:t>
            </a:r>
            <a:r>
              <a:rPr lang="en-US" dirty="0"/>
              <a:t>must happen at elaboration time, but</a:t>
            </a:r>
            <a:r>
              <a:rPr lang="en-US" b="1" dirty="0"/>
              <a:t> initial</a:t>
            </a:r>
            <a:r>
              <a:rPr lang="en-US" dirty="0"/>
              <a:t> block executes at t=0 of simulation</a:t>
            </a:r>
            <a:endParaRPr lang="en-US" b="1" dirty="0"/>
          </a:p>
        </p:txBody>
      </p:sp>
      <p:sp>
        <p:nvSpPr>
          <p:cNvPr id="4" name="Footer Placeholder 3">
            <a:extLst>
              <a:ext uri="{FF2B5EF4-FFF2-40B4-BE49-F238E27FC236}">
                <a16:creationId xmlns:a16="http://schemas.microsoft.com/office/drawing/2014/main" id="{99CDB641-F96C-4C34-AD00-6D02E55FBC6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095918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5E6E-D862-40C5-B05C-96E5C373CA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3514109-28A8-4A9E-BA15-427E6CD034CE}"/>
              </a:ext>
            </a:extLst>
          </p:cNvPr>
          <p:cNvSpPr>
            <a:spLocks noGrp="1"/>
          </p:cNvSpPr>
          <p:nvPr>
            <p:ph idx="1"/>
          </p:nvPr>
        </p:nvSpPr>
        <p:spPr>
          <a:xfrm>
            <a:off x="685800" y="1524000"/>
            <a:ext cx="7772400" cy="4419600"/>
          </a:xfrm>
        </p:spPr>
        <p:txBody>
          <a:bodyPr/>
          <a:lstStyle/>
          <a:p>
            <a:r>
              <a:rPr lang="en-US" sz="2400" dirty="0"/>
              <a:t>Software access is available as per LRM 19.8</a:t>
            </a:r>
          </a:p>
          <a:p>
            <a:pPr lvl="1">
              <a:spcBef>
                <a:spcPts val="0"/>
              </a:spcBef>
            </a:pPr>
            <a:r>
              <a:rPr lang="en-US" sz="2000" dirty="0"/>
              <a:t>no beautiful graphics, but works the same for all simulators</a:t>
            </a:r>
          </a:p>
          <a:p>
            <a:pPr>
              <a:spcBef>
                <a:spcPts val="600"/>
              </a:spcBef>
            </a:pPr>
            <a:r>
              <a:rPr lang="en-US" sz="2400" i="1" dirty="0" err="1"/>
              <a:t>cov</a:t>
            </a:r>
            <a:r>
              <a:rPr lang="en-US" sz="2400" dirty="0"/>
              <a:t>[0][0].</a:t>
            </a:r>
            <a:r>
              <a:rPr lang="en-US" sz="2400" i="1" dirty="0" err="1"/>
              <a:t>get_inst_coverage</a:t>
            </a:r>
            <a:r>
              <a:rPr lang="en-US" sz="2400" dirty="0"/>
              <a:t>(</a:t>
            </a:r>
            <a:r>
              <a:rPr lang="en-US" sz="2400" i="1" dirty="0"/>
              <a:t>good, </a:t>
            </a:r>
            <a:r>
              <a:rPr lang="en-US" sz="2400" i="1" dirty="0" err="1"/>
              <a:t>n_bins</a:t>
            </a:r>
            <a:r>
              <a:rPr lang="en-US" sz="2400" dirty="0"/>
              <a:t>)</a:t>
            </a:r>
          </a:p>
          <a:p>
            <a:pPr lvl="1">
              <a:spcBef>
                <a:spcPts val="0"/>
              </a:spcBef>
            </a:pPr>
            <a:r>
              <a:rPr lang="en-US" sz="2000" dirty="0"/>
              <a:t>returns coverage for that one single MS</a:t>
            </a:r>
          </a:p>
          <a:p>
            <a:pPr>
              <a:spcBef>
                <a:spcPts val="600"/>
              </a:spcBef>
            </a:pPr>
            <a:r>
              <a:rPr lang="en-US" sz="2400" i="1" dirty="0" err="1"/>
              <a:t>cov</a:t>
            </a:r>
            <a:r>
              <a:rPr lang="en-US" sz="2400" dirty="0"/>
              <a:t>[0][0].</a:t>
            </a:r>
            <a:r>
              <a:rPr lang="en-US" sz="2400" i="1" dirty="0" err="1"/>
              <a:t>get_coverage</a:t>
            </a:r>
            <a:r>
              <a:rPr lang="en-US" sz="2400" dirty="0"/>
              <a:t>(</a:t>
            </a:r>
            <a:r>
              <a:rPr lang="en-US" sz="2400" i="1" dirty="0"/>
              <a:t>good, </a:t>
            </a:r>
            <a:r>
              <a:rPr lang="en-US" sz="2400" i="1" dirty="0" err="1"/>
              <a:t>n_bins</a:t>
            </a:r>
            <a:r>
              <a:rPr lang="en-US" sz="2400" dirty="0"/>
              <a:t>)</a:t>
            </a:r>
          </a:p>
          <a:p>
            <a:pPr lvl="1">
              <a:spcBef>
                <a:spcPts val="0"/>
              </a:spcBef>
            </a:pPr>
            <a:r>
              <a:rPr lang="en-US" sz="2000" dirty="0"/>
              <a:t>returns coverage for the ensemble of </a:t>
            </a:r>
            <a:r>
              <a:rPr lang="en-US" sz="2000" i="1" dirty="0"/>
              <a:t>all</a:t>
            </a:r>
            <a:r>
              <a:rPr lang="en-US" sz="2000" dirty="0"/>
              <a:t> MSs</a:t>
            </a:r>
          </a:p>
          <a:p>
            <a:pPr lvl="1">
              <a:spcBef>
                <a:spcPts val="0"/>
              </a:spcBef>
            </a:pPr>
            <a:r>
              <a:rPr lang="en-US" sz="2000" dirty="0"/>
              <a:t>so, lots more bins!</a:t>
            </a:r>
          </a:p>
          <a:p>
            <a:pPr lvl="1">
              <a:spcBef>
                <a:spcPts val="0"/>
              </a:spcBef>
            </a:pPr>
            <a:r>
              <a:rPr lang="en-US" sz="2000" dirty="0"/>
              <a:t>would </a:t>
            </a:r>
            <a:r>
              <a:rPr lang="en-US" sz="2000" i="1" dirty="0" err="1"/>
              <a:t>cov</a:t>
            </a:r>
            <a:r>
              <a:rPr lang="en-US" sz="2000" dirty="0"/>
              <a:t>[0][1] give the same result as [0][0]?</a:t>
            </a:r>
          </a:p>
          <a:p>
            <a:pPr>
              <a:spcBef>
                <a:spcPts val="600"/>
              </a:spcBef>
            </a:pPr>
            <a:r>
              <a:rPr lang="en-US" sz="2400" dirty="0"/>
              <a:t>They both also return a percentage number</a:t>
            </a:r>
          </a:p>
          <a:p>
            <a:pPr lvl="1">
              <a:spcBef>
                <a:spcPts val="0"/>
              </a:spcBef>
            </a:pPr>
            <a:r>
              <a:rPr lang="en-US" sz="2000" dirty="0"/>
              <a:t>100 * </a:t>
            </a:r>
            <a:r>
              <a:rPr lang="en-US" sz="2000" dirty="0" err="1"/>
              <a:t>n_covered_bins</a:t>
            </a:r>
            <a:r>
              <a:rPr lang="en-US" sz="2000" dirty="0"/>
              <a:t> / </a:t>
            </a:r>
            <a:r>
              <a:rPr lang="en-US" sz="2000" dirty="0" err="1"/>
              <a:t>n_total_bins</a:t>
            </a:r>
            <a:endParaRPr lang="en-US" sz="2000" dirty="0"/>
          </a:p>
          <a:p>
            <a:endParaRPr lang="en-US" dirty="0"/>
          </a:p>
        </p:txBody>
      </p:sp>
      <p:sp>
        <p:nvSpPr>
          <p:cNvPr id="4" name="Footer Placeholder 3">
            <a:extLst>
              <a:ext uri="{FF2B5EF4-FFF2-40B4-BE49-F238E27FC236}">
                <a16:creationId xmlns:a16="http://schemas.microsoft.com/office/drawing/2014/main" id="{0BFE6081-EAA5-4F3F-B12F-6A960898590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17218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1A9D-3518-4285-A94D-9E87A44F28D2}"/>
              </a:ext>
            </a:extLst>
          </p:cNvPr>
          <p:cNvSpPr>
            <a:spLocks noGrp="1"/>
          </p:cNvSpPr>
          <p:nvPr>
            <p:ph type="title"/>
          </p:nvPr>
        </p:nvSpPr>
        <p:spPr/>
        <p:txBody>
          <a:bodyPr/>
          <a:lstStyle/>
          <a:p>
            <a:r>
              <a:rPr lang="en-US" dirty="0"/>
              <a:t>Merging for </a:t>
            </a:r>
            <a:r>
              <a:rPr lang="en-US" sz="4400" i="1" dirty="0" err="1"/>
              <a:t>get_coverage</a:t>
            </a:r>
            <a:r>
              <a:rPr lang="en-US" dirty="0"/>
              <a:t>()</a:t>
            </a:r>
          </a:p>
        </p:txBody>
      </p:sp>
      <p:sp>
        <p:nvSpPr>
          <p:cNvPr id="3" name="Content Placeholder 2">
            <a:extLst>
              <a:ext uri="{FF2B5EF4-FFF2-40B4-BE49-F238E27FC236}">
                <a16:creationId xmlns:a16="http://schemas.microsoft.com/office/drawing/2014/main" id="{526BAE8E-0E83-468C-9DBB-F6E23F6A007F}"/>
              </a:ext>
            </a:extLst>
          </p:cNvPr>
          <p:cNvSpPr>
            <a:spLocks noGrp="1"/>
          </p:cNvSpPr>
          <p:nvPr>
            <p:ph idx="1"/>
          </p:nvPr>
        </p:nvSpPr>
        <p:spPr>
          <a:xfrm>
            <a:off x="685800" y="1295400"/>
            <a:ext cx="7772400" cy="4876800"/>
          </a:xfrm>
        </p:spPr>
        <p:txBody>
          <a:bodyPr/>
          <a:lstStyle/>
          <a:p>
            <a:r>
              <a:rPr lang="en-US" sz="2800" i="1" dirty="0" err="1"/>
              <a:t>cov</a:t>
            </a:r>
            <a:r>
              <a:rPr lang="en-US" sz="2800" dirty="0"/>
              <a:t>[0][0].</a:t>
            </a:r>
            <a:r>
              <a:rPr lang="en-US" sz="2800" i="1" dirty="0" err="1"/>
              <a:t>get_coverage</a:t>
            </a:r>
            <a:r>
              <a:rPr lang="en-US" sz="2800" dirty="0"/>
              <a:t>(</a:t>
            </a:r>
            <a:r>
              <a:rPr lang="en-US" sz="2800" i="1" dirty="0"/>
              <a:t>good, </a:t>
            </a:r>
            <a:r>
              <a:rPr lang="en-US" sz="2800" i="1" dirty="0" err="1"/>
              <a:t>n_bins</a:t>
            </a:r>
            <a:r>
              <a:rPr lang="en-US" sz="2800" dirty="0"/>
              <a:t>)</a:t>
            </a:r>
          </a:p>
          <a:p>
            <a:r>
              <a:rPr lang="en-US" dirty="0"/>
              <a:t>What does “the ensemble of </a:t>
            </a:r>
            <a:r>
              <a:rPr lang="en-US" i="1" dirty="0"/>
              <a:t>all</a:t>
            </a:r>
            <a:r>
              <a:rPr lang="en-US" dirty="0"/>
              <a:t> MSs” mean exactly?</a:t>
            </a:r>
          </a:p>
          <a:p>
            <a:pPr lvl="1">
              <a:spcBef>
                <a:spcPts val="0"/>
              </a:spcBef>
            </a:pPr>
            <a:r>
              <a:rPr lang="en-US" dirty="0"/>
              <a:t>If each one has, e.g., five </a:t>
            </a:r>
            <a:r>
              <a:rPr lang="en-US" dirty="0" err="1"/>
              <a:t>coverpoints</a:t>
            </a:r>
            <a:r>
              <a:rPr lang="en-US" dirty="0"/>
              <a:t> of 1-bit signals</a:t>
            </a:r>
          </a:p>
          <a:p>
            <a:pPr lvl="1">
              <a:spcBef>
                <a:spcPts val="0"/>
              </a:spcBef>
            </a:pPr>
            <a:r>
              <a:rPr lang="en-US" dirty="0"/>
              <a:t>(2 bins/</a:t>
            </a:r>
            <a:r>
              <a:rPr lang="en-US" dirty="0" err="1"/>
              <a:t>coverpoint</a:t>
            </a:r>
            <a:r>
              <a:rPr lang="en-US" dirty="0"/>
              <a:t>) * (5 </a:t>
            </a:r>
            <a:r>
              <a:rPr lang="en-US" dirty="0" err="1"/>
              <a:t>coverpoints</a:t>
            </a:r>
            <a:r>
              <a:rPr lang="en-US" dirty="0"/>
              <a:t>/</a:t>
            </a:r>
            <a:r>
              <a:rPr lang="en-US" dirty="0" err="1"/>
              <a:t>inst</a:t>
            </a:r>
            <a:r>
              <a:rPr lang="en-US" dirty="0"/>
              <a:t>) * (16 </a:t>
            </a:r>
            <a:r>
              <a:rPr lang="en-US" dirty="0" err="1"/>
              <a:t>inst</a:t>
            </a:r>
            <a:r>
              <a:rPr lang="en-US" dirty="0"/>
              <a:t>) = 160 total bins!</a:t>
            </a:r>
          </a:p>
          <a:p>
            <a:pPr lvl="1">
              <a:spcBef>
                <a:spcPts val="0"/>
              </a:spcBef>
            </a:pPr>
            <a:r>
              <a:rPr lang="en-US" dirty="0"/>
              <a:t>may not be exactly what you want</a:t>
            </a:r>
          </a:p>
          <a:p>
            <a:r>
              <a:rPr lang="en-US" i="1" dirty="0" err="1"/>
              <a:t>Merge_instance</a:t>
            </a:r>
            <a:r>
              <a:rPr lang="en-US" dirty="0"/>
              <a:t> mode</a:t>
            </a:r>
          </a:p>
          <a:p>
            <a:pPr lvl="1">
              <a:spcBef>
                <a:spcPts val="0"/>
              </a:spcBef>
            </a:pPr>
            <a:r>
              <a:rPr lang="en-US" dirty="0"/>
              <a:t>total coverage has same number of bins as any individual instance (10, here)</a:t>
            </a:r>
          </a:p>
          <a:p>
            <a:pPr lvl="1">
              <a:spcBef>
                <a:spcPts val="0"/>
              </a:spcBef>
            </a:pPr>
            <a:r>
              <a:rPr lang="en-US" dirty="0"/>
              <a:t>each bin counts as covered if </a:t>
            </a:r>
            <a:r>
              <a:rPr lang="en-US" i="1" dirty="0"/>
              <a:t>any </a:t>
            </a:r>
            <a:r>
              <a:rPr lang="en-US" dirty="0"/>
              <a:t>instance covered it </a:t>
            </a:r>
          </a:p>
          <a:p>
            <a:pPr>
              <a:spcBef>
                <a:spcPts val="0"/>
              </a:spcBef>
            </a:pPr>
            <a:r>
              <a:rPr lang="en-US" dirty="0"/>
              <a:t>When might each mode be useful?</a:t>
            </a:r>
          </a:p>
          <a:p>
            <a:endParaRPr lang="en-US" dirty="0"/>
          </a:p>
        </p:txBody>
      </p:sp>
      <p:sp>
        <p:nvSpPr>
          <p:cNvPr id="4" name="Footer Placeholder 3">
            <a:extLst>
              <a:ext uri="{FF2B5EF4-FFF2-40B4-BE49-F238E27FC236}">
                <a16:creationId xmlns:a16="http://schemas.microsoft.com/office/drawing/2014/main" id="{2572070B-48EE-443B-AB66-7D08FF3DE1B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72001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06FA-42FE-4ABF-A0B7-90A654938434}"/>
              </a:ext>
            </a:extLst>
          </p:cNvPr>
          <p:cNvSpPr>
            <a:spLocks noGrp="1"/>
          </p:cNvSpPr>
          <p:nvPr>
            <p:ph type="title"/>
          </p:nvPr>
        </p:nvSpPr>
        <p:spPr/>
        <p:txBody>
          <a:bodyPr/>
          <a:lstStyle/>
          <a:p>
            <a:r>
              <a:rPr lang="en-US" dirty="0"/>
              <a:t>Single </a:t>
            </a:r>
            <a:r>
              <a:rPr lang="en-US" dirty="0" err="1"/>
              <a:t>coverpoints</a:t>
            </a:r>
            <a:endParaRPr lang="en-US" dirty="0"/>
          </a:p>
        </p:txBody>
      </p:sp>
      <p:sp>
        <p:nvSpPr>
          <p:cNvPr id="3" name="Content Placeholder 2">
            <a:extLst>
              <a:ext uri="{FF2B5EF4-FFF2-40B4-BE49-F238E27FC236}">
                <a16:creationId xmlns:a16="http://schemas.microsoft.com/office/drawing/2014/main" id="{3F2798FB-2DDC-4D8A-A5CA-2367EF5D2F87}"/>
              </a:ext>
            </a:extLst>
          </p:cNvPr>
          <p:cNvSpPr>
            <a:spLocks noGrp="1"/>
          </p:cNvSpPr>
          <p:nvPr>
            <p:ph idx="1"/>
          </p:nvPr>
        </p:nvSpPr>
        <p:spPr>
          <a:xfrm>
            <a:off x="609600" y="3657600"/>
            <a:ext cx="7772400" cy="1828800"/>
          </a:xfrm>
        </p:spPr>
        <p:txBody>
          <a:bodyPr/>
          <a:lstStyle/>
          <a:p>
            <a:r>
              <a:rPr lang="en-US" dirty="0"/>
              <a:t>What if we want to check coverage on </a:t>
            </a:r>
            <a:r>
              <a:rPr lang="en-US" i="1" dirty="0" err="1"/>
              <a:t>vert_sel_pass</a:t>
            </a:r>
            <a:r>
              <a:rPr lang="en-US" dirty="0"/>
              <a:t> and </a:t>
            </a:r>
            <a:r>
              <a:rPr lang="en-US" i="1" dirty="0" err="1"/>
              <a:t>hori_sel_pass</a:t>
            </a:r>
            <a:r>
              <a:rPr lang="en-US" dirty="0"/>
              <a:t> individually?</a:t>
            </a:r>
          </a:p>
          <a:p>
            <a:pPr lvl="1"/>
            <a:r>
              <a:rPr lang="en-US" i="1" dirty="0" err="1"/>
              <a:t>cov</a:t>
            </a:r>
            <a:r>
              <a:rPr lang="en-US" dirty="0"/>
              <a:t>[0][0].</a:t>
            </a:r>
            <a:r>
              <a:rPr lang="en-US" i="1" dirty="0" err="1"/>
              <a:t>vsp</a:t>
            </a:r>
            <a:r>
              <a:rPr lang="en-US" dirty="0" err="1"/>
              <a:t>.</a:t>
            </a:r>
            <a:r>
              <a:rPr lang="en-US" i="1" dirty="0" err="1"/>
              <a:t>get_coverage</a:t>
            </a:r>
            <a:r>
              <a:rPr lang="en-US" dirty="0"/>
              <a:t>(</a:t>
            </a:r>
            <a:r>
              <a:rPr lang="en-US" i="1" dirty="0"/>
              <a:t>good, </a:t>
            </a:r>
            <a:r>
              <a:rPr lang="en-US" i="1" dirty="0" err="1"/>
              <a:t>n_bins</a:t>
            </a:r>
            <a:r>
              <a:rPr lang="en-US" dirty="0"/>
              <a:t>)</a:t>
            </a:r>
          </a:p>
          <a:p>
            <a:pPr lvl="1"/>
            <a:r>
              <a:rPr lang="en-US" dirty="0"/>
              <a:t>requires </a:t>
            </a:r>
            <a:r>
              <a:rPr lang="en-US" dirty="0" err="1"/>
              <a:t>option.per_instance</a:t>
            </a:r>
            <a:r>
              <a:rPr lang="en-US" dirty="0"/>
              <a:t>=1</a:t>
            </a:r>
          </a:p>
          <a:p>
            <a:endParaRPr lang="en-US" dirty="0"/>
          </a:p>
        </p:txBody>
      </p:sp>
      <p:sp>
        <p:nvSpPr>
          <p:cNvPr id="4" name="Footer Placeholder 3">
            <a:extLst>
              <a:ext uri="{FF2B5EF4-FFF2-40B4-BE49-F238E27FC236}">
                <a16:creationId xmlns:a16="http://schemas.microsoft.com/office/drawing/2014/main" id="{4171CDF5-E1B5-49FD-83C1-FCEB6B08768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D57C2049-236B-460D-B4AE-070F10A77FC3}"/>
              </a:ext>
            </a:extLst>
          </p:cNvPr>
          <p:cNvSpPr txBox="1"/>
          <p:nvPr/>
        </p:nvSpPr>
        <p:spPr>
          <a:xfrm>
            <a:off x="228600" y="1453283"/>
            <a:ext cx="6629400" cy="1938992"/>
          </a:xfrm>
          <a:prstGeom prst="rect">
            <a:avLst/>
          </a:prstGeom>
          <a:noFill/>
          <a:ln>
            <a:solidFill>
              <a:schemeClr val="accent2"/>
            </a:solidFill>
          </a:ln>
        </p:spPr>
        <p:txBody>
          <a:bodyPr wrap="square">
            <a:spAutoFit/>
          </a:bodyPr>
          <a:lstStyle/>
          <a:p>
            <a:pPr lvl="1"/>
            <a:r>
              <a:rPr lang="en-US" dirty="0" err="1">
                <a:solidFill>
                  <a:schemeClr val="accent2"/>
                </a:solidFill>
              </a:rPr>
              <a:t>covergroup</a:t>
            </a:r>
            <a:r>
              <a:rPr lang="en-US" dirty="0">
                <a:solidFill>
                  <a:schemeClr val="accent2"/>
                </a:solidFill>
              </a:rPr>
              <a:t> </a:t>
            </a:r>
            <a:r>
              <a:rPr lang="en-US" dirty="0" err="1">
                <a:solidFill>
                  <a:schemeClr val="accent2"/>
                </a:solidFill>
              </a:rPr>
              <a:t>mesh_cov</a:t>
            </a:r>
            <a:r>
              <a:rPr lang="en-US" dirty="0">
                <a:solidFill>
                  <a:schemeClr val="accent2"/>
                </a:solidFill>
              </a:rPr>
              <a:t> @(negedge </a:t>
            </a:r>
            <a:r>
              <a:rPr lang="en-US" dirty="0" err="1">
                <a:solidFill>
                  <a:schemeClr val="accent2"/>
                </a:solidFill>
              </a:rPr>
              <a:t>clk</a:t>
            </a:r>
            <a:r>
              <a:rPr lang="en-US" dirty="0">
                <a:solidFill>
                  <a:schemeClr val="accent2"/>
                </a:solidFill>
              </a:rPr>
              <a:t>);</a:t>
            </a:r>
          </a:p>
          <a:p>
            <a:pPr lvl="2"/>
            <a:r>
              <a:rPr lang="en-US" dirty="0" err="1">
                <a:solidFill>
                  <a:schemeClr val="accent2"/>
                </a:solidFill>
              </a:rPr>
              <a:t>vsp</a:t>
            </a:r>
            <a:r>
              <a:rPr lang="en-US" dirty="0">
                <a:solidFill>
                  <a:schemeClr val="accent2"/>
                </a:solidFill>
              </a:rPr>
              <a:t>: </a:t>
            </a:r>
            <a:r>
              <a:rPr lang="en-US" dirty="0" err="1">
                <a:solidFill>
                  <a:schemeClr val="accent2"/>
                </a:solidFill>
              </a:rPr>
              <a:t>coverpoint</a:t>
            </a:r>
            <a:r>
              <a:rPr lang="en-US" dirty="0">
                <a:solidFill>
                  <a:schemeClr val="accent2"/>
                </a:solidFill>
              </a:rPr>
              <a:t> </a:t>
            </a:r>
            <a:r>
              <a:rPr lang="en-US" dirty="0" err="1">
                <a:solidFill>
                  <a:schemeClr val="accent2"/>
                </a:solidFill>
              </a:rPr>
              <a:t>vert_sel_pass</a:t>
            </a:r>
            <a:r>
              <a:rPr lang="en-US" dirty="0">
                <a:solidFill>
                  <a:schemeClr val="accent2"/>
                </a:solidFill>
              </a:rPr>
              <a:t>;</a:t>
            </a:r>
          </a:p>
          <a:p>
            <a:pPr lvl="2"/>
            <a:r>
              <a:rPr lang="en-US" dirty="0" err="1">
                <a:solidFill>
                  <a:schemeClr val="accent2"/>
                </a:solidFill>
              </a:rPr>
              <a:t>hsp</a:t>
            </a:r>
            <a:r>
              <a:rPr lang="en-US" dirty="0">
                <a:solidFill>
                  <a:schemeClr val="accent2"/>
                </a:solidFill>
              </a:rPr>
              <a:t>: </a:t>
            </a:r>
            <a:r>
              <a:rPr lang="en-US" dirty="0" err="1">
                <a:solidFill>
                  <a:schemeClr val="accent2"/>
                </a:solidFill>
              </a:rPr>
              <a:t>coverpoint</a:t>
            </a:r>
            <a:r>
              <a:rPr lang="en-US" dirty="0">
                <a:solidFill>
                  <a:schemeClr val="accent2"/>
                </a:solidFill>
              </a:rPr>
              <a:t> </a:t>
            </a:r>
            <a:r>
              <a:rPr lang="en-US" dirty="0" err="1">
                <a:solidFill>
                  <a:schemeClr val="accent2"/>
                </a:solidFill>
              </a:rPr>
              <a:t>hori_sel_pass</a:t>
            </a:r>
            <a:r>
              <a:rPr lang="en-US" dirty="0">
                <a:solidFill>
                  <a:schemeClr val="accent2"/>
                </a:solidFill>
              </a:rPr>
              <a:t>;</a:t>
            </a:r>
          </a:p>
          <a:p>
            <a:pPr lvl="2"/>
            <a:r>
              <a:rPr lang="en-US" dirty="0">
                <a:solidFill>
                  <a:schemeClr val="accent2"/>
                </a:solidFill>
              </a:rPr>
              <a:t>…</a:t>
            </a:r>
          </a:p>
          <a:p>
            <a:pPr lvl="1"/>
            <a:r>
              <a:rPr lang="en-US" dirty="0" err="1">
                <a:solidFill>
                  <a:schemeClr val="accent2"/>
                </a:solidFill>
              </a:rPr>
              <a:t>endgroup</a:t>
            </a:r>
            <a:endParaRPr lang="en-US" dirty="0">
              <a:solidFill>
                <a:schemeClr val="accent2"/>
              </a:solidFill>
            </a:endParaRPr>
          </a:p>
        </p:txBody>
      </p:sp>
      <p:sp>
        <p:nvSpPr>
          <p:cNvPr id="6" name="TextBox 5">
            <a:extLst>
              <a:ext uri="{FF2B5EF4-FFF2-40B4-BE49-F238E27FC236}">
                <a16:creationId xmlns:a16="http://schemas.microsoft.com/office/drawing/2014/main" id="{274B386F-5DF3-45E1-9F94-39AFA9004400}"/>
              </a:ext>
            </a:extLst>
          </p:cNvPr>
          <p:cNvSpPr txBox="1"/>
          <p:nvPr/>
        </p:nvSpPr>
        <p:spPr>
          <a:xfrm>
            <a:off x="4724400" y="1641927"/>
            <a:ext cx="3124200" cy="461665"/>
          </a:xfrm>
          <a:prstGeom prst="rect">
            <a:avLst/>
          </a:prstGeom>
          <a:noFill/>
        </p:spPr>
        <p:txBody>
          <a:bodyPr wrap="square" rtlCol="0">
            <a:spAutoFit/>
          </a:bodyPr>
          <a:lstStyle/>
          <a:p>
            <a:r>
              <a:rPr lang="en-US" dirty="0" err="1">
                <a:solidFill>
                  <a:srgbClr val="FF0000"/>
                </a:solidFill>
              </a:rPr>
              <a:t>option.per_instance</a:t>
            </a:r>
            <a:r>
              <a:rPr lang="en-US" dirty="0">
                <a:solidFill>
                  <a:srgbClr val="FF0000"/>
                </a:solidFill>
              </a:rPr>
              <a:t>=1;</a:t>
            </a:r>
          </a:p>
        </p:txBody>
      </p:sp>
    </p:spTree>
    <p:extLst>
      <p:ext uri="{BB962C8B-B14F-4D97-AF65-F5344CB8AC3E}">
        <p14:creationId xmlns:p14="http://schemas.microsoft.com/office/powerpoint/2010/main" val="27842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What is coverage and why do you care?</a:t>
            </a:r>
          </a:p>
          <a:p>
            <a:r>
              <a:rPr lang="en-US" dirty="0"/>
              <a:t>Code coverage and toggle coverage</a:t>
            </a:r>
          </a:p>
          <a:p>
            <a:r>
              <a:rPr lang="en-US" dirty="0"/>
              <a:t>Functional coverage</a:t>
            </a:r>
          </a:p>
          <a:p>
            <a:r>
              <a:rPr lang="en-US" dirty="0"/>
              <a:t>Using your coverage numbers and filling holes</a:t>
            </a:r>
          </a:p>
          <a:p>
            <a:r>
              <a:rPr lang="en-US" dirty="0"/>
              <a:t>Examples</a:t>
            </a:r>
          </a:p>
          <a:p>
            <a:endParaRPr lang="en-US" dirty="0"/>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04FC0CD-785C-4EBE-AA64-C4A23E55DDDC}"/>
              </a:ext>
            </a:extLst>
          </p:cNvPr>
          <p:cNvSpPr/>
          <p:nvPr/>
        </p:nvSpPr>
        <p:spPr>
          <a:xfrm>
            <a:off x="1066800" y="2236176"/>
            <a:ext cx="51816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69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DBE4-4892-4E15-95F9-B00D1FB6317A}"/>
              </a:ext>
            </a:extLst>
          </p:cNvPr>
          <p:cNvSpPr>
            <a:spLocks noGrp="1"/>
          </p:cNvSpPr>
          <p:nvPr>
            <p:ph type="title"/>
          </p:nvPr>
        </p:nvSpPr>
        <p:spPr/>
        <p:txBody>
          <a:bodyPr/>
          <a:lstStyle/>
          <a:p>
            <a:r>
              <a:rPr lang="en-US" dirty="0"/>
              <a:t>What is “coverage?”</a:t>
            </a:r>
          </a:p>
        </p:txBody>
      </p:sp>
      <p:sp>
        <p:nvSpPr>
          <p:cNvPr id="3" name="Content Placeholder 2">
            <a:extLst>
              <a:ext uri="{FF2B5EF4-FFF2-40B4-BE49-F238E27FC236}">
                <a16:creationId xmlns:a16="http://schemas.microsoft.com/office/drawing/2014/main" id="{338C6E93-0D74-49BC-8912-E92DC6A6BFF6}"/>
              </a:ext>
            </a:extLst>
          </p:cNvPr>
          <p:cNvSpPr>
            <a:spLocks noGrp="1"/>
          </p:cNvSpPr>
          <p:nvPr>
            <p:ph idx="1"/>
          </p:nvPr>
        </p:nvSpPr>
        <p:spPr/>
        <p:txBody>
          <a:bodyPr/>
          <a:lstStyle/>
          <a:p>
            <a:r>
              <a:rPr lang="en-US" dirty="0"/>
              <a:t>Coverage is a magic measurement tool</a:t>
            </a:r>
          </a:p>
          <a:p>
            <a:pPr lvl="1"/>
            <a:r>
              <a:rPr lang="en-US" dirty="0"/>
              <a:t>tells you what the 1M random tests have actually tested</a:t>
            </a:r>
          </a:p>
          <a:p>
            <a:endParaRPr lang="en-US" dirty="0"/>
          </a:p>
          <a:p>
            <a:r>
              <a:rPr lang="en-US" dirty="0"/>
              <a:t>Types of coverage:</a:t>
            </a:r>
          </a:p>
          <a:p>
            <a:pPr lvl="1"/>
            <a:r>
              <a:rPr lang="en-US" dirty="0"/>
              <a:t>code coverage: line coverage, condition coverage</a:t>
            </a:r>
          </a:p>
          <a:p>
            <a:pPr lvl="1"/>
            <a:r>
              <a:rPr lang="en-US" dirty="0"/>
              <a:t>toggle coverage</a:t>
            </a:r>
          </a:p>
          <a:p>
            <a:pPr lvl="1"/>
            <a:r>
              <a:rPr lang="en-US" dirty="0"/>
              <a:t>functional coverage</a:t>
            </a:r>
          </a:p>
          <a:p>
            <a:endParaRPr lang="en-US" dirty="0"/>
          </a:p>
        </p:txBody>
      </p:sp>
      <p:sp>
        <p:nvSpPr>
          <p:cNvPr id="4" name="Footer Placeholder 3">
            <a:extLst>
              <a:ext uri="{FF2B5EF4-FFF2-40B4-BE49-F238E27FC236}">
                <a16:creationId xmlns:a16="http://schemas.microsoft.com/office/drawing/2014/main" id="{7ADB4194-5D1B-435A-BBB7-7A967C9F8DB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9457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6CA3-AFF2-47F4-B4D3-872C1E127C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1F06B7B-893E-4E40-85A3-64339B5E4CC6}"/>
              </a:ext>
            </a:extLst>
          </p:cNvPr>
          <p:cNvSpPr>
            <a:spLocks noGrp="1"/>
          </p:cNvSpPr>
          <p:nvPr>
            <p:ph idx="1"/>
          </p:nvPr>
        </p:nvSpPr>
        <p:spPr>
          <a:xfrm>
            <a:off x="685800" y="1676400"/>
            <a:ext cx="4114800" cy="2667000"/>
          </a:xfrm>
        </p:spPr>
        <p:txBody>
          <a:bodyPr/>
          <a:lstStyle/>
          <a:p>
            <a:r>
              <a:rPr lang="en-US" dirty="0"/>
              <a:t>line coverage</a:t>
            </a:r>
          </a:p>
          <a:p>
            <a:pPr lvl="1"/>
            <a:r>
              <a:rPr lang="en-US" dirty="0"/>
              <a:t>how often was each line of code executed?</a:t>
            </a:r>
          </a:p>
          <a:p>
            <a:r>
              <a:rPr lang="en-US" dirty="0"/>
              <a:t>condition coverage</a:t>
            </a:r>
          </a:p>
          <a:p>
            <a:pPr lvl="1"/>
            <a:r>
              <a:rPr lang="en-US" dirty="0"/>
              <a:t>was every </a:t>
            </a:r>
            <a:r>
              <a:rPr lang="en-US" i="1" dirty="0"/>
              <a:t>if</a:t>
            </a:r>
            <a:r>
              <a:rPr lang="en-US" dirty="0"/>
              <a:t> both taken and not?</a:t>
            </a:r>
          </a:p>
          <a:p>
            <a:endParaRPr lang="en-US" dirty="0"/>
          </a:p>
        </p:txBody>
      </p:sp>
      <p:sp>
        <p:nvSpPr>
          <p:cNvPr id="4" name="Footer Placeholder 3">
            <a:extLst>
              <a:ext uri="{FF2B5EF4-FFF2-40B4-BE49-F238E27FC236}">
                <a16:creationId xmlns:a16="http://schemas.microsoft.com/office/drawing/2014/main" id="{D670A169-4F0D-472A-A8CC-548A6FB839D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0301E88D-23FE-42C7-BDF3-0832B57DB28A}"/>
              </a:ext>
            </a:extLst>
          </p:cNvPr>
          <p:cNvSpPr txBox="1"/>
          <p:nvPr/>
        </p:nvSpPr>
        <p:spPr>
          <a:xfrm>
            <a:off x="5105400" y="1676400"/>
            <a:ext cx="3810000" cy="2215991"/>
          </a:xfrm>
          <a:prstGeom prst="rect">
            <a:avLst/>
          </a:prstGeom>
          <a:noFill/>
          <a:ln>
            <a:solidFill>
              <a:schemeClr val="accent2"/>
            </a:solidFill>
          </a:ln>
        </p:spPr>
        <p:txBody>
          <a:bodyPr wrap="square" lIns="0" tIns="0" rIns="0" bIns="0" rtlCol="0">
            <a:spAutoFit/>
          </a:bodyPr>
          <a:lstStyle/>
          <a:p>
            <a:r>
              <a:rPr lang="en-US" sz="1800" dirty="0" err="1"/>
              <a:t>always_ff</a:t>
            </a:r>
            <a:r>
              <a:rPr lang="en-US" sz="1800" dirty="0"/>
              <a:t> @(posedge </a:t>
            </a:r>
            <a:r>
              <a:rPr lang="en-US" sz="1800" dirty="0" err="1"/>
              <a:t>clk</a:t>
            </a:r>
            <a:r>
              <a:rPr lang="en-US" sz="1800" dirty="0"/>
              <a:t>) begin</a:t>
            </a:r>
          </a:p>
          <a:p>
            <a:pPr lvl="1"/>
            <a:r>
              <a:rPr lang="en-US" sz="1800" dirty="0"/>
              <a:t>if (</a:t>
            </a:r>
            <a:r>
              <a:rPr lang="en-US" sz="1800" dirty="0" err="1"/>
              <a:t>wr_en</a:t>
            </a:r>
            <a:r>
              <a:rPr lang="en-US" sz="1800" dirty="0"/>
              <a:t>) begin</a:t>
            </a:r>
          </a:p>
          <a:p>
            <a:pPr lvl="2"/>
            <a:r>
              <a:rPr lang="en-US" sz="1800" dirty="0" err="1"/>
              <a:t>fifo_mem</a:t>
            </a:r>
            <a:r>
              <a:rPr lang="en-US" sz="1800" dirty="0"/>
              <a:t>[</a:t>
            </a:r>
            <a:r>
              <a:rPr lang="en-US" sz="1800" dirty="0" err="1"/>
              <a:t>wr_ptr</a:t>
            </a:r>
            <a:r>
              <a:rPr lang="en-US" sz="1800" dirty="0"/>
              <a:t>] &lt;= </a:t>
            </a:r>
            <a:r>
              <a:rPr lang="en-US" sz="1800" dirty="0" err="1"/>
              <a:t>wr_data</a:t>
            </a:r>
            <a:r>
              <a:rPr lang="en-US" sz="1800" dirty="0"/>
              <a:t>;</a:t>
            </a:r>
          </a:p>
          <a:p>
            <a:pPr lvl="1"/>
            <a:r>
              <a:rPr lang="en-US" sz="1800" dirty="0"/>
              <a:t>	</a:t>
            </a:r>
            <a:r>
              <a:rPr lang="en-US" sz="1800" dirty="0" err="1"/>
              <a:t>wr_ptr</a:t>
            </a:r>
            <a:r>
              <a:rPr lang="en-US" sz="1800" dirty="0"/>
              <a:t> &lt;= wr_ptr+1;</a:t>
            </a:r>
          </a:p>
          <a:p>
            <a:pPr lvl="1"/>
            <a:r>
              <a:rPr lang="en-US" sz="1800" dirty="0"/>
              <a:t>end</a:t>
            </a:r>
          </a:p>
          <a:p>
            <a:pPr lvl="1"/>
            <a:r>
              <a:rPr lang="en-US" sz="1800" dirty="0"/>
              <a:t>return</a:t>
            </a:r>
          </a:p>
          <a:p>
            <a:pPr lvl="1"/>
            <a:r>
              <a:rPr lang="en-US" sz="1800" dirty="0"/>
              <a:t>a bunch more code</a:t>
            </a:r>
          </a:p>
          <a:p>
            <a:r>
              <a:rPr lang="en-US" sz="1800" dirty="0"/>
              <a:t>end</a:t>
            </a:r>
          </a:p>
        </p:txBody>
      </p:sp>
      <p:sp>
        <p:nvSpPr>
          <p:cNvPr id="7" name="Content Placeholder 2">
            <a:extLst>
              <a:ext uri="{FF2B5EF4-FFF2-40B4-BE49-F238E27FC236}">
                <a16:creationId xmlns:a16="http://schemas.microsoft.com/office/drawing/2014/main" id="{0EF1B660-AEB3-4EF0-9B9E-4FB813D56706}"/>
              </a:ext>
            </a:extLst>
          </p:cNvPr>
          <p:cNvSpPr txBox="1">
            <a:spLocks/>
          </p:cNvSpPr>
          <p:nvPr/>
        </p:nvSpPr>
        <p:spPr bwMode="auto">
          <a:xfrm>
            <a:off x="685800" y="4191000"/>
            <a:ext cx="7315200" cy="186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Question: does 100% condition coverage imply 100% line coverage?</a:t>
            </a:r>
          </a:p>
          <a:p>
            <a:r>
              <a:rPr lang="en-US" kern="0" dirty="0"/>
              <a:t>toggle coverage</a:t>
            </a:r>
          </a:p>
          <a:p>
            <a:pPr lvl="1"/>
            <a:r>
              <a:rPr lang="en-US" kern="0" dirty="0"/>
              <a:t>was every signal set to both 0 and 1?</a:t>
            </a:r>
          </a:p>
        </p:txBody>
      </p:sp>
    </p:spTree>
    <p:extLst>
      <p:ext uri="{BB962C8B-B14F-4D97-AF65-F5344CB8AC3E}">
        <p14:creationId xmlns:p14="http://schemas.microsoft.com/office/powerpoint/2010/main" val="316632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6CA3-AFF2-47F4-B4D3-872C1E127C3F}"/>
              </a:ext>
            </a:extLst>
          </p:cNvPr>
          <p:cNvSpPr>
            <a:spLocks noGrp="1"/>
          </p:cNvSpPr>
          <p:nvPr>
            <p:ph type="title"/>
          </p:nvPr>
        </p:nvSpPr>
        <p:spPr/>
        <p:txBody>
          <a:bodyPr/>
          <a:lstStyle/>
          <a:p>
            <a:r>
              <a:rPr lang="en-US" dirty="0"/>
              <a:t>Pros/cons</a:t>
            </a:r>
          </a:p>
        </p:txBody>
      </p:sp>
      <p:sp>
        <p:nvSpPr>
          <p:cNvPr id="3" name="Content Placeholder 2">
            <a:extLst>
              <a:ext uri="{FF2B5EF4-FFF2-40B4-BE49-F238E27FC236}">
                <a16:creationId xmlns:a16="http://schemas.microsoft.com/office/drawing/2014/main" id="{41F06B7B-893E-4E40-85A3-64339B5E4CC6}"/>
              </a:ext>
            </a:extLst>
          </p:cNvPr>
          <p:cNvSpPr>
            <a:spLocks noGrp="1"/>
          </p:cNvSpPr>
          <p:nvPr>
            <p:ph idx="1"/>
          </p:nvPr>
        </p:nvSpPr>
        <p:spPr>
          <a:xfrm>
            <a:off x="685800" y="1676400"/>
            <a:ext cx="4114800" cy="1661993"/>
          </a:xfrm>
        </p:spPr>
        <p:txBody>
          <a:bodyPr/>
          <a:lstStyle/>
          <a:p>
            <a:r>
              <a:rPr lang="en-US" dirty="0"/>
              <a:t>line coverage</a:t>
            </a:r>
          </a:p>
          <a:p>
            <a:r>
              <a:rPr lang="en-US" dirty="0"/>
              <a:t>condition coverage</a:t>
            </a:r>
          </a:p>
          <a:p>
            <a:r>
              <a:rPr lang="en-US" dirty="0"/>
              <a:t>toggle coverage</a:t>
            </a:r>
          </a:p>
          <a:p>
            <a:endParaRPr lang="en-US" dirty="0"/>
          </a:p>
        </p:txBody>
      </p:sp>
      <p:sp>
        <p:nvSpPr>
          <p:cNvPr id="4" name="Footer Placeholder 3">
            <a:extLst>
              <a:ext uri="{FF2B5EF4-FFF2-40B4-BE49-F238E27FC236}">
                <a16:creationId xmlns:a16="http://schemas.microsoft.com/office/drawing/2014/main" id="{D670A169-4F0D-472A-A8CC-548A6FB839D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0301E88D-23FE-42C7-BDF3-0832B57DB28A}"/>
              </a:ext>
            </a:extLst>
          </p:cNvPr>
          <p:cNvSpPr txBox="1"/>
          <p:nvPr/>
        </p:nvSpPr>
        <p:spPr>
          <a:xfrm>
            <a:off x="5105400" y="1676400"/>
            <a:ext cx="3810000" cy="1661993"/>
          </a:xfrm>
          <a:prstGeom prst="rect">
            <a:avLst/>
          </a:prstGeom>
          <a:noFill/>
          <a:ln>
            <a:solidFill>
              <a:schemeClr val="accent2"/>
            </a:solidFill>
          </a:ln>
        </p:spPr>
        <p:txBody>
          <a:bodyPr wrap="square" lIns="0" tIns="0" rIns="0" bIns="0" rtlCol="0">
            <a:spAutoFit/>
          </a:bodyPr>
          <a:lstStyle/>
          <a:p>
            <a:r>
              <a:rPr lang="en-US" sz="1800" dirty="0" err="1"/>
              <a:t>always_ff</a:t>
            </a:r>
            <a:r>
              <a:rPr lang="en-US" sz="1800" dirty="0"/>
              <a:t> @(posedge </a:t>
            </a:r>
            <a:r>
              <a:rPr lang="en-US" sz="1800" dirty="0" err="1"/>
              <a:t>clk</a:t>
            </a:r>
            <a:r>
              <a:rPr lang="en-US" sz="1800" dirty="0"/>
              <a:t>) begin</a:t>
            </a:r>
          </a:p>
          <a:p>
            <a:pPr lvl="1"/>
            <a:r>
              <a:rPr lang="en-US" sz="1800" dirty="0"/>
              <a:t>if (</a:t>
            </a:r>
            <a:r>
              <a:rPr lang="en-US" sz="1800" dirty="0" err="1"/>
              <a:t>wr_en</a:t>
            </a:r>
            <a:r>
              <a:rPr lang="en-US" sz="1800" dirty="0"/>
              <a:t>) begin</a:t>
            </a:r>
          </a:p>
          <a:p>
            <a:pPr lvl="2"/>
            <a:r>
              <a:rPr lang="en-US" sz="1800" dirty="0" err="1"/>
              <a:t>fifo_mem</a:t>
            </a:r>
            <a:r>
              <a:rPr lang="en-US" sz="1800" dirty="0"/>
              <a:t>[</a:t>
            </a:r>
            <a:r>
              <a:rPr lang="en-US" sz="1800" dirty="0" err="1"/>
              <a:t>wr_ptr</a:t>
            </a:r>
            <a:r>
              <a:rPr lang="en-US" sz="1800" dirty="0"/>
              <a:t>] &lt;= </a:t>
            </a:r>
            <a:r>
              <a:rPr lang="en-US" sz="1800" dirty="0" err="1"/>
              <a:t>wr_data</a:t>
            </a:r>
            <a:r>
              <a:rPr lang="en-US" sz="1800" dirty="0"/>
              <a:t>;</a:t>
            </a:r>
          </a:p>
          <a:p>
            <a:pPr lvl="1"/>
            <a:r>
              <a:rPr lang="en-US" sz="1800" dirty="0"/>
              <a:t>	</a:t>
            </a:r>
            <a:r>
              <a:rPr lang="en-US" sz="1800" dirty="0" err="1"/>
              <a:t>wr_ptr</a:t>
            </a:r>
            <a:r>
              <a:rPr lang="en-US" sz="1800" dirty="0"/>
              <a:t> &lt;= wr_ptr+1;</a:t>
            </a:r>
          </a:p>
          <a:p>
            <a:pPr lvl="1"/>
            <a:r>
              <a:rPr lang="en-US" sz="1800" dirty="0"/>
              <a:t>end</a:t>
            </a:r>
          </a:p>
          <a:p>
            <a:r>
              <a:rPr lang="en-US" sz="1800" dirty="0"/>
              <a:t>end</a:t>
            </a:r>
          </a:p>
        </p:txBody>
      </p:sp>
      <p:sp>
        <p:nvSpPr>
          <p:cNvPr id="6" name="Content Placeholder 2">
            <a:extLst>
              <a:ext uri="{FF2B5EF4-FFF2-40B4-BE49-F238E27FC236}">
                <a16:creationId xmlns:a16="http://schemas.microsoft.com/office/drawing/2014/main" id="{DF3171CC-974C-4F3B-9A6E-DEFADD5B9167}"/>
              </a:ext>
            </a:extLst>
          </p:cNvPr>
          <p:cNvSpPr txBox="1">
            <a:spLocks/>
          </p:cNvSpPr>
          <p:nvPr/>
        </p:nvSpPr>
        <p:spPr bwMode="auto">
          <a:xfrm>
            <a:off x="838200" y="33528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Pros</a:t>
            </a:r>
          </a:p>
          <a:p>
            <a:pPr lvl="1">
              <a:spcBef>
                <a:spcPts val="0"/>
              </a:spcBef>
            </a:pPr>
            <a:r>
              <a:rPr lang="en-US" kern="0" dirty="0"/>
              <a:t>the simulator measures them all for you! No work</a:t>
            </a:r>
          </a:p>
          <a:p>
            <a:r>
              <a:rPr lang="en-US" kern="0" dirty="0"/>
              <a:t>Cons</a:t>
            </a:r>
          </a:p>
          <a:p>
            <a:pPr lvl="1">
              <a:spcBef>
                <a:spcPts val="0"/>
              </a:spcBef>
            </a:pPr>
            <a:r>
              <a:rPr lang="en-US" kern="0" dirty="0"/>
              <a:t>can leave out features altogether &amp; get 100% coverage</a:t>
            </a:r>
          </a:p>
          <a:p>
            <a:pPr lvl="1">
              <a:spcBef>
                <a:spcPts val="0"/>
              </a:spcBef>
            </a:pPr>
            <a:r>
              <a:rPr lang="en-US" kern="0" dirty="0"/>
              <a:t>toggle coverage not always useful for multi-bit controls</a:t>
            </a:r>
          </a:p>
          <a:p>
            <a:pPr lvl="1">
              <a:spcBef>
                <a:spcPts val="0"/>
              </a:spcBef>
            </a:pPr>
            <a:r>
              <a:rPr lang="en-US" kern="0" dirty="0"/>
              <a:t>&lt;100% coverage may not be an issue (Why?)</a:t>
            </a:r>
          </a:p>
          <a:p>
            <a:pPr lvl="1">
              <a:spcBef>
                <a:spcPts val="0"/>
              </a:spcBef>
            </a:pPr>
            <a:r>
              <a:rPr lang="en-US" kern="0" dirty="0"/>
              <a:t>Covering something doesn’t mean the result is visible</a:t>
            </a:r>
          </a:p>
        </p:txBody>
      </p:sp>
    </p:spTree>
    <p:extLst>
      <p:ext uri="{BB962C8B-B14F-4D97-AF65-F5344CB8AC3E}">
        <p14:creationId xmlns:p14="http://schemas.microsoft.com/office/powerpoint/2010/main" val="88603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A40-1D35-4AFF-B697-B5AEF711D467}"/>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89560BB0-7895-4F39-BF23-7AAA3F4175FE}"/>
              </a:ext>
            </a:extLst>
          </p:cNvPr>
          <p:cNvSpPr>
            <a:spLocks noGrp="1"/>
          </p:cNvSpPr>
          <p:nvPr>
            <p:ph idx="1"/>
          </p:nvPr>
        </p:nvSpPr>
        <p:spPr/>
        <p:txBody>
          <a:bodyPr/>
          <a:lstStyle/>
          <a:p>
            <a:r>
              <a:rPr lang="en-US" dirty="0"/>
              <a:t>What is coverage and why do you care?</a:t>
            </a:r>
          </a:p>
          <a:p>
            <a:r>
              <a:rPr lang="en-US" dirty="0"/>
              <a:t>Code coverage and toggle coverage</a:t>
            </a:r>
          </a:p>
          <a:p>
            <a:r>
              <a:rPr lang="en-US" dirty="0"/>
              <a:t>Functional coverage</a:t>
            </a:r>
          </a:p>
          <a:p>
            <a:r>
              <a:rPr lang="en-US" dirty="0"/>
              <a:t>Using your coverage numbers and filling holes</a:t>
            </a:r>
          </a:p>
          <a:p>
            <a:r>
              <a:rPr lang="en-US" dirty="0"/>
              <a:t>Examples</a:t>
            </a:r>
          </a:p>
          <a:p>
            <a:endParaRPr lang="en-US" dirty="0"/>
          </a:p>
        </p:txBody>
      </p:sp>
      <p:sp>
        <p:nvSpPr>
          <p:cNvPr id="4" name="Footer Placeholder 3">
            <a:extLst>
              <a:ext uri="{FF2B5EF4-FFF2-40B4-BE49-F238E27FC236}">
                <a16:creationId xmlns:a16="http://schemas.microsoft.com/office/drawing/2014/main" id="{69F13ADE-3027-4FA6-B33C-37ED1535B15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F04FC0CD-785C-4EBE-AA64-C4A23E55DDDC}"/>
              </a:ext>
            </a:extLst>
          </p:cNvPr>
          <p:cNvSpPr/>
          <p:nvPr/>
        </p:nvSpPr>
        <p:spPr>
          <a:xfrm>
            <a:off x="1066800" y="2751992"/>
            <a:ext cx="30480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357441"/>
      </p:ext>
    </p:extLst>
  </p:cSld>
  <p:clrMapOvr>
    <a:masterClrMapping/>
  </p:clrMapOvr>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37526</TotalTime>
  <Words>3928</Words>
  <Application>Microsoft Office PowerPoint</Application>
  <PresentationFormat>On-screen Show (4:3)</PresentationFormat>
  <Paragraphs>645</Paragraphs>
  <Slides>43</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43</vt:i4>
      </vt:variant>
    </vt:vector>
  </HeadingPairs>
  <TitlesOfParts>
    <vt:vector size="45" baseType="lpstr">
      <vt:lpstr>Times New Roman</vt:lpstr>
      <vt:lpstr>Default Design</vt:lpstr>
      <vt:lpstr>Verification</vt:lpstr>
      <vt:lpstr>Outline of this lecture</vt:lpstr>
      <vt:lpstr>Are we done yet?</vt:lpstr>
      <vt:lpstr>RCGs are harder </vt:lpstr>
      <vt:lpstr>Outline of this lecture</vt:lpstr>
      <vt:lpstr>What is “coverage?”</vt:lpstr>
      <vt:lpstr>PowerPoint Presentation</vt:lpstr>
      <vt:lpstr>Pros/cons</vt:lpstr>
      <vt:lpstr>Outline of this lecture</vt:lpstr>
      <vt:lpstr>Functional coverage</vt:lpstr>
      <vt:lpstr>PowerPoint Presentation</vt:lpstr>
      <vt:lpstr>Pros/cons</vt:lpstr>
      <vt:lpstr>Directed tests</vt:lpstr>
      <vt:lpstr>Bug</vt:lpstr>
      <vt:lpstr>Cross products</vt:lpstr>
      <vt:lpstr>Key point</vt:lpstr>
      <vt:lpstr>Outline of this lecture</vt:lpstr>
      <vt:lpstr>Big-picture strategy</vt:lpstr>
      <vt:lpstr>Big-picture strategy</vt:lpstr>
      <vt:lpstr>Filling coverage holes</vt:lpstr>
      <vt:lpstr>2-way set-associative cache</vt:lpstr>
      <vt:lpstr>Exercise</vt:lpstr>
      <vt:lpstr>Outline of this lecture</vt:lpstr>
      <vt:lpstr>FIFO coverage</vt:lpstr>
      <vt:lpstr>Coverage code</vt:lpstr>
      <vt:lpstr>What coverage exactly?</vt:lpstr>
      <vt:lpstr>Code to instantiate</vt:lpstr>
      <vt:lpstr>Test #1</vt:lpstr>
      <vt:lpstr>Cross coverage</vt:lpstr>
      <vt:lpstr>Other FIFO improvements?</vt:lpstr>
      <vt:lpstr>Cross coverage</vt:lpstr>
      <vt:lpstr>Output</vt:lpstr>
      <vt:lpstr>Mesh coverage</vt:lpstr>
      <vt:lpstr>Mesh-stop covergroup</vt:lpstr>
      <vt:lpstr>Covergroup objects</vt:lpstr>
      <vt:lpstr>Rules to bump into</vt:lpstr>
      <vt:lpstr>2D array coverage – take 1</vt:lpstr>
      <vt:lpstr>2D array coverage – take 2</vt:lpstr>
      <vt:lpstr>2D array coverage – take 2b</vt:lpstr>
      <vt:lpstr>2D array coverage – take 3</vt:lpstr>
      <vt:lpstr>Output</vt:lpstr>
      <vt:lpstr>Merging for get_coverage()</vt:lpstr>
      <vt:lpstr>Single coverpoints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ECEC 621 High Performance Computer Architecture</dc:title>
  <dc:creator>Mark Hempstead</dc:creator>
  <cp:lastModifiedBy>Grodstein, Joel</cp:lastModifiedBy>
  <cp:revision>1016</cp:revision>
  <cp:lastPrinted>2005-02-07T17:53:54Z</cp:lastPrinted>
  <dcterms:created xsi:type="dcterms:W3CDTF">2002-09-07T18:50:54Z</dcterms:created>
  <dcterms:modified xsi:type="dcterms:W3CDTF">2022-01-25T22:15:16Z</dcterms:modified>
</cp:coreProperties>
</file>