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28" r:id="rId2"/>
    <p:sldId id="667" r:id="rId3"/>
    <p:sldId id="701" r:id="rId4"/>
    <p:sldId id="717" r:id="rId5"/>
    <p:sldId id="759" r:id="rId6"/>
    <p:sldId id="719" r:id="rId7"/>
    <p:sldId id="720" r:id="rId8"/>
    <p:sldId id="671" r:id="rId9"/>
    <p:sldId id="670" r:id="rId10"/>
    <p:sldId id="721" r:id="rId11"/>
    <p:sldId id="750" r:id="rId12"/>
    <p:sldId id="673" r:id="rId13"/>
    <p:sldId id="732" r:id="rId14"/>
    <p:sldId id="735" r:id="rId15"/>
    <p:sldId id="736" r:id="rId16"/>
    <p:sldId id="737" r:id="rId17"/>
    <p:sldId id="751" r:id="rId18"/>
    <p:sldId id="675" r:id="rId19"/>
    <p:sldId id="676" r:id="rId20"/>
    <p:sldId id="678" r:id="rId21"/>
    <p:sldId id="679" r:id="rId22"/>
    <p:sldId id="680" r:id="rId23"/>
    <p:sldId id="682" r:id="rId24"/>
    <p:sldId id="683" r:id="rId25"/>
    <p:sldId id="756" r:id="rId26"/>
    <p:sldId id="516" r:id="rId27"/>
    <p:sldId id="757" r:id="rId28"/>
    <p:sldId id="752" r:id="rId29"/>
    <p:sldId id="738" r:id="rId30"/>
    <p:sldId id="686" r:id="rId31"/>
    <p:sldId id="688" r:id="rId32"/>
    <p:sldId id="690" r:id="rId33"/>
    <p:sldId id="739" r:id="rId34"/>
    <p:sldId id="740" r:id="rId35"/>
    <p:sldId id="742" r:id="rId36"/>
    <p:sldId id="744" r:id="rId37"/>
    <p:sldId id="755" r:id="rId38"/>
    <p:sldId id="741" r:id="rId39"/>
    <p:sldId id="764" r:id="rId40"/>
    <p:sldId id="760" r:id="rId41"/>
    <p:sldId id="753" r:id="rId42"/>
    <p:sldId id="745" r:id="rId43"/>
    <p:sldId id="746" r:id="rId44"/>
    <p:sldId id="695" r:id="rId45"/>
    <p:sldId id="748" r:id="rId46"/>
    <p:sldId id="747" r:id="rId47"/>
    <p:sldId id="754" r:id="rId48"/>
    <p:sldId id="749" r:id="rId49"/>
    <p:sldId id="696" r:id="rId50"/>
    <p:sldId id="761" r:id="rId51"/>
    <p:sldId id="763" r:id="rId52"/>
    <p:sldId id="762" r:id="rId53"/>
    <p:sldId id="700" r:id="rId54"/>
    <p:sldId id="758" r:id="rId55"/>
    <p:sldId id="260" r:id="rId56"/>
    <p:sldId id="261" r:id="rId57"/>
  </p:sldIdLst>
  <p:sldSz cx="9144000" cy="6858000" type="screen4x3"/>
  <p:notesSz cx="9388475" cy="71024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D59A7217-B840-4F10-B831-9654E69C22F5}">
          <p14:sldIdLst>
            <p14:sldId id="328"/>
            <p14:sldId id="667"/>
            <p14:sldId id="701"/>
            <p14:sldId id="717"/>
            <p14:sldId id="759"/>
            <p14:sldId id="719"/>
            <p14:sldId id="720"/>
            <p14:sldId id="671"/>
            <p14:sldId id="670"/>
            <p14:sldId id="721"/>
            <p14:sldId id="750"/>
            <p14:sldId id="673"/>
            <p14:sldId id="732"/>
            <p14:sldId id="735"/>
            <p14:sldId id="736"/>
            <p14:sldId id="737"/>
            <p14:sldId id="751"/>
            <p14:sldId id="675"/>
            <p14:sldId id="676"/>
            <p14:sldId id="678"/>
            <p14:sldId id="679"/>
            <p14:sldId id="680"/>
            <p14:sldId id="682"/>
            <p14:sldId id="683"/>
            <p14:sldId id="756"/>
            <p14:sldId id="516"/>
            <p14:sldId id="757"/>
            <p14:sldId id="752"/>
            <p14:sldId id="738"/>
            <p14:sldId id="686"/>
            <p14:sldId id="688"/>
            <p14:sldId id="690"/>
            <p14:sldId id="739"/>
            <p14:sldId id="740"/>
            <p14:sldId id="742"/>
            <p14:sldId id="744"/>
            <p14:sldId id="755"/>
            <p14:sldId id="741"/>
            <p14:sldId id="764"/>
            <p14:sldId id="760"/>
            <p14:sldId id="753"/>
            <p14:sldId id="745"/>
            <p14:sldId id="746"/>
            <p14:sldId id="695"/>
            <p14:sldId id="748"/>
            <p14:sldId id="747"/>
            <p14:sldId id="754"/>
            <p14:sldId id="749"/>
            <p14:sldId id="696"/>
            <p14:sldId id="761"/>
            <p14:sldId id="763"/>
            <p14:sldId id="762"/>
            <p14:sldId id="700"/>
            <p14:sldId id="758"/>
            <p14:sldId id="260"/>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6464"/>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3" autoAdjust="0"/>
    <p:restoredTop sz="78114" autoAdjust="0"/>
  </p:normalViewPr>
  <p:slideViewPr>
    <p:cSldViewPr>
      <p:cViewPr varScale="1">
        <p:scale>
          <a:sx n="69" d="100"/>
          <a:sy n="69" d="100"/>
        </p:scale>
        <p:origin x="145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68747" cy="353480"/>
          </a:xfrm>
          <a:prstGeom prst="rect">
            <a:avLst/>
          </a:prstGeom>
          <a:noFill/>
          <a:ln w="9525">
            <a:noFill/>
            <a:miter lim="800000"/>
            <a:headEnd/>
            <a:tailEnd/>
          </a:ln>
          <a:effectLst/>
        </p:spPr>
        <p:txBody>
          <a:bodyPr vert="horz" wrap="square" lIns="94170" tIns="47088" rIns="94170" bIns="47088" numCol="1" anchor="t" anchorCtr="0" compatLnSpc="1">
            <a:prstTxWarp prst="textNoShape">
              <a:avLst/>
            </a:prstTxWarp>
          </a:bodyPr>
          <a:lstStyle>
            <a:lvl1pPr defTabSz="942478" eaLnBrk="1" hangingPunct="1">
              <a:defRPr sz="1400">
                <a:cs typeface="+mn-cs"/>
              </a:defRPr>
            </a:lvl1pPr>
          </a:lstStyle>
          <a:p>
            <a:pPr>
              <a:defRPr/>
            </a:pPr>
            <a:endParaRPr lang="en-US"/>
          </a:p>
        </p:txBody>
      </p:sp>
      <p:sp>
        <p:nvSpPr>
          <p:cNvPr id="69635" name="Rectangle 3"/>
          <p:cNvSpPr>
            <a:spLocks noGrp="1" noChangeArrowheads="1"/>
          </p:cNvSpPr>
          <p:nvPr>
            <p:ph type="dt" sz="quarter" idx="1"/>
          </p:nvPr>
        </p:nvSpPr>
        <p:spPr bwMode="auto">
          <a:xfrm>
            <a:off x="5319730" y="0"/>
            <a:ext cx="4068746" cy="353480"/>
          </a:xfrm>
          <a:prstGeom prst="rect">
            <a:avLst/>
          </a:prstGeom>
          <a:noFill/>
          <a:ln w="9525">
            <a:noFill/>
            <a:miter lim="800000"/>
            <a:headEnd/>
            <a:tailEnd/>
          </a:ln>
          <a:effectLst/>
        </p:spPr>
        <p:txBody>
          <a:bodyPr vert="horz" wrap="square" lIns="94170" tIns="47088" rIns="94170" bIns="47088" numCol="1" anchor="t" anchorCtr="0" compatLnSpc="1">
            <a:prstTxWarp prst="textNoShape">
              <a:avLst/>
            </a:prstTxWarp>
          </a:bodyPr>
          <a:lstStyle>
            <a:lvl1pPr algn="r" defTabSz="942478" eaLnBrk="1" hangingPunct="1">
              <a:defRPr sz="1400">
                <a:cs typeface="+mn-cs"/>
              </a:defRPr>
            </a:lvl1pPr>
          </a:lstStyle>
          <a:p>
            <a:pPr>
              <a:defRPr/>
            </a:pPr>
            <a:endParaRPr lang="en-US"/>
          </a:p>
        </p:txBody>
      </p:sp>
      <p:sp>
        <p:nvSpPr>
          <p:cNvPr id="69636" name="Rectangle 4"/>
          <p:cNvSpPr>
            <a:spLocks noGrp="1" noChangeArrowheads="1"/>
          </p:cNvSpPr>
          <p:nvPr>
            <p:ph type="ftr" sz="quarter" idx="2"/>
          </p:nvPr>
        </p:nvSpPr>
        <p:spPr bwMode="auto">
          <a:xfrm>
            <a:off x="0" y="6748996"/>
            <a:ext cx="4068747" cy="353479"/>
          </a:xfrm>
          <a:prstGeom prst="rect">
            <a:avLst/>
          </a:prstGeom>
          <a:noFill/>
          <a:ln w="9525">
            <a:noFill/>
            <a:miter lim="800000"/>
            <a:headEnd/>
            <a:tailEnd/>
          </a:ln>
          <a:effectLst/>
        </p:spPr>
        <p:txBody>
          <a:bodyPr vert="horz" wrap="square" lIns="94170" tIns="47088" rIns="94170" bIns="47088" numCol="1" anchor="b" anchorCtr="0" compatLnSpc="1">
            <a:prstTxWarp prst="textNoShape">
              <a:avLst/>
            </a:prstTxWarp>
          </a:bodyPr>
          <a:lstStyle>
            <a:lvl1pPr defTabSz="942478" eaLnBrk="1" hangingPunct="1">
              <a:defRPr sz="1400">
                <a:cs typeface="+mn-cs"/>
              </a:defRPr>
            </a:lvl1pPr>
          </a:lstStyle>
          <a:p>
            <a:pPr>
              <a:defRPr/>
            </a:pPr>
            <a:endParaRPr lang="en-US"/>
          </a:p>
        </p:txBody>
      </p:sp>
      <p:sp>
        <p:nvSpPr>
          <p:cNvPr id="69637" name="Rectangle 5"/>
          <p:cNvSpPr>
            <a:spLocks noGrp="1" noChangeArrowheads="1"/>
          </p:cNvSpPr>
          <p:nvPr>
            <p:ph type="sldNum" sz="quarter" idx="3"/>
          </p:nvPr>
        </p:nvSpPr>
        <p:spPr bwMode="auto">
          <a:xfrm>
            <a:off x="5319730" y="6748996"/>
            <a:ext cx="4068746" cy="353479"/>
          </a:xfrm>
          <a:prstGeom prst="rect">
            <a:avLst/>
          </a:prstGeom>
          <a:noFill/>
          <a:ln w="9525">
            <a:noFill/>
            <a:miter lim="800000"/>
            <a:headEnd/>
            <a:tailEnd/>
          </a:ln>
          <a:effectLst/>
        </p:spPr>
        <p:txBody>
          <a:bodyPr vert="horz" wrap="square" lIns="94170" tIns="47088" rIns="94170" bIns="47088" numCol="1" anchor="b" anchorCtr="0" compatLnSpc="1">
            <a:prstTxWarp prst="textNoShape">
              <a:avLst/>
            </a:prstTxWarp>
          </a:bodyPr>
          <a:lstStyle>
            <a:lvl1pPr algn="r" defTabSz="942425" eaLnBrk="1" hangingPunct="1">
              <a:defRPr sz="1400"/>
            </a:lvl1pPr>
          </a:lstStyle>
          <a:p>
            <a:pPr>
              <a:defRPr/>
            </a:pPr>
            <a:fld id="{549A7FA7-E1B8-4CDD-8F7C-1E113DA1F1E0}" type="slidenum">
              <a:rPr lang="en-US" altLang="en-US"/>
              <a:pPr>
                <a:defRPr/>
              </a:pPr>
              <a:t>‹#›</a:t>
            </a:fld>
            <a:endParaRPr lang="en-US" altLang="en-US"/>
          </a:p>
        </p:txBody>
      </p:sp>
    </p:spTree>
    <p:extLst>
      <p:ext uri="{BB962C8B-B14F-4D97-AF65-F5344CB8AC3E}">
        <p14:creationId xmlns:p14="http://schemas.microsoft.com/office/powerpoint/2010/main" val="1517614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4068747" cy="353480"/>
          </a:xfrm>
          <a:prstGeom prst="rect">
            <a:avLst/>
          </a:prstGeom>
          <a:noFill/>
          <a:ln w="9525">
            <a:noFill/>
            <a:miter lim="800000"/>
            <a:headEnd/>
            <a:tailEnd/>
          </a:ln>
          <a:effectLst/>
        </p:spPr>
        <p:txBody>
          <a:bodyPr vert="horz" wrap="square" lIns="93214" tIns="46608" rIns="93214" bIns="46608" numCol="1" anchor="t" anchorCtr="0" compatLnSpc="1">
            <a:prstTxWarp prst="textNoShape">
              <a:avLst/>
            </a:prstTxWarp>
          </a:bodyPr>
          <a:lstStyle>
            <a:lvl1pPr defTabSz="932776" eaLnBrk="1" hangingPunct="1">
              <a:defRPr sz="1400">
                <a:cs typeface="+mn-cs"/>
              </a:defRPr>
            </a:lvl1pPr>
          </a:lstStyle>
          <a:p>
            <a:pPr>
              <a:defRPr/>
            </a:pPr>
            <a:endParaRPr lang="en-US"/>
          </a:p>
        </p:txBody>
      </p:sp>
      <p:sp>
        <p:nvSpPr>
          <p:cNvPr id="124931" name="Rectangle 3"/>
          <p:cNvSpPr>
            <a:spLocks noGrp="1" noChangeArrowheads="1"/>
          </p:cNvSpPr>
          <p:nvPr>
            <p:ph type="dt" idx="1"/>
          </p:nvPr>
        </p:nvSpPr>
        <p:spPr bwMode="auto">
          <a:xfrm>
            <a:off x="5317692" y="0"/>
            <a:ext cx="4068747" cy="353480"/>
          </a:xfrm>
          <a:prstGeom prst="rect">
            <a:avLst/>
          </a:prstGeom>
          <a:noFill/>
          <a:ln w="9525">
            <a:noFill/>
            <a:miter lim="800000"/>
            <a:headEnd/>
            <a:tailEnd/>
          </a:ln>
          <a:effectLst/>
        </p:spPr>
        <p:txBody>
          <a:bodyPr vert="horz" wrap="square" lIns="93214" tIns="46608" rIns="93214" bIns="46608" numCol="1" anchor="t" anchorCtr="0" compatLnSpc="1">
            <a:prstTxWarp prst="textNoShape">
              <a:avLst/>
            </a:prstTxWarp>
          </a:bodyPr>
          <a:lstStyle>
            <a:lvl1pPr algn="r" defTabSz="932776" eaLnBrk="1" hangingPunct="1">
              <a:defRPr sz="14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2917825" y="533400"/>
            <a:ext cx="3554413" cy="26654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939257" y="3373911"/>
            <a:ext cx="7509965" cy="3195409"/>
          </a:xfrm>
          <a:prstGeom prst="rect">
            <a:avLst/>
          </a:prstGeom>
          <a:noFill/>
          <a:ln w="9525">
            <a:noFill/>
            <a:miter lim="800000"/>
            <a:headEnd/>
            <a:tailEnd/>
          </a:ln>
          <a:effectLst/>
        </p:spPr>
        <p:txBody>
          <a:bodyPr vert="horz" wrap="square" lIns="93214" tIns="46608" rIns="93214" bIns="4660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6745472"/>
            <a:ext cx="4068747" cy="355829"/>
          </a:xfrm>
          <a:prstGeom prst="rect">
            <a:avLst/>
          </a:prstGeom>
          <a:noFill/>
          <a:ln w="9525">
            <a:noFill/>
            <a:miter lim="800000"/>
            <a:headEnd/>
            <a:tailEnd/>
          </a:ln>
          <a:effectLst/>
        </p:spPr>
        <p:txBody>
          <a:bodyPr vert="horz" wrap="square" lIns="93214" tIns="46608" rIns="93214" bIns="46608" numCol="1" anchor="b" anchorCtr="0" compatLnSpc="1">
            <a:prstTxWarp prst="textNoShape">
              <a:avLst/>
            </a:prstTxWarp>
          </a:bodyPr>
          <a:lstStyle>
            <a:lvl1pPr defTabSz="932776" eaLnBrk="1" hangingPunct="1">
              <a:defRPr sz="1400">
                <a:cs typeface="+mn-cs"/>
              </a:defRPr>
            </a:lvl1pPr>
          </a:lstStyle>
          <a:p>
            <a:pPr>
              <a:defRPr/>
            </a:pPr>
            <a:endParaRPr lang="en-US"/>
          </a:p>
        </p:txBody>
      </p:sp>
      <p:sp>
        <p:nvSpPr>
          <p:cNvPr id="124935" name="Rectangle 7"/>
          <p:cNvSpPr>
            <a:spLocks noGrp="1" noChangeArrowheads="1"/>
          </p:cNvSpPr>
          <p:nvPr>
            <p:ph type="sldNum" sz="quarter" idx="5"/>
          </p:nvPr>
        </p:nvSpPr>
        <p:spPr bwMode="auto">
          <a:xfrm>
            <a:off x="5317692" y="6745472"/>
            <a:ext cx="4068747" cy="355829"/>
          </a:xfrm>
          <a:prstGeom prst="rect">
            <a:avLst/>
          </a:prstGeom>
          <a:noFill/>
          <a:ln w="9525">
            <a:noFill/>
            <a:miter lim="800000"/>
            <a:headEnd/>
            <a:tailEnd/>
          </a:ln>
          <a:effectLst/>
        </p:spPr>
        <p:txBody>
          <a:bodyPr vert="horz" wrap="square" lIns="93214" tIns="46608" rIns="93214" bIns="46608" numCol="1" anchor="b" anchorCtr="0" compatLnSpc="1">
            <a:prstTxWarp prst="textNoShape">
              <a:avLst/>
            </a:prstTxWarp>
          </a:bodyPr>
          <a:lstStyle>
            <a:lvl1pPr algn="r" defTabSz="931592" eaLnBrk="1" hangingPunct="1">
              <a:defRPr sz="1400"/>
            </a:lvl1pPr>
          </a:lstStyle>
          <a:p>
            <a:pPr>
              <a:defRPr/>
            </a:pPr>
            <a:fld id="{5B598F11-C2C5-40D4-B32B-C1AF9DA155A1}" type="slidenum">
              <a:rPr lang="en-US" altLang="en-US"/>
              <a:pPr>
                <a:defRPr/>
              </a:pPr>
              <a:t>‹#›</a:t>
            </a:fld>
            <a:endParaRPr lang="en-US" altLang="en-US"/>
          </a:p>
        </p:txBody>
      </p:sp>
    </p:spTree>
    <p:extLst>
      <p:ext uri="{BB962C8B-B14F-4D97-AF65-F5344CB8AC3E}">
        <p14:creationId xmlns:p14="http://schemas.microsoft.com/office/powerpoint/2010/main" val="1086502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a:t>
            </a:fld>
            <a:endParaRPr lang="en-US" altLang="en-US"/>
          </a:p>
        </p:txBody>
      </p:sp>
    </p:spTree>
    <p:extLst>
      <p:ext uri="{BB962C8B-B14F-4D97-AF65-F5344CB8AC3E}">
        <p14:creationId xmlns:p14="http://schemas.microsoft.com/office/powerpoint/2010/main" val="3005230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still have single step (see later), but it tends to make bugs vanish.</a:t>
            </a:r>
          </a:p>
          <a:p>
            <a:r>
              <a:rPr lang="en-US" dirty="0"/>
              <a:t>Note the difference between single step in the SW sense (i.e., one line of code) and in the HW sense (one clock cycle). You </a:t>
            </a:r>
            <a:r>
              <a:rPr lang="en-US" i="1" dirty="0"/>
              <a:t>can</a:t>
            </a:r>
            <a:r>
              <a:rPr lang="en-US" i="0" dirty="0"/>
              <a:t> get the former on a real system (we’ll talk about it soon).</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23</a:t>
            </a:fld>
            <a:endParaRPr lang="en-US" altLang="en-US"/>
          </a:p>
        </p:txBody>
      </p:sp>
    </p:spTree>
    <p:extLst>
      <p:ext uri="{BB962C8B-B14F-4D97-AF65-F5344CB8AC3E}">
        <p14:creationId xmlns:p14="http://schemas.microsoft.com/office/powerpoint/2010/main" val="161520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26</a:t>
            </a:fld>
            <a:endParaRPr lang="en-US" altLang="en-US"/>
          </a:p>
        </p:txBody>
      </p:sp>
    </p:spTree>
    <p:extLst>
      <p:ext uri="{BB962C8B-B14F-4D97-AF65-F5344CB8AC3E}">
        <p14:creationId xmlns:p14="http://schemas.microsoft.com/office/powerpoint/2010/main" val="243528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TDI = Test Data In</a:t>
            </a:r>
          </a:p>
          <a:p>
            <a:r>
              <a:rPr lang="en-US" dirty="0"/>
              <a:t>TDO = Test Data Out</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29</a:t>
            </a:fld>
            <a:endParaRPr lang="en-US" altLang="en-US"/>
          </a:p>
        </p:txBody>
      </p:sp>
    </p:spTree>
    <p:extLst>
      <p:ext uri="{BB962C8B-B14F-4D97-AF65-F5344CB8AC3E}">
        <p14:creationId xmlns:p14="http://schemas.microsoft.com/office/powerpoint/2010/main" val="433425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The larger-BW solutions typically have less available space.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As transistors scale faster than wires, bumps become slower (relative to gates) every generation. And we need more and more bumps for DRAM &amp; other interfaces, leaving none for debug ports.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When your data crosses clock domains, you have extra unpredictability – it may corrupt important timing relationships. </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33</a:t>
            </a:fld>
            <a:endParaRPr lang="en-US" altLang="en-US"/>
          </a:p>
        </p:txBody>
      </p:sp>
    </p:spTree>
    <p:extLst>
      <p:ext uri="{BB962C8B-B14F-4D97-AF65-F5344CB8AC3E}">
        <p14:creationId xmlns:p14="http://schemas.microsoft.com/office/powerpoint/2010/main" val="83275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Where ‘n’ is fairly small, because things can go chaotic very quickly after a bug, and you don’t want to lose the 100M cycles you already gathered. And see below about the circular buffer – you may be overwriting old data.</a:t>
            </a:r>
          </a:p>
          <a:p>
            <a:r>
              <a:rPr lang="en-US" dirty="0"/>
              <a:t>What’s a good data structure to record continuously into a finite-size memory? Probably a circular buffer.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37</a:t>
            </a:fld>
            <a:endParaRPr lang="en-US" altLang="en-US"/>
          </a:p>
        </p:txBody>
      </p:sp>
    </p:spTree>
    <p:extLst>
      <p:ext uri="{BB962C8B-B14F-4D97-AF65-F5344CB8AC3E}">
        <p14:creationId xmlns:p14="http://schemas.microsoft.com/office/powerpoint/2010/main" val="3113423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build single step with the same software techniques as any IDE uses. You </a:t>
            </a:r>
            <a:r>
              <a:rPr lang="en-US" i="1" dirty="0"/>
              <a:t>can</a:t>
            </a:r>
            <a:r>
              <a:rPr lang="en-US" i="0" dirty="0"/>
              <a:t> look at SW variables (just like an IDE; they’re in memory).</a:t>
            </a:r>
            <a:r>
              <a:rPr lang="en-US" dirty="0"/>
              <a:t> But of course you cannot look at arbitrary HW signals.</a:t>
            </a:r>
          </a:p>
          <a:p>
            <a:r>
              <a:rPr lang="en-US" dirty="0"/>
              <a:t>Cache dumps are usually via </a:t>
            </a:r>
            <a:r>
              <a:rPr lang="en-US" dirty="0" err="1"/>
              <a:t>MBist</a:t>
            </a:r>
            <a:r>
              <a:rPr lang="en-US" dirty="0"/>
              <a:t> and are quite useful.</a:t>
            </a:r>
          </a:p>
          <a:p>
            <a:r>
              <a:rPr lang="en-US" dirty="0"/>
              <a:t>Just like in pre-silicon </a:t>
            </a:r>
            <a:r>
              <a:rPr lang="en-US" dirty="0" err="1"/>
              <a:t>verif</a:t>
            </a:r>
            <a:r>
              <a:rPr lang="en-US" dirty="0"/>
              <a:t>, you need all the monitors to make lots of bits easy to understand by humans – but now those bits may not all be available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38</a:t>
            </a:fld>
            <a:endParaRPr lang="en-US" altLang="en-US"/>
          </a:p>
        </p:txBody>
      </p:sp>
    </p:spTree>
    <p:extLst>
      <p:ext uri="{BB962C8B-B14F-4D97-AF65-F5344CB8AC3E}">
        <p14:creationId xmlns:p14="http://schemas.microsoft.com/office/powerpoint/2010/main" val="1932684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42</a:t>
            </a:fld>
            <a:endParaRPr lang="en-US" altLang="en-US"/>
          </a:p>
        </p:txBody>
      </p:sp>
    </p:spTree>
    <p:extLst>
      <p:ext uri="{BB962C8B-B14F-4D97-AF65-F5344CB8AC3E}">
        <p14:creationId xmlns:p14="http://schemas.microsoft.com/office/powerpoint/2010/main" val="4153213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1357"/>
            <a:r>
              <a:rPr lang="en-US" dirty="0"/>
              <a:t>The issue:  No more opportunity to mitigate this by rearranging future resources. Bugs often result in day-for-day revenue slips. High pressure!</a:t>
            </a:r>
          </a:p>
          <a:p>
            <a:endParaRPr lang="en-US" dirty="0"/>
          </a:p>
          <a:p>
            <a:r>
              <a:rPr lang="en-US" dirty="0"/>
              <a:t>Assume you’re selling a GPU; 1M units/year, $100/unit. so $100M/year or $2M/week</a:t>
            </a:r>
          </a:p>
          <a:p>
            <a:r>
              <a:rPr lang="en-US" dirty="0"/>
              <a:t>Hard to compute the cost of a </a:t>
            </a:r>
            <a:r>
              <a:rPr lang="en-US" dirty="0" err="1"/>
              <a:t>tapeout</a:t>
            </a:r>
            <a:r>
              <a:rPr lang="en-US" dirty="0"/>
              <a:t> (depends on your volume, </a:t>
            </a:r>
            <a:r>
              <a:rPr lang="en-US" dirty="0" err="1"/>
              <a:t>etc</a:t>
            </a:r>
            <a:r>
              <a:rPr lang="en-US" dirty="0"/>
              <a:t> and how many layers it involves). Scott’s numbers are $1M/layer, or $40M for a full-layer </a:t>
            </a:r>
            <a:r>
              <a:rPr lang="en-US" dirty="0" err="1"/>
              <a:t>tapeout</a:t>
            </a:r>
            <a:r>
              <a:rPr lang="en-US" dirty="0"/>
              <a:t> and $20M for metal-only. I’ll use $50M since Scott’s numbers are slightly old.</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43</a:t>
            </a:fld>
            <a:endParaRPr lang="en-US" altLang="en-US"/>
          </a:p>
        </p:txBody>
      </p:sp>
    </p:spTree>
    <p:extLst>
      <p:ext uri="{BB962C8B-B14F-4D97-AF65-F5344CB8AC3E}">
        <p14:creationId xmlns:p14="http://schemas.microsoft.com/office/powerpoint/2010/main" val="2050824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 lots of pressure.</a:t>
            </a:r>
          </a:p>
          <a:p>
            <a:r>
              <a:rPr lang="en-US" dirty="0"/>
              <a:t>No place left to kick the can further down the road. The buck stops here.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45</a:t>
            </a:fld>
            <a:endParaRPr lang="en-US" altLang="en-US"/>
          </a:p>
        </p:txBody>
      </p:sp>
    </p:spTree>
    <p:extLst>
      <p:ext uri="{BB962C8B-B14F-4D97-AF65-F5344CB8AC3E}">
        <p14:creationId xmlns:p14="http://schemas.microsoft.com/office/powerpoint/2010/main" val="252884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Scott’s War stories:</a:t>
            </a:r>
          </a:p>
          <a:p>
            <a:pPr marL="171450" indent="-171450">
              <a:buFontTx/>
              <a:buChar char="-"/>
            </a:pPr>
            <a:r>
              <a:rPr lang="en-US" dirty="0"/>
              <a:t>Capacitance on package</a:t>
            </a:r>
          </a:p>
          <a:p>
            <a:pPr marL="171450" indent="-171450">
              <a:buFontTx/>
              <a:buChar char="-"/>
            </a:pPr>
            <a:r>
              <a:rPr lang="en-US" dirty="0"/>
              <a:t>Capacitive coupling</a:t>
            </a:r>
          </a:p>
          <a:p>
            <a:pPr marL="171450" indent="-171450">
              <a:buFontTx/>
              <a:buChar char="-"/>
            </a:pPr>
            <a:r>
              <a:rPr lang="en-US" dirty="0"/>
              <a:t>Undersized transistor driver</a:t>
            </a:r>
          </a:p>
          <a:p>
            <a:pPr marL="171450" indent="-171450">
              <a:buFontTx/>
              <a:buChar char="-"/>
            </a:pPr>
            <a:r>
              <a:rPr lang="en-US" dirty="0"/>
              <a:t>Power virus</a:t>
            </a:r>
          </a:p>
          <a:p>
            <a:pPr marL="171450" indent="-171450">
              <a:buFontTx/>
              <a:buChar char="-"/>
            </a:pPr>
            <a:r>
              <a:rPr lang="en-US" dirty="0"/>
              <a:t>Reset</a:t>
            </a:r>
          </a:p>
          <a:p>
            <a:pPr marL="171450" indent="-171450">
              <a:buFontTx/>
              <a:buChar char="-"/>
            </a:pPr>
            <a:r>
              <a:rPr lang="en-US" dirty="0"/>
              <a:t>“Dead rat” B0</a:t>
            </a:r>
          </a:p>
          <a:p>
            <a:pPr marL="171450" indent="-171450">
              <a:buFontTx/>
              <a:buChar char="-"/>
            </a:pPr>
            <a:r>
              <a:rPr lang="en-US" dirty="0"/>
              <a:t>If only I could remember the details of the buck converter</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53</a:t>
            </a:fld>
            <a:endParaRPr lang="en-US" altLang="en-US"/>
          </a:p>
        </p:txBody>
      </p:sp>
    </p:spTree>
    <p:extLst>
      <p:ext uri="{BB962C8B-B14F-4D97-AF65-F5344CB8AC3E}">
        <p14:creationId xmlns:p14="http://schemas.microsoft.com/office/powerpoint/2010/main" val="156652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you’re selling a GPU; 1M units/year, $100/unit. so $100M/year or $2M/week</a:t>
            </a:r>
          </a:p>
          <a:p>
            <a:r>
              <a:rPr lang="en-US" dirty="0"/>
              <a:t>Hard to compute the cost of a </a:t>
            </a:r>
            <a:r>
              <a:rPr lang="en-US" dirty="0" err="1"/>
              <a:t>tapeout</a:t>
            </a:r>
            <a:r>
              <a:rPr lang="en-US" dirty="0"/>
              <a:t> (depends on your volume, </a:t>
            </a:r>
            <a:r>
              <a:rPr lang="en-US" dirty="0" err="1"/>
              <a:t>etc</a:t>
            </a:r>
            <a:r>
              <a:rPr lang="en-US" dirty="0"/>
              <a:t> and how many layers it involves). Scott’s numbers are $1M/layer, or $40M for a full-layer </a:t>
            </a:r>
            <a:r>
              <a:rPr lang="en-US" dirty="0" err="1"/>
              <a:t>tapeout</a:t>
            </a:r>
            <a:r>
              <a:rPr lang="en-US" dirty="0"/>
              <a:t> and $20M for metal-only. I’ll use $50M since Scott’s numbers are slightly old.</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a:t>
            </a:fld>
            <a:endParaRPr lang="en-US" altLang="en-US"/>
          </a:p>
        </p:txBody>
      </p:sp>
    </p:spTree>
    <p:extLst>
      <p:ext uri="{BB962C8B-B14F-4D97-AF65-F5344CB8AC3E}">
        <p14:creationId xmlns:p14="http://schemas.microsoft.com/office/powerpoint/2010/main" val="205082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slide is more about electrical debug. But the functional verification people still have to deal with it too.</a:t>
            </a:r>
          </a:p>
          <a:p>
            <a:r>
              <a:rPr lang="en-US" dirty="0"/>
              <a:t>And replacing the BFMs with real DRAM is a big deal.</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a:t>
            </a:fld>
            <a:endParaRPr lang="en-US" altLang="en-US"/>
          </a:p>
        </p:txBody>
      </p:sp>
    </p:spTree>
    <p:extLst>
      <p:ext uri="{BB962C8B-B14F-4D97-AF65-F5344CB8AC3E}">
        <p14:creationId xmlns:p14="http://schemas.microsoft.com/office/powerpoint/2010/main" val="250525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 lots of pressure.</a:t>
            </a:r>
          </a:p>
          <a:p>
            <a:r>
              <a:rPr lang="en-US" dirty="0"/>
              <a:t>No place left to kick the can further down the road. The buck stops here.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9</a:t>
            </a:fld>
            <a:endParaRPr lang="en-US" altLang="en-US"/>
          </a:p>
        </p:txBody>
      </p:sp>
    </p:spTree>
    <p:extLst>
      <p:ext uri="{BB962C8B-B14F-4D97-AF65-F5344CB8AC3E}">
        <p14:creationId xmlns:p14="http://schemas.microsoft.com/office/powerpoint/2010/main" val="230439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you can get rid of a lot of the pieces on the previous slide – but you still have to generate stimulus and check results.</a:t>
            </a:r>
          </a:p>
          <a:p>
            <a:r>
              <a:rPr lang="en-US" dirty="0"/>
              <a:t>But you certainly don’t need coverage checkers, and most of the signals in your monitors/checkers are </a:t>
            </a:r>
            <a:r>
              <a:rPr lang="en-US"/>
              <a:t>inaccessible anyway.</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14</a:t>
            </a:fld>
            <a:endParaRPr lang="en-US" altLang="en-US"/>
          </a:p>
        </p:txBody>
      </p:sp>
    </p:spTree>
    <p:extLst>
      <p:ext uri="{BB962C8B-B14F-4D97-AF65-F5344CB8AC3E}">
        <p14:creationId xmlns:p14="http://schemas.microsoft.com/office/powerpoint/2010/main" val="385910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enough computers handy, you could use 1000 machines to generate tests and put them on a very large disk… and then have the silicon platforms pull tests from that repository.</a:t>
            </a:r>
          </a:p>
          <a:p>
            <a:r>
              <a:rPr lang="en-US" dirty="0"/>
              <a:t>You still can’t keep up entirely, but you do get the months prior to silicon to build up that collection of tests…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15</a:t>
            </a:fld>
            <a:endParaRPr lang="en-US" altLang="en-US"/>
          </a:p>
        </p:txBody>
      </p:sp>
    </p:spTree>
    <p:extLst>
      <p:ext uri="{BB962C8B-B14F-4D97-AF65-F5344CB8AC3E}">
        <p14:creationId xmlns:p14="http://schemas.microsoft.com/office/powerpoint/2010/main" val="284288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host of ELECTRICAL issues can also cause non-repeatable behaviors</a:t>
            </a:r>
          </a:p>
          <a:p>
            <a:pPr marL="171450" indent="-171450">
              <a:buFontTx/>
              <a:buChar char="-"/>
            </a:pPr>
            <a:r>
              <a:rPr lang="en-US" dirty="0"/>
              <a:t>Slow rise/fall times due to loading can cause a signal to not meet timing, and OCCASIONALLY to not get latched by the next flop in time</a:t>
            </a:r>
          </a:p>
          <a:p>
            <a:pPr marL="171450" indent="-171450">
              <a:buFontTx/>
              <a:buChar char="-"/>
            </a:pPr>
            <a:r>
              <a:rPr lang="en-US" dirty="0"/>
              <a:t>Clock jitter</a:t>
            </a:r>
          </a:p>
          <a:p>
            <a:pPr marL="171450" indent="-171450">
              <a:buFontTx/>
              <a:buChar char="-"/>
            </a:pPr>
            <a:r>
              <a:rPr lang="en-US" dirty="0"/>
              <a:t>Multi-cycle paths</a:t>
            </a:r>
          </a:p>
          <a:p>
            <a:pPr marL="171450" indent="-171450">
              <a:buFontTx/>
              <a:buChar char="-"/>
            </a:pPr>
            <a:r>
              <a:rPr lang="en-US" dirty="0"/>
              <a:t>Temperature dependencies</a:t>
            </a:r>
          </a:p>
          <a:p>
            <a:pPr marL="171450" indent="-171450">
              <a:buFontTx/>
              <a:buChar char="-"/>
            </a:pPr>
            <a:r>
              <a:rPr lang="en-US" dirty="0"/>
              <a:t>Voltage level dependencies</a:t>
            </a:r>
          </a:p>
          <a:p>
            <a:pPr marL="171450" indent="-171450">
              <a:buFontTx/>
              <a:buChar char="-"/>
            </a:pPr>
            <a:r>
              <a:rPr lang="en-US" dirty="0"/>
              <a:t>Frequency dependencies</a:t>
            </a:r>
          </a:p>
          <a:p>
            <a:pPr marL="171450" indent="-171450">
              <a:buFontTx/>
              <a:buChar char="-"/>
            </a:pPr>
            <a:r>
              <a:rPr lang="en-US" dirty="0"/>
              <a:t>Capacitance</a:t>
            </a:r>
          </a:p>
          <a:p>
            <a:pPr marL="171450" indent="-171450">
              <a:buFontTx/>
              <a:buChar char="-"/>
            </a:pPr>
            <a:r>
              <a:rPr lang="en-US" dirty="0"/>
              <a:t>Noise (buck converters, R/F interference, …)</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19</a:t>
            </a:fld>
            <a:endParaRPr lang="en-US" altLang="en-US"/>
          </a:p>
        </p:txBody>
      </p:sp>
    </p:spTree>
    <p:extLst>
      <p:ext uri="{BB962C8B-B14F-4D97-AF65-F5344CB8AC3E}">
        <p14:creationId xmlns:p14="http://schemas.microsoft.com/office/powerpoint/2010/main" val="216908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other interesting “</a:t>
            </a:r>
            <a:r>
              <a:rPr lang="en-US" dirty="0" err="1"/>
              <a:t>except”s</a:t>
            </a:r>
            <a:r>
              <a:rPr lang="en-US" dirty="0"/>
              <a:t>: uninitialized variables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20</a:t>
            </a:fld>
            <a:endParaRPr lang="en-US" altLang="en-US"/>
          </a:p>
        </p:txBody>
      </p:sp>
    </p:spTree>
    <p:extLst>
      <p:ext uri="{BB962C8B-B14F-4D97-AF65-F5344CB8AC3E}">
        <p14:creationId xmlns:p14="http://schemas.microsoft.com/office/powerpoint/2010/main" val="3743751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Side note – learn to take advantage of system-level randomness as a source of randomness :-)</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21</a:t>
            </a:fld>
            <a:endParaRPr lang="en-US" altLang="en-US"/>
          </a:p>
        </p:txBody>
      </p:sp>
    </p:spTree>
    <p:extLst>
      <p:ext uri="{BB962C8B-B14F-4D97-AF65-F5344CB8AC3E}">
        <p14:creationId xmlns:p14="http://schemas.microsoft.com/office/powerpoint/2010/main" val="111726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0537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46669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931040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pPr>
              <a:defRPr/>
            </a:pPr>
            <a:r>
              <a:rPr lang="en-US" dirty="0"/>
              <a:t>Verification</a:t>
            </a:r>
          </a:p>
          <a:p>
            <a:pPr>
              <a:defRPr/>
            </a:pPr>
            <a:r>
              <a:rPr lang="en-US" dirty="0"/>
              <a:t>Joel Grodstein/Scott Taylor</a:t>
            </a:r>
          </a:p>
          <a:p>
            <a:pPr>
              <a:defRPr/>
            </a:pPr>
            <a:r>
              <a:rPr lang="en-US" dirty="0"/>
              <a:t> Joel Grodstein</a:t>
            </a:r>
          </a:p>
        </p:txBody>
      </p:sp>
      <p:sp>
        <p:nvSpPr>
          <p:cNvPr id="1033" name="Rectangle 9"/>
          <p:cNvSpPr>
            <a:spLocks noChangeArrowheads="1"/>
          </p:cNvSpPr>
          <p:nvPr/>
        </p:nvSpPr>
        <p:spPr bwMode="auto">
          <a:xfrm>
            <a:off x="5715000" y="6248400"/>
            <a:ext cx="28956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381000"/>
            <a:ext cx="7772400" cy="1143000"/>
          </a:xfrm>
        </p:spPr>
        <p:txBody>
          <a:bodyPr/>
          <a:lstStyle/>
          <a:p>
            <a:pPr eaLnBrk="1" hangingPunct="1"/>
            <a:r>
              <a:rPr lang="en-US" altLang="en-US"/>
              <a:t>Verification</a:t>
            </a:r>
            <a:endParaRPr lang="en-US" altLang="en-US" dirty="0"/>
          </a:p>
        </p:txBody>
      </p:sp>
      <p:sp>
        <p:nvSpPr>
          <p:cNvPr id="4099" name="Rectangle 3"/>
          <p:cNvSpPr>
            <a:spLocks noGrp="1" noChangeArrowheads="1"/>
          </p:cNvSpPr>
          <p:nvPr>
            <p:ph type="subTitle" idx="1"/>
          </p:nvPr>
        </p:nvSpPr>
        <p:spPr>
          <a:xfrm>
            <a:off x="381000" y="2133600"/>
            <a:ext cx="8382000" cy="3733800"/>
          </a:xfrm>
        </p:spPr>
        <p:txBody>
          <a:bodyPr/>
          <a:lstStyle/>
          <a:p>
            <a:pPr eaLnBrk="1" hangingPunct="1"/>
            <a:r>
              <a:rPr lang="en-US" altLang="en-US"/>
              <a:t>Spring 2022</a:t>
            </a:r>
            <a:endParaRPr lang="en-US" altLang="en-US" dirty="0"/>
          </a:p>
          <a:p>
            <a:pPr eaLnBrk="1" hangingPunct="1"/>
            <a:r>
              <a:rPr lang="en-US" altLang="en-US" dirty="0"/>
              <a:t>Tufts University</a:t>
            </a:r>
          </a:p>
          <a:p>
            <a:pPr eaLnBrk="1" hangingPunct="1"/>
            <a:endParaRPr lang="en-US" altLang="en-US" dirty="0"/>
          </a:p>
          <a:p>
            <a:pPr eaLnBrk="1" hangingPunct="1"/>
            <a:r>
              <a:rPr lang="en-US" altLang="en-US" dirty="0"/>
              <a:t>Instructors: Joel Grodstein, Scott Taylor</a:t>
            </a:r>
          </a:p>
          <a:p>
            <a:pPr eaLnBrk="1" hangingPunct="1"/>
            <a:endParaRPr lang="en-US" altLang="en-US" dirty="0"/>
          </a:p>
          <a:p>
            <a:pPr eaLnBrk="1" hangingPunct="1"/>
            <a:r>
              <a:rPr lang="it-IT" altLang="en-US" dirty="0"/>
              <a:t>Post silicon</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75FA-9C2B-4F95-A895-BE86F6AFABF3}"/>
              </a:ext>
            </a:extLst>
          </p:cNvPr>
          <p:cNvSpPr>
            <a:spLocks noGrp="1"/>
          </p:cNvSpPr>
          <p:nvPr>
            <p:ph type="title"/>
          </p:nvPr>
        </p:nvSpPr>
        <p:spPr/>
        <p:txBody>
          <a:bodyPr/>
          <a:lstStyle/>
          <a:p>
            <a:r>
              <a:rPr lang="en-US" dirty="0"/>
              <a:t>The ugly</a:t>
            </a:r>
          </a:p>
        </p:txBody>
      </p:sp>
      <p:sp>
        <p:nvSpPr>
          <p:cNvPr id="3" name="Content Placeholder 2">
            <a:extLst>
              <a:ext uri="{FF2B5EF4-FFF2-40B4-BE49-F238E27FC236}">
                <a16:creationId xmlns:a16="http://schemas.microsoft.com/office/drawing/2014/main" id="{06A7C3B4-E43F-4131-8C95-84D73EF6B0C6}"/>
              </a:ext>
            </a:extLst>
          </p:cNvPr>
          <p:cNvSpPr>
            <a:spLocks noGrp="1"/>
          </p:cNvSpPr>
          <p:nvPr>
            <p:ph idx="1"/>
          </p:nvPr>
        </p:nvSpPr>
        <p:spPr/>
        <p:txBody>
          <a:bodyPr/>
          <a:lstStyle/>
          <a:p>
            <a:pPr marL="0" indent="0">
              <a:buNone/>
            </a:pPr>
            <a:r>
              <a:rPr lang="en-US" sz="2400" dirty="0"/>
              <a:t>Such is the nature of silicon debug. To be successful, the debug engineer must be able to solve problems in areas where he has no technical expertise, drive design teams to make changes where he has no influence, and be able to predict the future. These are a few of the tasks that make the silicon debug experience so challenging and exciting.</a:t>
            </a:r>
          </a:p>
          <a:p>
            <a:pPr marL="800100" lvl="2" indent="0">
              <a:buNone/>
            </a:pPr>
            <a:r>
              <a:rPr lang="en-US" i="1" dirty="0"/>
              <a:t>The crazy mixed up world of silicon debug</a:t>
            </a:r>
            <a:r>
              <a:rPr lang="en-US" dirty="0"/>
              <a:t>, Doug Josephson, 2005</a:t>
            </a:r>
          </a:p>
          <a:p>
            <a:endParaRPr lang="en-US" dirty="0"/>
          </a:p>
        </p:txBody>
      </p:sp>
      <p:sp>
        <p:nvSpPr>
          <p:cNvPr id="4" name="Footer Placeholder 3">
            <a:extLst>
              <a:ext uri="{FF2B5EF4-FFF2-40B4-BE49-F238E27FC236}">
                <a16:creationId xmlns:a16="http://schemas.microsoft.com/office/drawing/2014/main" id="{9C70BED4-B1B2-4DE5-9E6C-64867EAF567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41954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Intro</a:t>
            </a:r>
          </a:p>
          <a:p>
            <a:r>
              <a:rPr lang="en-US" dirty="0"/>
              <a:t>Taking advantage of “fast”</a:t>
            </a:r>
          </a:p>
          <a:p>
            <a:r>
              <a:rPr lang="en-US" dirty="0"/>
              <a:t>Why debugging is hard</a:t>
            </a:r>
          </a:p>
          <a:p>
            <a:r>
              <a:rPr lang="en-US" dirty="0"/>
              <a:t>Visibility and debug hooks</a:t>
            </a:r>
          </a:p>
          <a:p>
            <a:r>
              <a:rPr lang="en-US" dirty="0"/>
              <a:t>Life in post silicon</a:t>
            </a:r>
          </a:p>
          <a:p>
            <a:r>
              <a:rPr lang="en-US" dirty="0"/>
              <a:t>Mock debug, war stories</a:t>
            </a:r>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A34C168-7FC5-4077-AE2B-310BA3F4065A}"/>
              </a:ext>
            </a:extLst>
          </p:cNvPr>
          <p:cNvSpPr/>
          <p:nvPr/>
        </p:nvSpPr>
        <p:spPr>
          <a:xfrm>
            <a:off x="1066800" y="2209800"/>
            <a:ext cx="41910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22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265E-5C16-42BC-A034-97E01B6AED9E}"/>
              </a:ext>
            </a:extLst>
          </p:cNvPr>
          <p:cNvSpPr>
            <a:spLocks noGrp="1"/>
          </p:cNvSpPr>
          <p:nvPr>
            <p:ph type="title"/>
          </p:nvPr>
        </p:nvSpPr>
        <p:spPr/>
        <p:txBody>
          <a:bodyPr/>
          <a:lstStyle/>
          <a:p>
            <a:r>
              <a:rPr lang="en-US" dirty="0"/>
              <a:t>Tests </a:t>
            </a:r>
            <a:r>
              <a:rPr lang="en-US" i="1" dirty="0"/>
              <a:t>might</a:t>
            </a:r>
            <a:r>
              <a:rPr lang="en-US" dirty="0"/>
              <a:t> run really fast</a:t>
            </a:r>
          </a:p>
        </p:txBody>
      </p:sp>
      <p:sp>
        <p:nvSpPr>
          <p:cNvPr id="3" name="Content Placeholder 2">
            <a:extLst>
              <a:ext uri="{FF2B5EF4-FFF2-40B4-BE49-F238E27FC236}">
                <a16:creationId xmlns:a16="http://schemas.microsoft.com/office/drawing/2014/main" id="{9D8E403D-32F1-4035-8F72-27A7FEA26715}"/>
              </a:ext>
            </a:extLst>
          </p:cNvPr>
          <p:cNvSpPr>
            <a:spLocks noGrp="1"/>
          </p:cNvSpPr>
          <p:nvPr>
            <p:ph idx="1"/>
          </p:nvPr>
        </p:nvSpPr>
        <p:spPr>
          <a:xfrm>
            <a:off x="685800" y="1676400"/>
            <a:ext cx="7772400" cy="1828800"/>
          </a:xfrm>
        </p:spPr>
        <p:txBody>
          <a:bodyPr/>
          <a:lstStyle/>
          <a:p>
            <a:r>
              <a:rPr lang="en-US" dirty="0"/>
              <a:t>Yes, the </a:t>
            </a:r>
            <a:r>
              <a:rPr lang="en-US" i="1" dirty="0"/>
              <a:t>chip</a:t>
            </a:r>
            <a:r>
              <a:rPr lang="en-US" dirty="0"/>
              <a:t> runs really fast</a:t>
            </a:r>
          </a:p>
          <a:p>
            <a:r>
              <a:rPr lang="en-US" dirty="0"/>
              <a:t>Does that mean your tests will?</a:t>
            </a:r>
          </a:p>
          <a:p>
            <a:endParaRPr lang="en-US" dirty="0"/>
          </a:p>
        </p:txBody>
      </p:sp>
      <p:sp>
        <p:nvSpPr>
          <p:cNvPr id="4" name="Footer Placeholder 3">
            <a:extLst>
              <a:ext uri="{FF2B5EF4-FFF2-40B4-BE49-F238E27FC236}">
                <a16:creationId xmlns:a16="http://schemas.microsoft.com/office/drawing/2014/main" id="{271FD41F-9B09-4FCC-A2B5-2A9B9F550DE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50485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8D14-4FEB-4C3D-A02B-504386827829}"/>
              </a:ext>
            </a:extLst>
          </p:cNvPr>
          <p:cNvSpPr>
            <a:spLocks noGrp="1"/>
          </p:cNvSpPr>
          <p:nvPr>
            <p:ph type="title"/>
          </p:nvPr>
        </p:nvSpPr>
        <p:spPr/>
        <p:txBody>
          <a:bodyPr/>
          <a:lstStyle/>
          <a:p>
            <a:r>
              <a:rPr lang="en-US" dirty="0"/>
              <a:t>Overly Simplified Testbench</a:t>
            </a:r>
          </a:p>
        </p:txBody>
      </p:sp>
      <p:sp>
        <p:nvSpPr>
          <p:cNvPr id="4" name="Footer Placeholder 3">
            <a:extLst>
              <a:ext uri="{FF2B5EF4-FFF2-40B4-BE49-F238E27FC236}">
                <a16:creationId xmlns:a16="http://schemas.microsoft.com/office/drawing/2014/main" id="{3ACAB809-1D3B-4B84-A9D9-98B6D6DCCCFC}"/>
              </a:ext>
            </a:extLst>
          </p:cNvPr>
          <p:cNvSpPr>
            <a:spLocks noGrp="1"/>
          </p:cNvSpPr>
          <p:nvPr>
            <p:ph type="ftr" sz="quarter" idx="11"/>
          </p:nvPr>
        </p:nvSpPr>
        <p:spPr/>
        <p:txBody>
          <a:bodyPr/>
          <a:lstStyle/>
          <a:p>
            <a:pPr>
              <a:defRPr/>
            </a:pPr>
            <a:r>
              <a:rPr lang="en-US" dirty="0"/>
              <a:t>Verification</a:t>
            </a:r>
            <a:br>
              <a:rPr lang="en-US" dirty="0"/>
            </a:br>
            <a:r>
              <a:rPr lang="en-US" dirty="0"/>
              <a:t>Joel Grodstein/Scott Taylor</a:t>
            </a:r>
          </a:p>
        </p:txBody>
      </p:sp>
      <p:sp>
        <p:nvSpPr>
          <p:cNvPr id="6" name="Rectangle 5">
            <a:extLst>
              <a:ext uri="{FF2B5EF4-FFF2-40B4-BE49-F238E27FC236}">
                <a16:creationId xmlns:a16="http://schemas.microsoft.com/office/drawing/2014/main" id="{FE7E032D-5D26-46A6-8817-9FF1E760B4CB}"/>
              </a:ext>
            </a:extLst>
          </p:cNvPr>
          <p:cNvSpPr/>
          <p:nvPr/>
        </p:nvSpPr>
        <p:spPr>
          <a:xfrm>
            <a:off x="3867149" y="2115343"/>
            <a:ext cx="1377950" cy="1492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RTL</a:t>
            </a:r>
          </a:p>
          <a:p>
            <a:pPr algn="ctr"/>
            <a:r>
              <a:rPr lang="en-US" sz="1800" dirty="0"/>
              <a:t>DUT</a:t>
            </a:r>
          </a:p>
        </p:txBody>
      </p:sp>
      <p:sp>
        <p:nvSpPr>
          <p:cNvPr id="7" name="Rectangle 6">
            <a:extLst>
              <a:ext uri="{FF2B5EF4-FFF2-40B4-BE49-F238E27FC236}">
                <a16:creationId xmlns:a16="http://schemas.microsoft.com/office/drawing/2014/main" id="{8FEBAC33-6F73-43D4-BABC-957EC0EFF615}"/>
              </a:ext>
            </a:extLst>
          </p:cNvPr>
          <p:cNvSpPr/>
          <p:nvPr/>
        </p:nvSpPr>
        <p:spPr>
          <a:xfrm>
            <a:off x="5584823" y="2115343"/>
            <a:ext cx="2927350" cy="1492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500" dirty="0"/>
              <a:t>Checking</a:t>
            </a:r>
          </a:p>
        </p:txBody>
      </p:sp>
      <p:sp>
        <p:nvSpPr>
          <p:cNvPr id="8" name="Rectangle 7">
            <a:extLst>
              <a:ext uri="{FF2B5EF4-FFF2-40B4-BE49-F238E27FC236}">
                <a16:creationId xmlns:a16="http://schemas.microsoft.com/office/drawing/2014/main" id="{9B445CF8-DF4E-4F1C-9F07-5CBE7C747A45}"/>
              </a:ext>
            </a:extLst>
          </p:cNvPr>
          <p:cNvSpPr/>
          <p:nvPr/>
        </p:nvSpPr>
        <p:spPr>
          <a:xfrm>
            <a:off x="612775" y="2115342"/>
            <a:ext cx="2927350" cy="1492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1500" dirty="0"/>
              <a:t>Stimulus</a:t>
            </a:r>
          </a:p>
        </p:txBody>
      </p:sp>
      <p:sp>
        <p:nvSpPr>
          <p:cNvPr id="9" name="Rectangle 8">
            <a:extLst>
              <a:ext uri="{FF2B5EF4-FFF2-40B4-BE49-F238E27FC236}">
                <a16:creationId xmlns:a16="http://schemas.microsoft.com/office/drawing/2014/main" id="{905CB423-EF3C-492B-BEE2-E67EA6A7E186}"/>
              </a:ext>
            </a:extLst>
          </p:cNvPr>
          <p:cNvSpPr/>
          <p:nvPr/>
        </p:nvSpPr>
        <p:spPr>
          <a:xfrm>
            <a:off x="2587623" y="3933033"/>
            <a:ext cx="2927350" cy="1492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500" dirty="0"/>
              <a:t>Coverage</a:t>
            </a:r>
          </a:p>
        </p:txBody>
      </p:sp>
      <p:sp>
        <p:nvSpPr>
          <p:cNvPr id="10" name="Rectangle 9">
            <a:extLst>
              <a:ext uri="{FF2B5EF4-FFF2-40B4-BE49-F238E27FC236}">
                <a16:creationId xmlns:a16="http://schemas.microsoft.com/office/drawing/2014/main" id="{F03FC475-A4E6-4E3B-8810-DDF8BF569781}"/>
              </a:ext>
            </a:extLst>
          </p:cNvPr>
          <p:cNvSpPr/>
          <p:nvPr/>
        </p:nvSpPr>
        <p:spPr>
          <a:xfrm>
            <a:off x="971550" y="2558651"/>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Clock Driver</a:t>
            </a:r>
          </a:p>
        </p:txBody>
      </p:sp>
      <p:sp>
        <p:nvSpPr>
          <p:cNvPr id="11" name="Rectangle 10">
            <a:extLst>
              <a:ext uri="{FF2B5EF4-FFF2-40B4-BE49-F238E27FC236}">
                <a16:creationId xmlns:a16="http://schemas.microsoft.com/office/drawing/2014/main" id="{190ED520-D26E-4265-99A0-A92467D8CC47}"/>
              </a:ext>
            </a:extLst>
          </p:cNvPr>
          <p:cNvSpPr/>
          <p:nvPr/>
        </p:nvSpPr>
        <p:spPr>
          <a:xfrm>
            <a:off x="971550" y="2971400"/>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Reset Driver</a:t>
            </a:r>
          </a:p>
        </p:txBody>
      </p:sp>
      <p:sp>
        <p:nvSpPr>
          <p:cNvPr id="12" name="Rectangle 11">
            <a:extLst>
              <a:ext uri="{FF2B5EF4-FFF2-40B4-BE49-F238E27FC236}">
                <a16:creationId xmlns:a16="http://schemas.microsoft.com/office/drawing/2014/main" id="{1D09820B-2012-45FD-868A-931506A5BA03}"/>
              </a:ext>
            </a:extLst>
          </p:cNvPr>
          <p:cNvSpPr/>
          <p:nvPr/>
        </p:nvSpPr>
        <p:spPr>
          <a:xfrm>
            <a:off x="2032000" y="2558651"/>
            <a:ext cx="1146175"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Test Stimulus Driver</a:t>
            </a:r>
          </a:p>
        </p:txBody>
      </p:sp>
      <p:sp>
        <p:nvSpPr>
          <p:cNvPr id="14" name="Rectangle 13">
            <a:extLst>
              <a:ext uri="{FF2B5EF4-FFF2-40B4-BE49-F238E27FC236}">
                <a16:creationId xmlns:a16="http://schemas.microsoft.com/office/drawing/2014/main" id="{F0C7B9ED-D0F3-4971-8EE9-473CBFAB49A8}"/>
              </a:ext>
            </a:extLst>
          </p:cNvPr>
          <p:cNvSpPr/>
          <p:nvPr/>
        </p:nvSpPr>
        <p:spPr>
          <a:xfrm>
            <a:off x="2033190" y="2971800"/>
            <a:ext cx="1146174"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Test and Debug interface driver</a:t>
            </a:r>
          </a:p>
        </p:txBody>
      </p:sp>
      <p:sp>
        <p:nvSpPr>
          <p:cNvPr id="15" name="Rectangle 14">
            <a:extLst>
              <a:ext uri="{FF2B5EF4-FFF2-40B4-BE49-F238E27FC236}">
                <a16:creationId xmlns:a16="http://schemas.microsoft.com/office/drawing/2014/main" id="{71D060FD-BB49-40A1-9F56-936B47435CD3}"/>
              </a:ext>
            </a:extLst>
          </p:cNvPr>
          <p:cNvSpPr/>
          <p:nvPr/>
        </p:nvSpPr>
        <p:spPr>
          <a:xfrm>
            <a:off x="5949946" y="2378867"/>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Quiescence</a:t>
            </a:r>
          </a:p>
        </p:txBody>
      </p:sp>
      <p:sp>
        <p:nvSpPr>
          <p:cNvPr id="16" name="Rectangle 15">
            <a:extLst>
              <a:ext uri="{FF2B5EF4-FFF2-40B4-BE49-F238E27FC236}">
                <a16:creationId xmlns:a16="http://schemas.microsoft.com/office/drawing/2014/main" id="{EC7B858C-DA24-4E1A-95E5-1C15F9C315C4}"/>
              </a:ext>
            </a:extLst>
          </p:cNvPr>
          <p:cNvSpPr/>
          <p:nvPr/>
        </p:nvSpPr>
        <p:spPr>
          <a:xfrm>
            <a:off x="5584823" y="3928270"/>
            <a:ext cx="2927350" cy="1492250"/>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500" dirty="0"/>
              <a:t>Other</a:t>
            </a:r>
          </a:p>
          <a:p>
            <a:pPr algn="ctr"/>
            <a:endParaRPr lang="en-US" sz="1500" dirty="0"/>
          </a:p>
        </p:txBody>
      </p:sp>
      <p:sp>
        <p:nvSpPr>
          <p:cNvPr id="17" name="Rectangle 16">
            <a:extLst>
              <a:ext uri="{FF2B5EF4-FFF2-40B4-BE49-F238E27FC236}">
                <a16:creationId xmlns:a16="http://schemas.microsoft.com/office/drawing/2014/main" id="{8D4F93CC-047D-4EFA-8604-005E7F227A84}"/>
              </a:ext>
            </a:extLst>
          </p:cNvPr>
          <p:cNvSpPr/>
          <p:nvPr/>
        </p:nvSpPr>
        <p:spPr>
          <a:xfrm>
            <a:off x="5949946" y="2791616"/>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Coherency</a:t>
            </a:r>
          </a:p>
        </p:txBody>
      </p:sp>
      <p:sp>
        <p:nvSpPr>
          <p:cNvPr id="18" name="Rectangle 17">
            <a:extLst>
              <a:ext uri="{FF2B5EF4-FFF2-40B4-BE49-F238E27FC236}">
                <a16:creationId xmlns:a16="http://schemas.microsoft.com/office/drawing/2014/main" id="{3CE56366-E89E-4651-ACE0-6403F881D3BF}"/>
              </a:ext>
            </a:extLst>
          </p:cNvPr>
          <p:cNvSpPr/>
          <p:nvPr/>
        </p:nvSpPr>
        <p:spPr>
          <a:xfrm>
            <a:off x="7108821" y="2381645"/>
            <a:ext cx="9017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Reset Rules</a:t>
            </a:r>
          </a:p>
        </p:txBody>
      </p:sp>
      <p:sp>
        <p:nvSpPr>
          <p:cNvPr id="19" name="Rectangle 18">
            <a:extLst>
              <a:ext uri="{FF2B5EF4-FFF2-40B4-BE49-F238E27FC236}">
                <a16:creationId xmlns:a16="http://schemas.microsoft.com/office/drawing/2014/main" id="{0E7C724C-3DC5-4C13-B9EF-B1CADB7687DE}"/>
              </a:ext>
            </a:extLst>
          </p:cNvPr>
          <p:cNvSpPr/>
          <p:nvPr/>
        </p:nvSpPr>
        <p:spPr>
          <a:xfrm>
            <a:off x="7108821" y="2781299"/>
            <a:ext cx="9017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Power </a:t>
            </a:r>
            <a:r>
              <a:rPr lang="en-US" sz="1350" dirty="0" err="1"/>
              <a:t>Mgmt</a:t>
            </a:r>
            <a:endParaRPr lang="en-US" sz="1350" dirty="0"/>
          </a:p>
        </p:txBody>
      </p:sp>
      <p:sp>
        <p:nvSpPr>
          <p:cNvPr id="20" name="Rectangle 19">
            <a:extLst>
              <a:ext uri="{FF2B5EF4-FFF2-40B4-BE49-F238E27FC236}">
                <a16:creationId xmlns:a16="http://schemas.microsoft.com/office/drawing/2014/main" id="{0BE7B155-F622-49B3-8E0B-BE43567DCBAF}"/>
              </a:ext>
            </a:extLst>
          </p:cNvPr>
          <p:cNvSpPr/>
          <p:nvPr/>
        </p:nvSpPr>
        <p:spPr>
          <a:xfrm>
            <a:off x="5708649" y="4237832"/>
            <a:ext cx="1320802" cy="507999"/>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t>Mem/Cache Models &amp; </a:t>
            </a:r>
            <a:r>
              <a:rPr lang="en-US" sz="1050" dirty="0" err="1"/>
              <a:t>Preloaders</a:t>
            </a:r>
            <a:endParaRPr lang="en-US" sz="1050" dirty="0"/>
          </a:p>
        </p:txBody>
      </p:sp>
      <p:sp>
        <p:nvSpPr>
          <p:cNvPr id="21" name="Rectangle 20">
            <a:extLst>
              <a:ext uri="{FF2B5EF4-FFF2-40B4-BE49-F238E27FC236}">
                <a16:creationId xmlns:a16="http://schemas.microsoft.com/office/drawing/2014/main" id="{DF1F21A8-28B6-45BE-A26A-5C5EB48D64D9}"/>
              </a:ext>
            </a:extLst>
          </p:cNvPr>
          <p:cNvSpPr/>
          <p:nvPr/>
        </p:nvSpPr>
        <p:spPr>
          <a:xfrm>
            <a:off x="7118349" y="4806951"/>
            <a:ext cx="1273173" cy="507999"/>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End of Sim Detection</a:t>
            </a:r>
          </a:p>
        </p:txBody>
      </p:sp>
      <p:sp>
        <p:nvSpPr>
          <p:cNvPr id="22" name="Rectangle 21">
            <a:extLst>
              <a:ext uri="{FF2B5EF4-FFF2-40B4-BE49-F238E27FC236}">
                <a16:creationId xmlns:a16="http://schemas.microsoft.com/office/drawing/2014/main" id="{A704CF68-044F-4238-AECB-4DF864D9356C}"/>
              </a:ext>
            </a:extLst>
          </p:cNvPr>
          <p:cNvSpPr/>
          <p:nvPr/>
        </p:nvSpPr>
        <p:spPr>
          <a:xfrm>
            <a:off x="7108821" y="4237832"/>
            <a:ext cx="1292229" cy="507999"/>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Control Register Interfaces</a:t>
            </a:r>
          </a:p>
        </p:txBody>
      </p:sp>
      <p:sp>
        <p:nvSpPr>
          <p:cNvPr id="23" name="Rectangle 22">
            <a:extLst>
              <a:ext uri="{FF2B5EF4-FFF2-40B4-BE49-F238E27FC236}">
                <a16:creationId xmlns:a16="http://schemas.microsoft.com/office/drawing/2014/main" id="{C5FD953E-01D6-4E85-83AD-F8035E0ED563}"/>
              </a:ext>
            </a:extLst>
          </p:cNvPr>
          <p:cNvSpPr/>
          <p:nvPr/>
        </p:nvSpPr>
        <p:spPr>
          <a:xfrm>
            <a:off x="6524624" y="3201193"/>
            <a:ext cx="1095376"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Performance</a:t>
            </a:r>
          </a:p>
        </p:txBody>
      </p:sp>
      <p:sp>
        <p:nvSpPr>
          <p:cNvPr id="24" name="Rectangle 23">
            <a:extLst>
              <a:ext uri="{FF2B5EF4-FFF2-40B4-BE49-F238E27FC236}">
                <a16:creationId xmlns:a16="http://schemas.microsoft.com/office/drawing/2014/main" id="{91015CDB-AE31-4E7B-8C71-98857B23CDFC}"/>
              </a:ext>
            </a:extLst>
          </p:cNvPr>
          <p:cNvSpPr/>
          <p:nvPr/>
        </p:nvSpPr>
        <p:spPr>
          <a:xfrm>
            <a:off x="2725735" y="4166394"/>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All Opcodes</a:t>
            </a:r>
          </a:p>
        </p:txBody>
      </p:sp>
      <p:sp>
        <p:nvSpPr>
          <p:cNvPr id="25" name="Rectangle 24">
            <a:extLst>
              <a:ext uri="{FF2B5EF4-FFF2-40B4-BE49-F238E27FC236}">
                <a16:creationId xmlns:a16="http://schemas.microsoft.com/office/drawing/2014/main" id="{3AA9624A-697A-45A0-A656-EAB484F40745}"/>
              </a:ext>
            </a:extLst>
          </p:cNvPr>
          <p:cNvSpPr/>
          <p:nvPr/>
        </p:nvSpPr>
        <p:spPr>
          <a:xfrm>
            <a:off x="2733675" y="4571207"/>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Clock </a:t>
            </a:r>
            <a:r>
              <a:rPr lang="en-US" sz="1350" dirty="0" err="1"/>
              <a:t>freq</a:t>
            </a:r>
            <a:endParaRPr lang="en-US" sz="1350" dirty="0"/>
          </a:p>
        </p:txBody>
      </p:sp>
      <p:sp>
        <p:nvSpPr>
          <p:cNvPr id="26" name="Arrow: Right 25">
            <a:extLst>
              <a:ext uri="{FF2B5EF4-FFF2-40B4-BE49-F238E27FC236}">
                <a16:creationId xmlns:a16="http://schemas.microsoft.com/office/drawing/2014/main" id="{D267AED4-62D3-4395-9B2B-F1E00D986DF5}"/>
              </a:ext>
            </a:extLst>
          </p:cNvPr>
          <p:cNvSpPr/>
          <p:nvPr/>
        </p:nvSpPr>
        <p:spPr>
          <a:xfrm>
            <a:off x="3540124" y="2207417"/>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Arrow: Right 26">
            <a:extLst>
              <a:ext uri="{FF2B5EF4-FFF2-40B4-BE49-F238E27FC236}">
                <a16:creationId xmlns:a16="http://schemas.microsoft.com/office/drawing/2014/main" id="{94346520-AA25-461E-BE5C-A7FF08E3238C}"/>
              </a:ext>
            </a:extLst>
          </p:cNvPr>
          <p:cNvSpPr/>
          <p:nvPr/>
        </p:nvSpPr>
        <p:spPr>
          <a:xfrm>
            <a:off x="3540124" y="2486817"/>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Arrow: Right 27">
            <a:extLst>
              <a:ext uri="{FF2B5EF4-FFF2-40B4-BE49-F238E27FC236}">
                <a16:creationId xmlns:a16="http://schemas.microsoft.com/office/drawing/2014/main" id="{FA8A0A10-8825-4C8F-96E9-D6C56CAB6DA7}"/>
              </a:ext>
            </a:extLst>
          </p:cNvPr>
          <p:cNvSpPr/>
          <p:nvPr/>
        </p:nvSpPr>
        <p:spPr>
          <a:xfrm>
            <a:off x="3548063" y="2762248"/>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Arrow: Right 28">
            <a:extLst>
              <a:ext uri="{FF2B5EF4-FFF2-40B4-BE49-F238E27FC236}">
                <a16:creationId xmlns:a16="http://schemas.microsoft.com/office/drawing/2014/main" id="{4AC9D4A9-472C-47D9-9CDC-EAFF04AF884D}"/>
              </a:ext>
            </a:extLst>
          </p:cNvPr>
          <p:cNvSpPr/>
          <p:nvPr/>
        </p:nvSpPr>
        <p:spPr>
          <a:xfrm>
            <a:off x="3540124" y="3037680"/>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Arrow: Right 29">
            <a:extLst>
              <a:ext uri="{FF2B5EF4-FFF2-40B4-BE49-F238E27FC236}">
                <a16:creationId xmlns:a16="http://schemas.microsoft.com/office/drawing/2014/main" id="{4A74A539-8A7D-4C01-B130-F3FCF17BC1BF}"/>
              </a:ext>
            </a:extLst>
          </p:cNvPr>
          <p:cNvSpPr/>
          <p:nvPr/>
        </p:nvSpPr>
        <p:spPr>
          <a:xfrm>
            <a:off x="3540124" y="3319857"/>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Arrow: Right 30">
            <a:extLst>
              <a:ext uri="{FF2B5EF4-FFF2-40B4-BE49-F238E27FC236}">
                <a16:creationId xmlns:a16="http://schemas.microsoft.com/office/drawing/2014/main" id="{FBEEF48C-2F51-475B-84C2-C2CF0FF87FE1}"/>
              </a:ext>
            </a:extLst>
          </p:cNvPr>
          <p:cNvSpPr/>
          <p:nvPr/>
        </p:nvSpPr>
        <p:spPr>
          <a:xfrm>
            <a:off x="5247481" y="2191543"/>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Arrow: Right 31">
            <a:extLst>
              <a:ext uri="{FF2B5EF4-FFF2-40B4-BE49-F238E27FC236}">
                <a16:creationId xmlns:a16="http://schemas.microsoft.com/office/drawing/2014/main" id="{970F9502-7FBE-4F17-B9E0-6D0D8DEAFCA3}"/>
              </a:ext>
            </a:extLst>
          </p:cNvPr>
          <p:cNvSpPr/>
          <p:nvPr/>
        </p:nvSpPr>
        <p:spPr>
          <a:xfrm>
            <a:off x="5247481" y="2470943"/>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Arrow: Right 32">
            <a:extLst>
              <a:ext uri="{FF2B5EF4-FFF2-40B4-BE49-F238E27FC236}">
                <a16:creationId xmlns:a16="http://schemas.microsoft.com/office/drawing/2014/main" id="{1991F3B6-983B-4D1C-BFE6-2CD867B29416}"/>
              </a:ext>
            </a:extLst>
          </p:cNvPr>
          <p:cNvSpPr/>
          <p:nvPr/>
        </p:nvSpPr>
        <p:spPr>
          <a:xfrm>
            <a:off x="5255419" y="2746375"/>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Arrow: Right 33">
            <a:extLst>
              <a:ext uri="{FF2B5EF4-FFF2-40B4-BE49-F238E27FC236}">
                <a16:creationId xmlns:a16="http://schemas.microsoft.com/office/drawing/2014/main" id="{53BFF9A1-0A60-46FF-879B-411A1FD8E028}"/>
              </a:ext>
            </a:extLst>
          </p:cNvPr>
          <p:cNvSpPr/>
          <p:nvPr/>
        </p:nvSpPr>
        <p:spPr>
          <a:xfrm>
            <a:off x="5247480" y="3021806"/>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Arrow: Right 34">
            <a:extLst>
              <a:ext uri="{FF2B5EF4-FFF2-40B4-BE49-F238E27FC236}">
                <a16:creationId xmlns:a16="http://schemas.microsoft.com/office/drawing/2014/main" id="{1B2C8137-2118-4AA0-B293-9EEF1D7248DF}"/>
              </a:ext>
            </a:extLst>
          </p:cNvPr>
          <p:cNvSpPr/>
          <p:nvPr/>
        </p:nvSpPr>
        <p:spPr>
          <a:xfrm>
            <a:off x="5247480" y="3303983"/>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Rectangle 35">
            <a:extLst>
              <a:ext uri="{FF2B5EF4-FFF2-40B4-BE49-F238E27FC236}">
                <a16:creationId xmlns:a16="http://schemas.microsoft.com/office/drawing/2014/main" id="{86181FDB-975F-401E-89B8-09C130FE55C8}"/>
              </a:ext>
            </a:extLst>
          </p:cNvPr>
          <p:cNvSpPr/>
          <p:nvPr/>
        </p:nvSpPr>
        <p:spPr>
          <a:xfrm>
            <a:off x="4425947" y="4192589"/>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Mem Req types</a:t>
            </a:r>
          </a:p>
        </p:txBody>
      </p:sp>
      <p:sp>
        <p:nvSpPr>
          <p:cNvPr id="37" name="Rectangle 36">
            <a:extLst>
              <a:ext uri="{FF2B5EF4-FFF2-40B4-BE49-F238E27FC236}">
                <a16:creationId xmlns:a16="http://schemas.microsoft.com/office/drawing/2014/main" id="{91868970-4092-4087-90C0-FA62F6495581}"/>
              </a:ext>
            </a:extLst>
          </p:cNvPr>
          <p:cNvSpPr/>
          <p:nvPr/>
        </p:nvSpPr>
        <p:spPr>
          <a:xfrm>
            <a:off x="4422775" y="4591845"/>
            <a:ext cx="977900" cy="400051"/>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Mem </a:t>
            </a:r>
            <a:r>
              <a:rPr lang="en-US" sz="1350" dirty="0" err="1"/>
              <a:t>Rsp</a:t>
            </a:r>
            <a:r>
              <a:rPr lang="en-US" sz="1350" dirty="0"/>
              <a:t> types</a:t>
            </a:r>
          </a:p>
        </p:txBody>
      </p:sp>
      <p:sp>
        <p:nvSpPr>
          <p:cNvPr id="38" name="Rectangle 37">
            <a:extLst>
              <a:ext uri="{FF2B5EF4-FFF2-40B4-BE49-F238E27FC236}">
                <a16:creationId xmlns:a16="http://schemas.microsoft.com/office/drawing/2014/main" id="{5EA22745-E86A-43EE-8AF7-044C3DC41D49}"/>
              </a:ext>
            </a:extLst>
          </p:cNvPr>
          <p:cNvSpPr/>
          <p:nvPr/>
        </p:nvSpPr>
        <p:spPr>
          <a:xfrm>
            <a:off x="2733675" y="4989513"/>
            <a:ext cx="977900" cy="3429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CTL Reg modes</a:t>
            </a:r>
          </a:p>
        </p:txBody>
      </p:sp>
      <p:sp>
        <p:nvSpPr>
          <p:cNvPr id="39" name="Arrow: Right 38">
            <a:extLst>
              <a:ext uri="{FF2B5EF4-FFF2-40B4-BE49-F238E27FC236}">
                <a16:creationId xmlns:a16="http://schemas.microsoft.com/office/drawing/2014/main" id="{2CB7C5DE-29FF-476F-BA78-845ED1789613}"/>
              </a:ext>
            </a:extLst>
          </p:cNvPr>
          <p:cNvSpPr/>
          <p:nvPr/>
        </p:nvSpPr>
        <p:spPr>
          <a:xfrm rot="5400000">
            <a:off x="3963985" y="3655811"/>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Arrow: Right 39">
            <a:extLst>
              <a:ext uri="{FF2B5EF4-FFF2-40B4-BE49-F238E27FC236}">
                <a16:creationId xmlns:a16="http://schemas.microsoft.com/office/drawing/2014/main" id="{76AB51F1-454A-4A8E-AB85-B26DCB6F618D}"/>
              </a:ext>
            </a:extLst>
          </p:cNvPr>
          <p:cNvSpPr/>
          <p:nvPr/>
        </p:nvSpPr>
        <p:spPr>
          <a:xfrm rot="5400000">
            <a:off x="4189009" y="3661564"/>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Arrow: Right 40">
            <a:extLst>
              <a:ext uri="{FF2B5EF4-FFF2-40B4-BE49-F238E27FC236}">
                <a16:creationId xmlns:a16="http://schemas.microsoft.com/office/drawing/2014/main" id="{E2E541EF-B030-434A-B721-186BB6E51B0B}"/>
              </a:ext>
            </a:extLst>
          </p:cNvPr>
          <p:cNvSpPr/>
          <p:nvPr/>
        </p:nvSpPr>
        <p:spPr>
          <a:xfrm rot="5400000">
            <a:off x="4411658" y="3661564"/>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Arrow: Right 41">
            <a:extLst>
              <a:ext uri="{FF2B5EF4-FFF2-40B4-BE49-F238E27FC236}">
                <a16:creationId xmlns:a16="http://schemas.microsoft.com/office/drawing/2014/main" id="{CA08AE0F-1D28-416B-9CCE-AB8E163E0A9D}"/>
              </a:ext>
            </a:extLst>
          </p:cNvPr>
          <p:cNvSpPr/>
          <p:nvPr/>
        </p:nvSpPr>
        <p:spPr>
          <a:xfrm rot="5400000">
            <a:off x="4621209" y="3666330"/>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Arrow: Right 42">
            <a:extLst>
              <a:ext uri="{FF2B5EF4-FFF2-40B4-BE49-F238E27FC236}">
                <a16:creationId xmlns:a16="http://schemas.microsoft.com/office/drawing/2014/main" id="{9749B2E4-E24A-4964-8108-18211EEDDE36}"/>
              </a:ext>
            </a:extLst>
          </p:cNvPr>
          <p:cNvSpPr/>
          <p:nvPr/>
        </p:nvSpPr>
        <p:spPr>
          <a:xfrm rot="5400000">
            <a:off x="4843459" y="3666331"/>
            <a:ext cx="327026"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0" name="Rectangle 119">
            <a:extLst>
              <a:ext uri="{FF2B5EF4-FFF2-40B4-BE49-F238E27FC236}">
                <a16:creationId xmlns:a16="http://schemas.microsoft.com/office/drawing/2014/main" id="{29AB32C1-31AB-420A-9E35-A6AC1669CC61}"/>
              </a:ext>
            </a:extLst>
          </p:cNvPr>
          <p:cNvSpPr/>
          <p:nvPr/>
        </p:nvSpPr>
        <p:spPr>
          <a:xfrm>
            <a:off x="5715001" y="4806951"/>
            <a:ext cx="1314452" cy="507999"/>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Inter-component Data Objects</a:t>
            </a:r>
          </a:p>
        </p:txBody>
      </p:sp>
      <p:sp>
        <p:nvSpPr>
          <p:cNvPr id="44" name="TextBox 43">
            <a:extLst>
              <a:ext uri="{FF2B5EF4-FFF2-40B4-BE49-F238E27FC236}">
                <a16:creationId xmlns:a16="http://schemas.microsoft.com/office/drawing/2014/main" id="{D6381A9F-8BA7-436F-9324-6419216D62D1}"/>
              </a:ext>
            </a:extLst>
          </p:cNvPr>
          <p:cNvSpPr txBox="1"/>
          <p:nvPr/>
        </p:nvSpPr>
        <p:spPr>
          <a:xfrm>
            <a:off x="4724400" y="1371600"/>
            <a:ext cx="2971800" cy="461665"/>
          </a:xfrm>
          <a:prstGeom prst="rect">
            <a:avLst/>
          </a:prstGeom>
          <a:noFill/>
          <a:ln w="19050">
            <a:solidFill>
              <a:srgbClr val="FF0000"/>
            </a:solidFill>
          </a:ln>
        </p:spPr>
        <p:txBody>
          <a:bodyPr wrap="square" rtlCol="0">
            <a:spAutoFit/>
          </a:bodyPr>
          <a:lstStyle/>
          <a:p>
            <a:r>
              <a:rPr lang="en-US" dirty="0">
                <a:solidFill>
                  <a:schemeClr val="accent2"/>
                </a:solidFill>
              </a:rPr>
              <a:t>Remember this slide?</a:t>
            </a:r>
          </a:p>
        </p:txBody>
      </p:sp>
    </p:spTree>
    <p:extLst>
      <p:ext uri="{BB962C8B-B14F-4D97-AF65-F5344CB8AC3E}">
        <p14:creationId xmlns:p14="http://schemas.microsoft.com/office/powerpoint/2010/main" val="945007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89F3-2D29-48A1-9122-6293E7103251}"/>
              </a:ext>
            </a:extLst>
          </p:cNvPr>
          <p:cNvSpPr>
            <a:spLocks noGrp="1"/>
          </p:cNvSpPr>
          <p:nvPr>
            <p:ph type="title"/>
          </p:nvPr>
        </p:nvSpPr>
        <p:spPr/>
        <p:txBody>
          <a:bodyPr/>
          <a:lstStyle/>
          <a:p>
            <a:r>
              <a:rPr lang="en-US" dirty="0"/>
              <a:t>Drivers and Monitors</a:t>
            </a:r>
          </a:p>
        </p:txBody>
      </p:sp>
      <p:sp>
        <p:nvSpPr>
          <p:cNvPr id="4" name="Footer Placeholder 3">
            <a:extLst>
              <a:ext uri="{FF2B5EF4-FFF2-40B4-BE49-F238E27FC236}">
                <a16:creationId xmlns:a16="http://schemas.microsoft.com/office/drawing/2014/main" id="{DF26A217-E703-4B59-A704-DCFC4118516F}"/>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Flowchart: Document 4">
            <a:extLst>
              <a:ext uri="{FF2B5EF4-FFF2-40B4-BE49-F238E27FC236}">
                <a16:creationId xmlns:a16="http://schemas.microsoft.com/office/drawing/2014/main" id="{0DFE7358-C30E-415D-9B65-910589CC8F43}"/>
              </a:ext>
            </a:extLst>
          </p:cNvPr>
          <p:cNvSpPr/>
          <p:nvPr/>
        </p:nvSpPr>
        <p:spPr>
          <a:xfrm>
            <a:off x="228600" y="1971675"/>
            <a:ext cx="857250" cy="742950"/>
          </a:xfrm>
          <a:prstGeom prst="flowChartDocumen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File with stimulus</a:t>
            </a:r>
          </a:p>
        </p:txBody>
      </p:sp>
      <p:sp>
        <p:nvSpPr>
          <p:cNvPr id="6" name="Rectangle 5">
            <a:extLst>
              <a:ext uri="{FF2B5EF4-FFF2-40B4-BE49-F238E27FC236}">
                <a16:creationId xmlns:a16="http://schemas.microsoft.com/office/drawing/2014/main" id="{0B23F9E1-0759-445D-86A8-25485931E5AA}"/>
              </a:ext>
            </a:extLst>
          </p:cNvPr>
          <p:cNvSpPr/>
          <p:nvPr/>
        </p:nvSpPr>
        <p:spPr>
          <a:xfrm>
            <a:off x="1290638" y="1978819"/>
            <a:ext cx="1143000" cy="742950"/>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File Reader</a:t>
            </a:r>
          </a:p>
        </p:txBody>
      </p:sp>
      <p:sp>
        <p:nvSpPr>
          <p:cNvPr id="7" name="Flowchart: Internal Storage 6">
            <a:extLst>
              <a:ext uri="{FF2B5EF4-FFF2-40B4-BE49-F238E27FC236}">
                <a16:creationId xmlns:a16="http://schemas.microsoft.com/office/drawing/2014/main" id="{4FD3BFAA-07CC-4CB6-94EF-07D5B4E2BD57}"/>
              </a:ext>
            </a:extLst>
          </p:cNvPr>
          <p:cNvSpPr/>
          <p:nvPr/>
        </p:nvSpPr>
        <p:spPr>
          <a:xfrm>
            <a:off x="2719388" y="3000375"/>
            <a:ext cx="1238250" cy="742950"/>
          </a:xfrm>
          <a:prstGeom prst="flowChartInternalStorage">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ysClr val="windowText" lastClr="000000"/>
                </a:solidFill>
              </a:rPr>
              <a:t>Stimulus </a:t>
            </a:r>
            <a:r>
              <a:rPr lang="en-US" sz="1800" dirty="0" err="1">
                <a:solidFill>
                  <a:sysClr val="windowText" lastClr="000000"/>
                </a:solidFill>
              </a:rPr>
              <a:t>Datastruct</a:t>
            </a:r>
            <a:endParaRPr lang="en-US" sz="1800" dirty="0">
              <a:solidFill>
                <a:sysClr val="windowText" lastClr="000000"/>
              </a:solidFill>
            </a:endParaRPr>
          </a:p>
        </p:txBody>
      </p:sp>
      <p:sp>
        <p:nvSpPr>
          <p:cNvPr id="8" name="Rectangle 7">
            <a:extLst>
              <a:ext uri="{FF2B5EF4-FFF2-40B4-BE49-F238E27FC236}">
                <a16:creationId xmlns:a16="http://schemas.microsoft.com/office/drawing/2014/main" id="{57E78E92-28DF-490F-BDD2-BA992F2DCDB0}"/>
              </a:ext>
            </a:extLst>
          </p:cNvPr>
          <p:cNvSpPr/>
          <p:nvPr/>
        </p:nvSpPr>
        <p:spPr>
          <a:xfrm>
            <a:off x="2719388" y="1978819"/>
            <a:ext cx="1257300" cy="742950"/>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Testbench Stimulus coordinator</a:t>
            </a:r>
          </a:p>
        </p:txBody>
      </p:sp>
      <p:sp>
        <p:nvSpPr>
          <p:cNvPr id="9" name="Rectangle 8">
            <a:extLst>
              <a:ext uri="{FF2B5EF4-FFF2-40B4-BE49-F238E27FC236}">
                <a16:creationId xmlns:a16="http://schemas.microsoft.com/office/drawing/2014/main" id="{3EEC3A06-AEAA-4CAD-8745-0E05BC7650A6}"/>
              </a:ext>
            </a:extLst>
          </p:cNvPr>
          <p:cNvSpPr/>
          <p:nvPr/>
        </p:nvSpPr>
        <p:spPr>
          <a:xfrm>
            <a:off x="2724150" y="3943350"/>
            <a:ext cx="1238250" cy="742950"/>
          </a:xfrm>
          <a:prstGeom prst="rect">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ysClr val="windowText" lastClr="000000"/>
                </a:solidFill>
              </a:rPr>
              <a:t>Driver</a:t>
            </a:r>
          </a:p>
        </p:txBody>
      </p:sp>
      <p:sp>
        <p:nvSpPr>
          <p:cNvPr id="11" name="Rectangle 10">
            <a:extLst>
              <a:ext uri="{FF2B5EF4-FFF2-40B4-BE49-F238E27FC236}">
                <a16:creationId xmlns:a16="http://schemas.microsoft.com/office/drawing/2014/main" id="{BD7EDA64-BA76-4686-8BFE-90F6D59829A4}"/>
              </a:ext>
            </a:extLst>
          </p:cNvPr>
          <p:cNvSpPr/>
          <p:nvPr/>
        </p:nvSpPr>
        <p:spPr>
          <a:xfrm>
            <a:off x="4276727" y="3943350"/>
            <a:ext cx="1143000" cy="742950"/>
          </a:xfrm>
          <a:prstGeom prst="rect">
            <a:avLst/>
          </a:prstGeom>
          <a:solidFill>
            <a:schemeClr val="accent1">
              <a:lumMod val="75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DUT RTL</a:t>
            </a:r>
          </a:p>
        </p:txBody>
      </p:sp>
      <p:sp>
        <p:nvSpPr>
          <p:cNvPr id="12" name="Rectangle 11">
            <a:extLst>
              <a:ext uri="{FF2B5EF4-FFF2-40B4-BE49-F238E27FC236}">
                <a16:creationId xmlns:a16="http://schemas.microsoft.com/office/drawing/2014/main" id="{DCA8CDDA-B9AB-41E4-B55C-08E931A8C7CF}"/>
              </a:ext>
            </a:extLst>
          </p:cNvPr>
          <p:cNvSpPr/>
          <p:nvPr/>
        </p:nvSpPr>
        <p:spPr>
          <a:xfrm>
            <a:off x="5757863" y="3957638"/>
            <a:ext cx="1238250" cy="742950"/>
          </a:xfrm>
          <a:prstGeom prst="rect">
            <a:avLst/>
          </a:prstGeom>
          <a:solidFill>
            <a:srgbClr val="7030A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Monitor</a:t>
            </a:r>
          </a:p>
        </p:txBody>
      </p:sp>
      <p:sp>
        <p:nvSpPr>
          <p:cNvPr id="13" name="Flowchart: Internal Storage 12">
            <a:extLst>
              <a:ext uri="{FF2B5EF4-FFF2-40B4-BE49-F238E27FC236}">
                <a16:creationId xmlns:a16="http://schemas.microsoft.com/office/drawing/2014/main" id="{C3B3F898-B7F4-4DFF-B2C0-712664812C04}"/>
              </a:ext>
            </a:extLst>
          </p:cNvPr>
          <p:cNvSpPr/>
          <p:nvPr/>
        </p:nvSpPr>
        <p:spPr>
          <a:xfrm>
            <a:off x="5762624" y="4914900"/>
            <a:ext cx="1314449" cy="742950"/>
          </a:xfrm>
          <a:prstGeom prst="flowChartInternalStorage">
            <a:avLst/>
          </a:prstGeom>
          <a:solidFill>
            <a:srgbClr val="7030A0"/>
          </a:solidFill>
          <a:ln>
            <a:solidFill>
              <a:schemeClr val="bg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Response </a:t>
            </a:r>
            <a:r>
              <a:rPr lang="en-US" sz="1800" dirty="0" err="1"/>
              <a:t>Datastruct</a:t>
            </a:r>
            <a:endParaRPr lang="en-US" sz="1800" dirty="0"/>
          </a:p>
        </p:txBody>
      </p:sp>
      <p:sp>
        <p:nvSpPr>
          <p:cNvPr id="14" name="Rectangle 13">
            <a:extLst>
              <a:ext uri="{FF2B5EF4-FFF2-40B4-BE49-F238E27FC236}">
                <a16:creationId xmlns:a16="http://schemas.microsoft.com/office/drawing/2014/main" id="{F2655862-27C3-423C-9408-1BA02E55AF8F}"/>
              </a:ext>
            </a:extLst>
          </p:cNvPr>
          <p:cNvSpPr/>
          <p:nvPr/>
        </p:nvSpPr>
        <p:spPr>
          <a:xfrm>
            <a:off x="7334249" y="2932732"/>
            <a:ext cx="1257300" cy="2725118"/>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Scoreboard</a:t>
            </a:r>
          </a:p>
        </p:txBody>
      </p:sp>
      <p:sp>
        <p:nvSpPr>
          <p:cNvPr id="15" name="Oval 14">
            <a:extLst>
              <a:ext uri="{FF2B5EF4-FFF2-40B4-BE49-F238E27FC236}">
                <a16:creationId xmlns:a16="http://schemas.microsoft.com/office/drawing/2014/main" id="{7AFEF885-6F4B-4E94-8329-A9E2795286EA}"/>
              </a:ext>
            </a:extLst>
          </p:cNvPr>
          <p:cNvSpPr/>
          <p:nvPr/>
        </p:nvSpPr>
        <p:spPr>
          <a:xfrm>
            <a:off x="4038600" y="3043238"/>
            <a:ext cx="1671638" cy="742950"/>
          </a:xfrm>
          <a:prstGeom prst="ellipse">
            <a:avLst/>
          </a:prstGeom>
          <a:solidFill>
            <a:schemeClr val="tx2">
              <a:lumMod val="75000"/>
              <a:lumOff val="25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Reference Model</a:t>
            </a:r>
          </a:p>
        </p:txBody>
      </p:sp>
      <p:sp>
        <p:nvSpPr>
          <p:cNvPr id="16" name="TextBox 15">
            <a:extLst>
              <a:ext uri="{FF2B5EF4-FFF2-40B4-BE49-F238E27FC236}">
                <a16:creationId xmlns:a16="http://schemas.microsoft.com/office/drawing/2014/main" id="{BD19D9FF-C321-4068-8363-3D7E34CD6CAC}"/>
              </a:ext>
            </a:extLst>
          </p:cNvPr>
          <p:cNvSpPr txBox="1"/>
          <p:nvPr/>
        </p:nvSpPr>
        <p:spPr>
          <a:xfrm>
            <a:off x="7477123" y="2376934"/>
            <a:ext cx="1114425" cy="369332"/>
          </a:xfrm>
          <a:prstGeom prst="rect">
            <a:avLst/>
          </a:prstGeom>
          <a:noFill/>
        </p:spPr>
        <p:txBody>
          <a:bodyPr wrap="square" rtlCol="0">
            <a:spAutoFit/>
          </a:bodyPr>
          <a:lstStyle/>
          <a:p>
            <a:r>
              <a:rPr lang="en-US" sz="1800" dirty="0"/>
              <a:t>Pass/Fail</a:t>
            </a:r>
          </a:p>
        </p:txBody>
      </p:sp>
      <p:sp>
        <p:nvSpPr>
          <p:cNvPr id="17" name="Arrow: Right 16">
            <a:extLst>
              <a:ext uri="{FF2B5EF4-FFF2-40B4-BE49-F238E27FC236}">
                <a16:creationId xmlns:a16="http://schemas.microsoft.com/office/drawing/2014/main" id="{81B09DB6-DF0B-4A02-90CE-3CFCC63E61CB}"/>
              </a:ext>
            </a:extLst>
          </p:cNvPr>
          <p:cNvSpPr/>
          <p:nvPr/>
        </p:nvSpPr>
        <p:spPr>
          <a:xfrm>
            <a:off x="1085850" y="2173374"/>
            <a:ext cx="204788" cy="226926"/>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Arrow: Right 17">
            <a:extLst>
              <a:ext uri="{FF2B5EF4-FFF2-40B4-BE49-F238E27FC236}">
                <a16:creationId xmlns:a16="http://schemas.microsoft.com/office/drawing/2014/main" id="{021E4FB0-8576-4FB6-B166-3378E35F1593}"/>
              </a:ext>
            </a:extLst>
          </p:cNvPr>
          <p:cNvSpPr/>
          <p:nvPr/>
        </p:nvSpPr>
        <p:spPr>
          <a:xfrm>
            <a:off x="2457450" y="2228850"/>
            <a:ext cx="261938" cy="171450"/>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Arrow: Down 18">
            <a:extLst>
              <a:ext uri="{FF2B5EF4-FFF2-40B4-BE49-F238E27FC236}">
                <a16:creationId xmlns:a16="http://schemas.microsoft.com/office/drawing/2014/main" id="{DFCF48FF-A40C-4C72-805F-401E20B04311}"/>
              </a:ext>
            </a:extLst>
          </p:cNvPr>
          <p:cNvSpPr/>
          <p:nvPr/>
        </p:nvSpPr>
        <p:spPr>
          <a:xfrm>
            <a:off x="3152775" y="2721769"/>
            <a:ext cx="276225" cy="278606"/>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Arrow: Down 19">
            <a:extLst>
              <a:ext uri="{FF2B5EF4-FFF2-40B4-BE49-F238E27FC236}">
                <a16:creationId xmlns:a16="http://schemas.microsoft.com/office/drawing/2014/main" id="{437FE50A-2FA9-4E2E-8157-CB55E8FB38F5}"/>
              </a:ext>
            </a:extLst>
          </p:cNvPr>
          <p:cNvSpPr/>
          <p:nvPr/>
        </p:nvSpPr>
        <p:spPr>
          <a:xfrm>
            <a:off x="3200400" y="3743325"/>
            <a:ext cx="342900" cy="200025"/>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Arrow: Right 20">
            <a:extLst>
              <a:ext uri="{FF2B5EF4-FFF2-40B4-BE49-F238E27FC236}">
                <a16:creationId xmlns:a16="http://schemas.microsoft.com/office/drawing/2014/main" id="{00B9CE5D-A345-44E7-A02C-EC994F9921F5}"/>
              </a:ext>
            </a:extLst>
          </p:cNvPr>
          <p:cNvSpPr/>
          <p:nvPr/>
        </p:nvSpPr>
        <p:spPr>
          <a:xfrm>
            <a:off x="3962400" y="3278982"/>
            <a:ext cx="123825" cy="285751"/>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Arrow: Right 21">
            <a:extLst>
              <a:ext uri="{FF2B5EF4-FFF2-40B4-BE49-F238E27FC236}">
                <a16:creationId xmlns:a16="http://schemas.microsoft.com/office/drawing/2014/main" id="{DFD9AC28-18B0-45BD-8A79-34481D9233FF}"/>
              </a:ext>
            </a:extLst>
          </p:cNvPr>
          <p:cNvSpPr/>
          <p:nvPr/>
        </p:nvSpPr>
        <p:spPr>
          <a:xfrm>
            <a:off x="3962400" y="4193381"/>
            <a:ext cx="314327" cy="221456"/>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Arrow: Right 22">
            <a:extLst>
              <a:ext uri="{FF2B5EF4-FFF2-40B4-BE49-F238E27FC236}">
                <a16:creationId xmlns:a16="http://schemas.microsoft.com/office/drawing/2014/main" id="{F3CB0D15-291A-49C7-B104-338D0A2BF5BE}"/>
              </a:ext>
            </a:extLst>
          </p:cNvPr>
          <p:cNvSpPr/>
          <p:nvPr/>
        </p:nvSpPr>
        <p:spPr>
          <a:xfrm>
            <a:off x="5419727" y="4193381"/>
            <a:ext cx="338136" cy="221456"/>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Arrow: Down 28">
            <a:extLst>
              <a:ext uri="{FF2B5EF4-FFF2-40B4-BE49-F238E27FC236}">
                <a16:creationId xmlns:a16="http://schemas.microsoft.com/office/drawing/2014/main" id="{CF463B05-2258-4C0B-8CC4-2A458CFB6396}"/>
              </a:ext>
            </a:extLst>
          </p:cNvPr>
          <p:cNvSpPr/>
          <p:nvPr/>
        </p:nvSpPr>
        <p:spPr>
          <a:xfrm rot="10800000">
            <a:off x="7824786" y="2650332"/>
            <a:ext cx="276225" cy="278606"/>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Arrow: Down 29">
            <a:extLst>
              <a:ext uri="{FF2B5EF4-FFF2-40B4-BE49-F238E27FC236}">
                <a16:creationId xmlns:a16="http://schemas.microsoft.com/office/drawing/2014/main" id="{CC923355-8D4C-419B-9306-8E01067B8965}"/>
              </a:ext>
            </a:extLst>
          </p:cNvPr>
          <p:cNvSpPr/>
          <p:nvPr/>
        </p:nvSpPr>
        <p:spPr>
          <a:xfrm>
            <a:off x="6205538" y="4700588"/>
            <a:ext cx="342900" cy="200025"/>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Arrow: Right 30">
            <a:extLst>
              <a:ext uri="{FF2B5EF4-FFF2-40B4-BE49-F238E27FC236}">
                <a16:creationId xmlns:a16="http://schemas.microsoft.com/office/drawing/2014/main" id="{1D7FB0A2-133F-4F20-93DA-FA1A67F0AF5D}"/>
              </a:ext>
            </a:extLst>
          </p:cNvPr>
          <p:cNvSpPr/>
          <p:nvPr/>
        </p:nvSpPr>
        <p:spPr>
          <a:xfrm>
            <a:off x="6996113" y="5175647"/>
            <a:ext cx="338136" cy="221456"/>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Flowchart: Internal Storage 31">
            <a:extLst>
              <a:ext uri="{FF2B5EF4-FFF2-40B4-BE49-F238E27FC236}">
                <a16:creationId xmlns:a16="http://schemas.microsoft.com/office/drawing/2014/main" id="{7AD97FDE-DBE1-483C-95E4-02673357B2B7}"/>
              </a:ext>
            </a:extLst>
          </p:cNvPr>
          <p:cNvSpPr/>
          <p:nvPr/>
        </p:nvSpPr>
        <p:spPr>
          <a:xfrm>
            <a:off x="5772150" y="3038475"/>
            <a:ext cx="1314450" cy="742950"/>
          </a:xfrm>
          <a:prstGeom prst="flowChartInternalStorage">
            <a:avLst/>
          </a:prstGeom>
          <a:solidFill>
            <a:srgbClr val="7030A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Response </a:t>
            </a:r>
            <a:r>
              <a:rPr lang="en-US" sz="1800" dirty="0" err="1"/>
              <a:t>Datastruct</a:t>
            </a:r>
            <a:endParaRPr lang="en-US" sz="1800" dirty="0"/>
          </a:p>
        </p:txBody>
      </p:sp>
      <p:sp>
        <p:nvSpPr>
          <p:cNvPr id="33" name="Arrow: Right 32">
            <a:extLst>
              <a:ext uri="{FF2B5EF4-FFF2-40B4-BE49-F238E27FC236}">
                <a16:creationId xmlns:a16="http://schemas.microsoft.com/office/drawing/2014/main" id="{0C5494EE-3455-4EC0-BE1B-8F479765B376}"/>
              </a:ext>
            </a:extLst>
          </p:cNvPr>
          <p:cNvSpPr/>
          <p:nvPr/>
        </p:nvSpPr>
        <p:spPr>
          <a:xfrm>
            <a:off x="7005638" y="3299222"/>
            <a:ext cx="338136" cy="221456"/>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Arrow: Right 33">
            <a:extLst>
              <a:ext uri="{FF2B5EF4-FFF2-40B4-BE49-F238E27FC236}">
                <a16:creationId xmlns:a16="http://schemas.microsoft.com/office/drawing/2014/main" id="{28DD8700-9FD2-4F7D-9A1A-21ABA56FA66B}"/>
              </a:ext>
            </a:extLst>
          </p:cNvPr>
          <p:cNvSpPr/>
          <p:nvPr/>
        </p:nvSpPr>
        <p:spPr>
          <a:xfrm>
            <a:off x="5638800" y="3271837"/>
            <a:ext cx="123825" cy="285751"/>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TextBox 34">
            <a:extLst>
              <a:ext uri="{FF2B5EF4-FFF2-40B4-BE49-F238E27FC236}">
                <a16:creationId xmlns:a16="http://schemas.microsoft.com/office/drawing/2014/main" id="{AFBE7FF5-5263-4709-9E60-5867B9F0BFCB}"/>
              </a:ext>
            </a:extLst>
          </p:cNvPr>
          <p:cNvSpPr txBox="1"/>
          <p:nvPr/>
        </p:nvSpPr>
        <p:spPr>
          <a:xfrm>
            <a:off x="4724400" y="1371600"/>
            <a:ext cx="2971800" cy="461665"/>
          </a:xfrm>
          <a:prstGeom prst="rect">
            <a:avLst/>
          </a:prstGeom>
          <a:noFill/>
          <a:ln w="19050">
            <a:solidFill>
              <a:srgbClr val="FF0000"/>
            </a:solidFill>
          </a:ln>
        </p:spPr>
        <p:txBody>
          <a:bodyPr wrap="square" rtlCol="0">
            <a:spAutoFit/>
          </a:bodyPr>
          <a:lstStyle/>
          <a:p>
            <a:r>
              <a:rPr lang="en-US" dirty="0">
                <a:solidFill>
                  <a:schemeClr val="accent2"/>
                </a:solidFill>
              </a:rPr>
              <a:t>Remember this slide?</a:t>
            </a:r>
          </a:p>
        </p:txBody>
      </p:sp>
    </p:spTree>
    <p:extLst>
      <p:ext uri="{BB962C8B-B14F-4D97-AF65-F5344CB8AC3E}">
        <p14:creationId xmlns:p14="http://schemas.microsoft.com/office/powerpoint/2010/main" val="20123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9507-C18E-4A12-B97F-EC83F74A8193}"/>
              </a:ext>
            </a:extLst>
          </p:cNvPr>
          <p:cNvSpPr>
            <a:spLocks noGrp="1"/>
          </p:cNvSpPr>
          <p:nvPr>
            <p:ph type="title"/>
          </p:nvPr>
        </p:nvSpPr>
        <p:spPr/>
        <p:txBody>
          <a:bodyPr/>
          <a:lstStyle/>
          <a:p>
            <a:r>
              <a:rPr lang="en-US" dirty="0"/>
              <a:t>The weak link</a:t>
            </a:r>
          </a:p>
        </p:txBody>
      </p:sp>
      <p:sp>
        <p:nvSpPr>
          <p:cNvPr id="3" name="Content Placeholder 2">
            <a:extLst>
              <a:ext uri="{FF2B5EF4-FFF2-40B4-BE49-F238E27FC236}">
                <a16:creationId xmlns:a16="http://schemas.microsoft.com/office/drawing/2014/main" id="{F9D0235B-DADF-459A-8215-7E21984ECA2E}"/>
              </a:ext>
            </a:extLst>
          </p:cNvPr>
          <p:cNvSpPr>
            <a:spLocks noGrp="1"/>
          </p:cNvSpPr>
          <p:nvPr>
            <p:ph idx="1"/>
          </p:nvPr>
        </p:nvSpPr>
        <p:spPr>
          <a:xfrm>
            <a:off x="685800" y="1676400"/>
            <a:ext cx="7924800" cy="4419600"/>
          </a:xfrm>
        </p:spPr>
        <p:txBody>
          <a:bodyPr/>
          <a:lstStyle/>
          <a:p>
            <a:r>
              <a:rPr lang="en-US" sz="2800" dirty="0"/>
              <a:t>What’s the weak link in post-</a:t>
            </a:r>
            <a:r>
              <a:rPr lang="en-US" dirty="0"/>
              <a:t>S</a:t>
            </a:r>
            <a:r>
              <a:rPr lang="en-US" sz="2800" dirty="0"/>
              <a:t>i verification speed?</a:t>
            </a:r>
          </a:p>
          <a:p>
            <a:pPr lvl="1"/>
            <a:r>
              <a:rPr lang="en-US" dirty="0"/>
              <a:t>Remember: TB has 3x more code than the DUT</a:t>
            </a:r>
          </a:p>
          <a:p>
            <a:r>
              <a:rPr lang="en-US" sz="2800" dirty="0"/>
              <a:t>How do you make test generation fast?</a:t>
            </a:r>
          </a:p>
          <a:p>
            <a:pPr lvl="1">
              <a:spcBef>
                <a:spcPts val="0"/>
              </a:spcBef>
            </a:pPr>
            <a:r>
              <a:rPr lang="en-US" dirty="0"/>
              <a:t>don’t generate tests on the fly. Or if you do…</a:t>
            </a:r>
          </a:p>
          <a:p>
            <a:pPr lvl="1">
              <a:spcBef>
                <a:spcPts val="0"/>
              </a:spcBef>
            </a:pPr>
            <a:r>
              <a:rPr lang="en-US" dirty="0"/>
              <a:t>don’t rely on a compiler to generate tests</a:t>
            </a:r>
          </a:p>
          <a:p>
            <a:pPr lvl="1">
              <a:spcBef>
                <a:spcPts val="0"/>
              </a:spcBef>
            </a:pPr>
            <a:r>
              <a:rPr lang="en-US" dirty="0"/>
              <a:t>assembler + test with lots of loops = better</a:t>
            </a:r>
          </a:p>
          <a:p>
            <a:pPr lvl="1">
              <a:spcBef>
                <a:spcPts val="0"/>
              </a:spcBef>
            </a:pPr>
            <a:r>
              <a:rPr lang="en-US" dirty="0"/>
              <a:t>one test + lots of initial seeds = still better</a:t>
            </a:r>
          </a:p>
          <a:p>
            <a:r>
              <a:rPr lang="en-US" sz="2800" dirty="0"/>
              <a:t>How do you make results checking fast?</a:t>
            </a:r>
          </a:p>
          <a:p>
            <a:pPr lvl="1">
              <a:spcBef>
                <a:spcPts val="0"/>
              </a:spcBef>
            </a:pPr>
            <a:r>
              <a:rPr lang="en-US" dirty="0"/>
              <a:t>reference model is previous silicon</a:t>
            </a:r>
          </a:p>
          <a:p>
            <a:pPr lvl="1">
              <a:spcBef>
                <a:spcPts val="0"/>
              </a:spcBef>
            </a:pPr>
            <a:r>
              <a:rPr lang="en-US" dirty="0"/>
              <a:t>self-checking test (review: what is that?)</a:t>
            </a:r>
          </a:p>
          <a:p>
            <a:endParaRPr lang="en-US" dirty="0"/>
          </a:p>
        </p:txBody>
      </p:sp>
      <p:sp>
        <p:nvSpPr>
          <p:cNvPr id="4" name="Footer Placeholder 3">
            <a:extLst>
              <a:ext uri="{FF2B5EF4-FFF2-40B4-BE49-F238E27FC236}">
                <a16:creationId xmlns:a16="http://schemas.microsoft.com/office/drawing/2014/main" id="{5081338B-C541-401A-A29A-DE5857984D4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14782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55DE-E577-4BCF-8EC8-DEAA56A01708}"/>
              </a:ext>
            </a:extLst>
          </p:cNvPr>
          <p:cNvSpPr>
            <a:spLocks noGrp="1"/>
          </p:cNvSpPr>
          <p:nvPr>
            <p:ph type="title"/>
          </p:nvPr>
        </p:nvSpPr>
        <p:spPr/>
        <p:txBody>
          <a:bodyPr/>
          <a:lstStyle/>
          <a:p>
            <a:r>
              <a:rPr lang="en-US" dirty="0"/>
              <a:t>Fast vs. smart</a:t>
            </a:r>
          </a:p>
        </p:txBody>
      </p:sp>
      <p:sp>
        <p:nvSpPr>
          <p:cNvPr id="3" name="Content Placeholder 2">
            <a:extLst>
              <a:ext uri="{FF2B5EF4-FFF2-40B4-BE49-F238E27FC236}">
                <a16:creationId xmlns:a16="http://schemas.microsoft.com/office/drawing/2014/main" id="{9D2C88E2-3A91-40A4-A068-D5B0F4D96E7D}"/>
              </a:ext>
            </a:extLst>
          </p:cNvPr>
          <p:cNvSpPr>
            <a:spLocks noGrp="1"/>
          </p:cNvSpPr>
          <p:nvPr>
            <p:ph idx="1"/>
          </p:nvPr>
        </p:nvSpPr>
        <p:spPr/>
        <p:txBody>
          <a:bodyPr/>
          <a:lstStyle/>
          <a:p>
            <a:r>
              <a:rPr lang="en-US" sz="2800" dirty="0"/>
              <a:t>Can trade off smarts for speed</a:t>
            </a:r>
          </a:p>
          <a:p>
            <a:r>
              <a:rPr lang="en-US" dirty="0"/>
              <a:t>Pre-silicon</a:t>
            </a:r>
          </a:p>
          <a:p>
            <a:pPr lvl="1">
              <a:spcBef>
                <a:spcPts val="0"/>
              </a:spcBef>
            </a:pPr>
            <a:r>
              <a:rPr lang="en-US" dirty="0"/>
              <a:t>slow run-times</a:t>
            </a:r>
          </a:p>
          <a:p>
            <a:pPr lvl="1">
              <a:spcBef>
                <a:spcPts val="0"/>
              </a:spcBef>
            </a:pPr>
            <a:r>
              <a:rPr lang="en-US" dirty="0"/>
              <a:t>invest in very smart test generation to make the most of those expensive cycles</a:t>
            </a:r>
          </a:p>
          <a:p>
            <a:r>
              <a:rPr lang="en-US" dirty="0"/>
              <a:t>S</a:t>
            </a:r>
            <a:r>
              <a:rPr lang="en-US" sz="2800" dirty="0"/>
              <a:t>ilicon</a:t>
            </a:r>
          </a:p>
          <a:p>
            <a:pPr lvl="1">
              <a:spcBef>
                <a:spcPts val="0"/>
              </a:spcBef>
            </a:pPr>
            <a:r>
              <a:rPr lang="en-US" dirty="0"/>
              <a:t>dumb tests that are easy to generate</a:t>
            </a:r>
          </a:p>
          <a:p>
            <a:pPr lvl="1">
              <a:spcBef>
                <a:spcPts val="0"/>
              </a:spcBef>
            </a:pPr>
            <a:r>
              <a:rPr lang="en-US" dirty="0"/>
              <a:t>but lots of them!</a:t>
            </a:r>
          </a:p>
          <a:p>
            <a:endParaRPr lang="en-US" dirty="0"/>
          </a:p>
        </p:txBody>
      </p:sp>
      <p:sp>
        <p:nvSpPr>
          <p:cNvPr id="4" name="Footer Placeholder 3">
            <a:extLst>
              <a:ext uri="{FF2B5EF4-FFF2-40B4-BE49-F238E27FC236}">
                <a16:creationId xmlns:a16="http://schemas.microsoft.com/office/drawing/2014/main" id="{CAD1CEE2-3831-4603-83E3-F56EE429F4B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45195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Intro</a:t>
            </a:r>
          </a:p>
          <a:p>
            <a:r>
              <a:rPr lang="en-US" dirty="0"/>
              <a:t>Taking advantage of “fast”</a:t>
            </a:r>
          </a:p>
          <a:p>
            <a:r>
              <a:rPr lang="en-US" dirty="0"/>
              <a:t>Why debugging is hard</a:t>
            </a:r>
          </a:p>
          <a:p>
            <a:r>
              <a:rPr lang="en-US" dirty="0"/>
              <a:t>Debug hooks</a:t>
            </a:r>
          </a:p>
          <a:p>
            <a:r>
              <a:rPr lang="en-US" dirty="0"/>
              <a:t>Life in post silicon</a:t>
            </a:r>
          </a:p>
          <a:p>
            <a:r>
              <a:rPr lang="en-US" dirty="0"/>
              <a:t>Mock debug, war stories</a:t>
            </a:r>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A34C168-7FC5-4077-AE2B-310BA3F4065A}"/>
              </a:ext>
            </a:extLst>
          </p:cNvPr>
          <p:cNvSpPr/>
          <p:nvPr/>
        </p:nvSpPr>
        <p:spPr>
          <a:xfrm>
            <a:off x="1066800" y="2743200"/>
            <a:ext cx="35814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8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A369-CD1B-4A35-AB04-BF5F9331A09C}"/>
              </a:ext>
            </a:extLst>
          </p:cNvPr>
          <p:cNvSpPr>
            <a:spLocks noGrp="1"/>
          </p:cNvSpPr>
          <p:nvPr>
            <p:ph type="title"/>
          </p:nvPr>
        </p:nvSpPr>
        <p:spPr/>
        <p:txBody>
          <a:bodyPr/>
          <a:lstStyle/>
          <a:p>
            <a:r>
              <a:rPr lang="en-US" dirty="0"/>
              <a:t>Problem #1 – repeatability</a:t>
            </a:r>
          </a:p>
        </p:txBody>
      </p:sp>
      <p:sp>
        <p:nvSpPr>
          <p:cNvPr id="3" name="Content Placeholder 2">
            <a:extLst>
              <a:ext uri="{FF2B5EF4-FFF2-40B4-BE49-F238E27FC236}">
                <a16:creationId xmlns:a16="http://schemas.microsoft.com/office/drawing/2014/main" id="{3128E8C4-0EA7-49B0-B27C-47A77282D4D1}"/>
              </a:ext>
            </a:extLst>
          </p:cNvPr>
          <p:cNvSpPr>
            <a:spLocks noGrp="1"/>
          </p:cNvSpPr>
          <p:nvPr>
            <p:ph idx="1"/>
          </p:nvPr>
        </p:nvSpPr>
        <p:spPr/>
        <p:txBody>
          <a:bodyPr/>
          <a:lstStyle/>
          <a:p>
            <a:r>
              <a:rPr lang="en-US" dirty="0"/>
              <a:t>How do you debug your generic SW bugs?</a:t>
            </a:r>
          </a:p>
          <a:p>
            <a:pPr lvl="1">
              <a:spcBef>
                <a:spcPts val="0"/>
              </a:spcBef>
            </a:pPr>
            <a:r>
              <a:rPr lang="en-US" dirty="0"/>
              <a:t>note you have a wrong answer, crash, etc.</a:t>
            </a:r>
          </a:p>
          <a:p>
            <a:pPr lvl="1">
              <a:spcBef>
                <a:spcPts val="0"/>
              </a:spcBef>
            </a:pPr>
            <a:r>
              <a:rPr lang="en-US" dirty="0"/>
              <a:t>keep rerunning, work backwards to find the bug</a:t>
            </a:r>
          </a:p>
          <a:p>
            <a:r>
              <a:rPr lang="en-US" dirty="0"/>
              <a:t>Hidden assumption – you can rerun and see the exact same behavior</a:t>
            </a:r>
          </a:p>
          <a:p>
            <a:pPr lvl="1">
              <a:spcBef>
                <a:spcPts val="0"/>
              </a:spcBef>
            </a:pPr>
            <a:r>
              <a:rPr lang="en-US" dirty="0"/>
              <a:t>i.e., your software is </a:t>
            </a:r>
            <a:r>
              <a:rPr lang="en-US" i="1" dirty="0"/>
              <a:t>repeatable</a:t>
            </a:r>
            <a:endParaRPr lang="en-US" dirty="0"/>
          </a:p>
        </p:txBody>
      </p:sp>
      <p:sp>
        <p:nvSpPr>
          <p:cNvPr id="4" name="Footer Placeholder 3">
            <a:extLst>
              <a:ext uri="{FF2B5EF4-FFF2-40B4-BE49-F238E27FC236}">
                <a16:creationId xmlns:a16="http://schemas.microsoft.com/office/drawing/2014/main" id="{B8A6197A-2692-47EA-AAD9-5D8ED263956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21390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960C-38D3-4EB8-B64B-65FCF387795F}"/>
              </a:ext>
            </a:extLst>
          </p:cNvPr>
          <p:cNvSpPr>
            <a:spLocks noGrp="1"/>
          </p:cNvSpPr>
          <p:nvPr>
            <p:ph type="title"/>
          </p:nvPr>
        </p:nvSpPr>
        <p:spPr/>
        <p:txBody>
          <a:bodyPr/>
          <a:lstStyle/>
          <a:p>
            <a:r>
              <a:rPr lang="en-US" dirty="0"/>
              <a:t>Is software really repeatable?</a:t>
            </a:r>
          </a:p>
        </p:txBody>
      </p:sp>
      <p:sp>
        <p:nvSpPr>
          <p:cNvPr id="3" name="Content Placeholder 2">
            <a:extLst>
              <a:ext uri="{FF2B5EF4-FFF2-40B4-BE49-F238E27FC236}">
                <a16:creationId xmlns:a16="http://schemas.microsoft.com/office/drawing/2014/main" id="{A367078F-C725-4B65-AD27-0CEC17494F20}"/>
              </a:ext>
            </a:extLst>
          </p:cNvPr>
          <p:cNvSpPr>
            <a:spLocks noGrp="1"/>
          </p:cNvSpPr>
          <p:nvPr>
            <p:ph idx="1"/>
          </p:nvPr>
        </p:nvSpPr>
        <p:spPr>
          <a:xfrm>
            <a:off x="457200" y="1371600"/>
            <a:ext cx="8382000" cy="4876800"/>
          </a:xfrm>
        </p:spPr>
        <p:txBody>
          <a:bodyPr/>
          <a:lstStyle/>
          <a:p>
            <a:r>
              <a:rPr lang="en-US" dirty="0"/>
              <a:t>When has “debug-via-repeatable” not worked for you?</a:t>
            </a:r>
          </a:p>
          <a:p>
            <a:pPr lvl="1">
              <a:spcBef>
                <a:spcPts val="0"/>
              </a:spcBef>
            </a:pPr>
            <a:r>
              <a:rPr lang="en-US" dirty="0"/>
              <a:t>memory bugs</a:t>
            </a:r>
          </a:p>
          <a:p>
            <a:pPr lvl="1">
              <a:spcBef>
                <a:spcPts val="0"/>
              </a:spcBef>
            </a:pPr>
            <a:r>
              <a:rPr lang="en-US" dirty="0"/>
              <a:t>often have functionally different results on every run</a:t>
            </a:r>
          </a:p>
          <a:p>
            <a:pPr lvl="1">
              <a:spcBef>
                <a:spcPts val="0"/>
              </a:spcBef>
            </a:pPr>
            <a:r>
              <a:rPr lang="en-US" dirty="0"/>
              <a:t>those are hard to debug!</a:t>
            </a:r>
          </a:p>
          <a:p>
            <a:r>
              <a:rPr lang="en-US" dirty="0"/>
              <a:t>What makes memory bugs so painful?</a:t>
            </a:r>
          </a:p>
          <a:p>
            <a:pPr lvl="1">
              <a:spcBef>
                <a:spcPts val="0"/>
              </a:spcBef>
            </a:pPr>
            <a:r>
              <a:rPr lang="en-US" dirty="0"/>
              <a:t>rerunning </a:t>
            </a:r>
            <a:r>
              <a:rPr lang="en-US" i="1" dirty="0"/>
              <a:t>any</a:t>
            </a:r>
            <a:r>
              <a:rPr lang="en-US" dirty="0"/>
              <a:t> software </a:t>
            </a:r>
            <a:r>
              <a:rPr lang="en-US" dirty="0">
                <a:latin typeface="Times New Roman" panose="02020603050405020304" pitchFamily="18" charset="0"/>
                <a:cs typeface="Times New Roman" panose="02020603050405020304" pitchFamily="18" charset="0"/>
              </a:rPr>
              <a:t>→ r</a:t>
            </a:r>
            <a:r>
              <a:rPr lang="en-US" dirty="0"/>
              <a:t>arely see exact same timing</a:t>
            </a:r>
          </a:p>
          <a:p>
            <a:pPr lvl="1">
              <a:spcBef>
                <a:spcPts val="0"/>
              </a:spcBef>
            </a:pPr>
            <a:r>
              <a:rPr lang="en-US" dirty="0"/>
              <a:t>what makes memory bugs worse?</a:t>
            </a:r>
          </a:p>
          <a:p>
            <a:r>
              <a:rPr lang="en-US" dirty="0"/>
              <a:t>Memory bugs are painful…</a:t>
            </a:r>
          </a:p>
          <a:p>
            <a:pPr lvl="1">
              <a:spcBef>
                <a:spcPts val="0"/>
              </a:spcBef>
            </a:pPr>
            <a:r>
              <a:rPr lang="en-US" dirty="0"/>
              <a:t>because they break the particular flavor of repeatability you care about</a:t>
            </a:r>
          </a:p>
          <a:p>
            <a:pPr lvl="1">
              <a:spcBef>
                <a:spcPts val="0"/>
              </a:spcBef>
            </a:pPr>
            <a:r>
              <a:rPr lang="en-US" dirty="0"/>
              <a:t>But why is this relevant to post-silicon?</a:t>
            </a:r>
          </a:p>
          <a:p>
            <a:endParaRPr lang="en-US" dirty="0"/>
          </a:p>
        </p:txBody>
      </p:sp>
      <p:sp>
        <p:nvSpPr>
          <p:cNvPr id="4" name="Footer Placeholder 3">
            <a:extLst>
              <a:ext uri="{FF2B5EF4-FFF2-40B4-BE49-F238E27FC236}">
                <a16:creationId xmlns:a16="http://schemas.microsoft.com/office/drawing/2014/main" id="{7E47BDFA-F415-419C-BAC0-3EE5A976AA44}"/>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90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Intro</a:t>
            </a:r>
          </a:p>
          <a:p>
            <a:r>
              <a:rPr lang="en-US" dirty="0"/>
              <a:t>Taking advantage of “fast”</a:t>
            </a:r>
          </a:p>
          <a:p>
            <a:r>
              <a:rPr lang="en-US" dirty="0"/>
              <a:t>Why debugging is hard</a:t>
            </a:r>
          </a:p>
          <a:p>
            <a:r>
              <a:rPr lang="en-US" dirty="0"/>
              <a:t>Visibility and debug hooks</a:t>
            </a:r>
          </a:p>
          <a:p>
            <a:r>
              <a:rPr lang="en-US" dirty="0"/>
              <a:t>Life in post silicon</a:t>
            </a:r>
          </a:p>
          <a:p>
            <a:r>
              <a:rPr lang="en-US" dirty="0"/>
              <a:t>Mock debug, war stories</a:t>
            </a:r>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A34C168-7FC5-4077-AE2B-310BA3F4065A}"/>
              </a:ext>
            </a:extLst>
          </p:cNvPr>
          <p:cNvSpPr/>
          <p:nvPr/>
        </p:nvSpPr>
        <p:spPr>
          <a:xfrm>
            <a:off x="1066800" y="1724892"/>
            <a:ext cx="58674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7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4FB5-5121-4E9E-A3F5-C28E58C2DBAC}"/>
              </a:ext>
            </a:extLst>
          </p:cNvPr>
          <p:cNvSpPr>
            <a:spLocks noGrp="1"/>
          </p:cNvSpPr>
          <p:nvPr>
            <p:ph type="title"/>
          </p:nvPr>
        </p:nvSpPr>
        <p:spPr/>
        <p:txBody>
          <a:bodyPr/>
          <a:lstStyle/>
          <a:p>
            <a:r>
              <a:rPr lang="en-US" dirty="0"/>
              <a:t>What we care about</a:t>
            </a:r>
          </a:p>
        </p:txBody>
      </p:sp>
      <p:sp>
        <p:nvSpPr>
          <p:cNvPr id="3" name="Content Placeholder 2">
            <a:extLst>
              <a:ext uri="{FF2B5EF4-FFF2-40B4-BE49-F238E27FC236}">
                <a16:creationId xmlns:a16="http://schemas.microsoft.com/office/drawing/2014/main" id="{527B33D7-F62B-435B-AF75-D92287A016EC}"/>
              </a:ext>
            </a:extLst>
          </p:cNvPr>
          <p:cNvSpPr>
            <a:spLocks noGrp="1"/>
          </p:cNvSpPr>
          <p:nvPr>
            <p:ph idx="1"/>
          </p:nvPr>
        </p:nvSpPr>
        <p:spPr/>
        <p:txBody>
          <a:bodyPr/>
          <a:lstStyle/>
          <a:p>
            <a:r>
              <a:rPr lang="en-US" sz="2400" dirty="0"/>
              <a:t>Programmer thinks HW is repeatable</a:t>
            </a:r>
          </a:p>
          <a:p>
            <a:pPr lvl="1">
              <a:spcBef>
                <a:spcPts val="0"/>
              </a:spcBef>
            </a:pPr>
            <a:r>
              <a:rPr lang="en-US" sz="2000" dirty="0"/>
              <a:t>because they only care about results</a:t>
            </a:r>
          </a:p>
          <a:p>
            <a:pPr lvl="1">
              <a:spcBef>
                <a:spcPts val="0"/>
              </a:spcBef>
            </a:pPr>
            <a:r>
              <a:rPr lang="en-US" sz="2000" dirty="0"/>
              <a:t>not about cycle-accurate timing</a:t>
            </a:r>
          </a:p>
          <a:p>
            <a:r>
              <a:rPr lang="en-US" sz="2400" dirty="0"/>
              <a:t>Timing is not repeatable!</a:t>
            </a:r>
          </a:p>
          <a:p>
            <a:pPr lvl="1">
              <a:spcBef>
                <a:spcPts val="0"/>
              </a:spcBef>
            </a:pPr>
            <a:r>
              <a:rPr lang="en-US" sz="2000" dirty="0"/>
              <a:t>Time a program five times </a:t>
            </a:r>
            <a:r>
              <a:rPr lang="en-US" sz="2000" dirty="0">
                <a:cs typeface="Times New Roman" panose="02020603050405020304" pitchFamily="18" charset="0"/>
              </a:rPr>
              <a:t>→</a:t>
            </a:r>
            <a:r>
              <a:rPr lang="en-US" sz="2000" dirty="0"/>
              <a:t> get 5 (slightly) different times</a:t>
            </a:r>
          </a:p>
          <a:p>
            <a:pPr>
              <a:spcBef>
                <a:spcPts val="600"/>
              </a:spcBef>
            </a:pPr>
            <a:r>
              <a:rPr lang="en-US" sz="2400" dirty="0"/>
              <a:t>Why doesn’t this break your SW debug?</a:t>
            </a:r>
          </a:p>
          <a:p>
            <a:r>
              <a:rPr lang="en-US" sz="2400" dirty="0"/>
              <a:t>Results are guaranteed by the architecture</a:t>
            </a:r>
          </a:p>
          <a:p>
            <a:pPr lvl="1">
              <a:spcBef>
                <a:spcPts val="0"/>
              </a:spcBef>
            </a:pPr>
            <a:r>
              <a:rPr lang="en-US" sz="2000" dirty="0"/>
              <a:t>and the silicon works</a:t>
            </a:r>
          </a:p>
          <a:p>
            <a:pPr lvl="1">
              <a:spcBef>
                <a:spcPts val="0"/>
              </a:spcBef>
            </a:pPr>
            <a:r>
              <a:rPr lang="en-US" sz="2000" dirty="0"/>
              <a:t>your re-runs see the same result every time – even with buggy SW</a:t>
            </a:r>
          </a:p>
          <a:p>
            <a:pPr lvl="1">
              <a:spcBef>
                <a:spcPts val="0"/>
              </a:spcBef>
            </a:pPr>
            <a:r>
              <a:rPr lang="en-US" sz="2000" dirty="0"/>
              <a:t>Except for memory debug, multi-threaded debug</a:t>
            </a:r>
          </a:p>
          <a:p>
            <a:pPr lvl="1">
              <a:spcBef>
                <a:spcPts val="0"/>
              </a:spcBef>
            </a:pPr>
            <a:r>
              <a:rPr lang="en-US" sz="2000" dirty="0"/>
              <a:t>any other interesting “</a:t>
            </a:r>
            <a:r>
              <a:rPr lang="en-US" sz="2000" dirty="0" err="1"/>
              <a:t>except”s</a:t>
            </a:r>
            <a:r>
              <a:rPr lang="en-US" sz="2000" dirty="0"/>
              <a:t>?</a:t>
            </a:r>
          </a:p>
        </p:txBody>
      </p:sp>
      <p:sp>
        <p:nvSpPr>
          <p:cNvPr id="4" name="Footer Placeholder 3">
            <a:extLst>
              <a:ext uri="{FF2B5EF4-FFF2-40B4-BE49-F238E27FC236}">
                <a16:creationId xmlns:a16="http://schemas.microsoft.com/office/drawing/2014/main" id="{F700AABD-BCB8-44FA-8C04-3125768F926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03775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CCA0-4DF0-4F02-B95E-B890BB97EAA9}"/>
              </a:ext>
            </a:extLst>
          </p:cNvPr>
          <p:cNvSpPr>
            <a:spLocks noGrp="1"/>
          </p:cNvSpPr>
          <p:nvPr>
            <p:ph type="title"/>
          </p:nvPr>
        </p:nvSpPr>
        <p:spPr/>
        <p:txBody>
          <a:bodyPr/>
          <a:lstStyle/>
          <a:p>
            <a:r>
              <a:rPr lang="en-US" dirty="0"/>
              <a:t>Why is timing unpredictable?</a:t>
            </a:r>
          </a:p>
        </p:txBody>
      </p:sp>
      <p:sp>
        <p:nvSpPr>
          <p:cNvPr id="3" name="Content Placeholder 2">
            <a:extLst>
              <a:ext uri="{FF2B5EF4-FFF2-40B4-BE49-F238E27FC236}">
                <a16:creationId xmlns:a16="http://schemas.microsoft.com/office/drawing/2014/main" id="{B807D74F-0643-413A-8F01-75B0DDB77DA7}"/>
              </a:ext>
            </a:extLst>
          </p:cNvPr>
          <p:cNvSpPr>
            <a:spLocks noGrp="1"/>
          </p:cNvSpPr>
          <p:nvPr>
            <p:ph idx="1"/>
          </p:nvPr>
        </p:nvSpPr>
        <p:spPr/>
        <p:txBody>
          <a:bodyPr/>
          <a:lstStyle/>
          <a:p>
            <a:r>
              <a:rPr lang="en-US" dirty="0"/>
              <a:t>Systems are big!</a:t>
            </a:r>
          </a:p>
          <a:p>
            <a:r>
              <a:rPr lang="en-US" dirty="0"/>
              <a:t>Many clock domains</a:t>
            </a:r>
          </a:p>
          <a:p>
            <a:pPr lvl="1">
              <a:spcBef>
                <a:spcPts val="0"/>
              </a:spcBef>
            </a:pPr>
            <a:r>
              <a:rPr lang="en-US" dirty="0"/>
              <a:t>and clock crossings are hard to synch up</a:t>
            </a:r>
          </a:p>
          <a:p>
            <a:r>
              <a:rPr lang="en-US" dirty="0"/>
              <a:t>Reset is analog and hard to predict</a:t>
            </a:r>
          </a:p>
          <a:p>
            <a:r>
              <a:rPr lang="en-US" dirty="0"/>
              <a:t>Lots of big slow uncoordinated peripherals</a:t>
            </a:r>
          </a:p>
          <a:p>
            <a:pPr lvl="1">
              <a:spcBef>
                <a:spcPts val="0"/>
              </a:spcBef>
            </a:pPr>
            <a:r>
              <a:rPr lang="en-US" dirty="0"/>
              <a:t>disk drives, DRAM</a:t>
            </a:r>
          </a:p>
          <a:p>
            <a:pPr lvl="1">
              <a:spcBef>
                <a:spcPts val="0"/>
              </a:spcBef>
            </a:pPr>
            <a:r>
              <a:rPr lang="en-US" dirty="0"/>
              <a:t>DRAM refresh is hard to predict</a:t>
            </a:r>
          </a:p>
          <a:p>
            <a:r>
              <a:rPr lang="en-US" dirty="0"/>
              <a:t>Most of this can be corrected – but it’s hard</a:t>
            </a:r>
          </a:p>
          <a:p>
            <a:pPr lvl="1">
              <a:spcBef>
                <a:spcPts val="0"/>
              </a:spcBef>
            </a:pPr>
            <a:r>
              <a:rPr lang="en-US" dirty="0"/>
              <a:t>a.k.a. thus expensive</a:t>
            </a:r>
          </a:p>
          <a:p>
            <a:endParaRPr lang="en-US" dirty="0"/>
          </a:p>
        </p:txBody>
      </p:sp>
      <p:sp>
        <p:nvSpPr>
          <p:cNvPr id="4" name="Footer Placeholder 3">
            <a:extLst>
              <a:ext uri="{FF2B5EF4-FFF2-40B4-BE49-F238E27FC236}">
                <a16:creationId xmlns:a16="http://schemas.microsoft.com/office/drawing/2014/main" id="{F637FBC0-D00F-42A9-8B08-B2BB908B00E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93944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0F37-610D-4176-A489-99A55DF7FAA0}"/>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1AE0E21-65E0-4B7E-8FF2-87A5E0149C5A}"/>
              </a:ext>
            </a:extLst>
          </p:cNvPr>
          <p:cNvSpPr>
            <a:spLocks noGrp="1"/>
          </p:cNvSpPr>
          <p:nvPr>
            <p:ph idx="1"/>
          </p:nvPr>
        </p:nvSpPr>
        <p:spPr/>
        <p:txBody>
          <a:bodyPr/>
          <a:lstStyle/>
          <a:p>
            <a:r>
              <a:rPr lang="en-US" dirty="0"/>
              <a:t>Unpredictable timing is OK for SW debug on working HW (why?)</a:t>
            </a:r>
          </a:p>
          <a:p>
            <a:r>
              <a:rPr lang="en-US" dirty="0"/>
              <a:t>It’s not OK for HW debug (why?)</a:t>
            </a:r>
          </a:p>
          <a:p>
            <a:pPr lvl="1"/>
            <a:r>
              <a:rPr lang="en-US"/>
              <a:t>different </a:t>
            </a:r>
            <a:r>
              <a:rPr lang="en-US" dirty="0"/>
              <a:t>timings cause the bug to occur or not (occurs on DRAM refresh one cycle after cache miss…)</a:t>
            </a:r>
          </a:p>
          <a:p>
            <a:pPr lvl="1"/>
            <a:r>
              <a:rPr lang="en-US" dirty="0"/>
              <a:t>Every rerun </a:t>
            </a:r>
            <a:r>
              <a:rPr lang="en-US" dirty="0">
                <a:latin typeface="Times New Roman" panose="02020603050405020304" pitchFamily="18" charset="0"/>
                <a:cs typeface="Times New Roman" panose="02020603050405020304" pitchFamily="18" charset="0"/>
              </a:rPr>
              <a:t>→ a different bug!</a:t>
            </a:r>
            <a:endParaRPr lang="en-US" dirty="0"/>
          </a:p>
          <a:p>
            <a:endParaRPr lang="en-US" dirty="0"/>
          </a:p>
        </p:txBody>
      </p:sp>
      <p:sp>
        <p:nvSpPr>
          <p:cNvPr id="4" name="Footer Placeholder 3">
            <a:extLst>
              <a:ext uri="{FF2B5EF4-FFF2-40B4-BE49-F238E27FC236}">
                <a16:creationId xmlns:a16="http://schemas.microsoft.com/office/drawing/2014/main" id="{26883F3F-4011-40C2-B4B4-F86D7B7FF7C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49215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E145-EE03-4937-872C-7E0734781856}"/>
              </a:ext>
            </a:extLst>
          </p:cNvPr>
          <p:cNvSpPr>
            <a:spLocks noGrp="1"/>
          </p:cNvSpPr>
          <p:nvPr>
            <p:ph type="title"/>
          </p:nvPr>
        </p:nvSpPr>
        <p:spPr/>
        <p:txBody>
          <a:bodyPr/>
          <a:lstStyle/>
          <a:p>
            <a:r>
              <a:rPr lang="en-US" dirty="0"/>
              <a:t>Problem #2 – visibility</a:t>
            </a:r>
          </a:p>
        </p:txBody>
      </p:sp>
      <p:sp>
        <p:nvSpPr>
          <p:cNvPr id="3" name="Content Placeholder 2">
            <a:extLst>
              <a:ext uri="{FF2B5EF4-FFF2-40B4-BE49-F238E27FC236}">
                <a16:creationId xmlns:a16="http://schemas.microsoft.com/office/drawing/2014/main" id="{D6C4C308-2BDE-4AA5-99FF-B6A21984E507}"/>
              </a:ext>
            </a:extLst>
          </p:cNvPr>
          <p:cNvSpPr>
            <a:spLocks noGrp="1"/>
          </p:cNvSpPr>
          <p:nvPr>
            <p:ph idx="1"/>
          </p:nvPr>
        </p:nvSpPr>
        <p:spPr>
          <a:xfrm>
            <a:off x="685800" y="1676400"/>
            <a:ext cx="6934200" cy="3657600"/>
          </a:xfrm>
        </p:spPr>
        <p:txBody>
          <a:bodyPr/>
          <a:lstStyle/>
          <a:p>
            <a:r>
              <a:rPr lang="en-US" dirty="0"/>
              <a:t>Debugging with your favorite software IDE</a:t>
            </a:r>
          </a:p>
          <a:p>
            <a:pPr lvl="1"/>
            <a:r>
              <a:rPr lang="en-US" dirty="0"/>
              <a:t>single step through programs (one line of code)</a:t>
            </a:r>
          </a:p>
          <a:p>
            <a:pPr lvl="1"/>
            <a:r>
              <a:rPr lang="en-US" dirty="0"/>
              <a:t>observe the value of any variable</a:t>
            </a:r>
          </a:p>
          <a:p>
            <a:r>
              <a:rPr lang="en-US" dirty="0"/>
              <a:t>Debugging with </a:t>
            </a:r>
            <a:r>
              <a:rPr lang="en-US" dirty="0" err="1"/>
              <a:t>SystemVerilog</a:t>
            </a:r>
            <a:endParaRPr lang="en-US" dirty="0"/>
          </a:p>
          <a:p>
            <a:pPr lvl="1"/>
            <a:r>
              <a:rPr lang="en-US" dirty="0"/>
              <a:t>no single step (one clock cycle)</a:t>
            </a:r>
          </a:p>
          <a:p>
            <a:pPr lvl="1"/>
            <a:r>
              <a:rPr lang="en-US" dirty="0"/>
              <a:t>you can still print any variable</a:t>
            </a:r>
          </a:p>
          <a:p>
            <a:r>
              <a:rPr lang="en-US" dirty="0"/>
              <a:t>Debugging silicon is different!</a:t>
            </a:r>
          </a:p>
        </p:txBody>
      </p:sp>
      <p:sp>
        <p:nvSpPr>
          <p:cNvPr id="4" name="Footer Placeholder 3">
            <a:extLst>
              <a:ext uri="{FF2B5EF4-FFF2-40B4-BE49-F238E27FC236}">
                <a16:creationId xmlns:a16="http://schemas.microsoft.com/office/drawing/2014/main" id="{CC67374A-F1F3-4882-A7B3-59135825EA8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pSp>
        <p:nvGrpSpPr>
          <p:cNvPr id="8" name="Group 7">
            <a:extLst>
              <a:ext uri="{FF2B5EF4-FFF2-40B4-BE49-F238E27FC236}">
                <a16:creationId xmlns:a16="http://schemas.microsoft.com/office/drawing/2014/main" id="{E776915D-1EBA-492A-B51F-DAE1CE8AC2B4}"/>
              </a:ext>
            </a:extLst>
          </p:cNvPr>
          <p:cNvGrpSpPr/>
          <p:nvPr/>
        </p:nvGrpSpPr>
        <p:grpSpPr>
          <a:xfrm>
            <a:off x="1600200" y="2667000"/>
            <a:ext cx="4114800" cy="381000"/>
            <a:chOff x="1600200" y="2743200"/>
            <a:chExt cx="4114800" cy="381000"/>
          </a:xfrm>
        </p:grpSpPr>
        <p:cxnSp>
          <p:nvCxnSpPr>
            <p:cNvPr id="6" name="Straight Connector 5">
              <a:extLst>
                <a:ext uri="{FF2B5EF4-FFF2-40B4-BE49-F238E27FC236}">
                  <a16:creationId xmlns:a16="http://schemas.microsoft.com/office/drawing/2014/main" id="{BD44E620-7FA7-484C-9106-9480CB67AE5C}"/>
                </a:ext>
              </a:extLst>
            </p:cNvPr>
            <p:cNvCxnSpPr>
              <a:cxnSpLocks/>
            </p:cNvCxnSpPr>
            <p:nvPr/>
          </p:nvCxnSpPr>
          <p:spPr>
            <a:xfrm>
              <a:off x="1600200" y="2743200"/>
              <a:ext cx="4114800" cy="381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B7126E-9C66-44BE-920B-DE4280C0CAF8}"/>
                </a:ext>
              </a:extLst>
            </p:cNvPr>
            <p:cNvCxnSpPr>
              <a:cxnSpLocks/>
            </p:cNvCxnSpPr>
            <p:nvPr/>
          </p:nvCxnSpPr>
          <p:spPr>
            <a:xfrm flipV="1">
              <a:off x="1600200" y="2743200"/>
              <a:ext cx="4114800" cy="381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D3E883C7-D7E0-400A-912F-D164686FC41C}"/>
              </a:ext>
            </a:extLst>
          </p:cNvPr>
          <p:cNvGrpSpPr/>
          <p:nvPr/>
        </p:nvGrpSpPr>
        <p:grpSpPr>
          <a:xfrm>
            <a:off x="1600200" y="4038600"/>
            <a:ext cx="4114800" cy="381000"/>
            <a:chOff x="1600200" y="2743200"/>
            <a:chExt cx="4114800" cy="381000"/>
          </a:xfrm>
        </p:grpSpPr>
        <p:cxnSp>
          <p:nvCxnSpPr>
            <p:cNvPr id="10" name="Straight Connector 9">
              <a:extLst>
                <a:ext uri="{FF2B5EF4-FFF2-40B4-BE49-F238E27FC236}">
                  <a16:creationId xmlns:a16="http://schemas.microsoft.com/office/drawing/2014/main" id="{73FFCF1D-653D-487E-8B16-81944BF8C72D}"/>
                </a:ext>
              </a:extLst>
            </p:cNvPr>
            <p:cNvCxnSpPr>
              <a:cxnSpLocks/>
            </p:cNvCxnSpPr>
            <p:nvPr/>
          </p:nvCxnSpPr>
          <p:spPr>
            <a:xfrm>
              <a:off x="1600200" y="2743200"/>
              <a:ext cx="4114800" cy="381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F60D9C9-D1BE-4802-8920-32A205A949B3}"/>
                </a:ext>
              </a:extLst>
            </p:cNvPr>
            <p:cNvCxnSpPr>
              <a:cxnSpLocks/>
            </p:cNvCxnSpPr>
            <p:nvPr/>
          </p:nvCxnSpPr>
          <p:spPr>
            <a:xfrm flipV="1">
              <a:off x="1600200" y="2743200"/>
              <a:ext cx="4114800" cy="381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56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C00E-4D6B-4378-A0EC-075989606E46}"/>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C46AF1A9-9995-485D-B26C-404A38A9FC88}"/>
              </a:ext>
            </a:extLst>
          </p:cNvPr>
          <p:cNvSpPr>
            <a:spLocks noGrp="1"/>
          </p:cNvSpPr>
          <p:nvPr>
            <p:ph idx="1"/>
          </p:nvPr>
        </p:nvSpPr>
        <p:spPr>
          <a:xfrm>
            <a:off x="685800" y="1524000"/>
            <a:ext cx="8077200" cy="4419600"/>
          </a:xfrm>
        </p:spPr>
        <p:txBody>
          <a:bodyPr/>
          <a:lstStyle/>
          <a:p>
            <a:r>
              <a:rPr lang="en-US" sz="2400" dirty="0"/>
              <a:t>Silicon has very little visibility </a:t>
            </a:r>
            <a:r>
              <a:rPr lang="en-US" sz="2400" dirty="0">
                <a:sym typeface="Wingdings" panose="05000000000000000000" pitchFamily="2" charset="2"/>
              </a:rPr>
              <a:t></a:t>
            </a:r>
            <a:endParaRPr lang="en-US" sz="2400" dirty="0"/>
          </a:p>
          <a:p>
            <a:pPr lvl="1">
              <a:spcBef>
                <a:spcPts val="0"/>
              </a:spcBef>
            </a:pPr>
            <a:r>
              <a:rPr lang="en-US" sz="2000" dirty="0"/>
              <a:t>signals in your RTL may not exist (synthesis)</a:t>
            </a:r>
          </a:p>
          <a:p>
            <a:pPr lvl="1">
              <a:spcBef>
                <a:spcPts val="0"/>
              </a:spcBef>
            </a:pPr>
            <a:r>
              <a:rPr lang="en-US" sz="2000" dirty="0"/>
              <a:t>wires are nm. long and flying by at GHz</a:t>
            </a:r>
          </a:p>
          <a:p>
            <a:pPr lvl="1">
              <a:spcBef>
                <a:spcPts val="0"/>
              </a:spcBef>
            </a:pPr>
            <a:r>
              <a:rPr lang="en-US" sz="2000" dirty="0"/>
              <a:t>result – typically no way to see wire values!</a:t>
            </a:r>
          </a:p>
          <a:p>
            <a:r>
              <a:rPr lang="en-US" sz="2400" dirty="0"/>
              <a:t>You can still see the bumps</a:t>
            </a:r>
          </a:p>
          <a:p>
            <a:pPr lvl="1">
              <a:spcBef>
                <a:spcPts val="0"/>
              </a:spcBef>
            </a:pPr>
            <a:r>
              <a:rPr lang="en-US" sz="2000" dirty="0"/>
              <a:t>they change quickly; a logic analyzer helps</a:t>
            </a:r>
          </a:p>
          <a:p>
            <a:pPr lvl="1">
              <a:spcBef>
                <a:spcPts val="0"/>
              </a:spcBef>
            </a:pPr>
            <a:r>
              <a:rPr lang="en-US" sz="2000" dirty="0"/>
              <a:t>but that’s often not nearly enough</a:t>
            </a:r>
          </a:p>
          <a:p>
            <a:r>
              <a:rPr lang="en-US" sz="2400" dirty="0"/>
              <a:t>How can you possibly debug?</a:t>
            </a:r>
          </a:p>
          <a:p>
            <a:pPr lvl="1">
              <a:spcBef>
                <a:spcPts val="0"/>
              </a:spcBef>
            </a:pPr>
            <a:r>
              <a:rPr lang="en-US" sz="2000" dirty="0"/>
              <a:t>No single step</a:t>
            </a:r>
          </a:p>
          <a:p>
            <a:pPr lvl="1">
              <a:spcBef>
                <a:spcPts val="0"/>
              </a:spcBef>
            </a:pPr>
            <a:r>
              <a:rPr lang="en-US" sz="2000" dirty="0"/>
              <a:t>no print statement</a:t>
            </a:r>
          </a:p>
          <a:p>
            <a:pPr lvl="1">
              <a:spcBef>
                <a:spcPts val="0"/>
              </a:spcBef>
            </a:pPr>
            <a:r>
              <a:rPr lang="en-US" sz="2000" dirty="0"/>
              <a:t>every rerun </a:t>
            </a:r>
            <a:r>
              <a:rPr lang="en-US" sz="2000" dirty="0">
                <a:cs typeface="Times New Roman" panose="02020603050405020304" pitchFamily="18" charset="0"/>
              </a:rPr>
              <a:t>→ different timing</a:t>
            </a:r>
            <a:endParaRPr lang="en-US" sz="2000" dirty="0"/>
          </a:p>
          <a:p>
            <a:r>
              <a:rPr lang="en-US" sz="2400" dirty="0"/>
              <a:t>Welcome to the brave new world of post-silicon debug hooks</a:t>
            </a:r>
          </a:p>
          <a:p>
            <a:endParaRPr lang="en-US" dirty="0"/>
          </a:p>
        </p:txBody>
      </p:sp>
      <p:sp>
        <p:nvSpPr>
          <p:cNvPr id="4" name="Footer Placeholder 3">
            <a:extLst>
              <a:ext uri="{FF2B5EF4-FFF2-40B4-BE49-F238E27FC236}">
                <a16:creationId xmlns:a16="http://schemas.microsoft.com/office/drawing/2014/main" id="{D04D630F-9102-4424-B4E5-D3251039885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54069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B23C-CA3B-4510-9936-A43203AF92B4}"/>
              </a:ext>
            </a:extLst>
          </p:cNvPr>
          <p:cNvSpPr>
            <a:spLocks noGrp="1"/>
          </p:cNvSpPr>
          <p:nvPr>
            <p:ph type="title"/>
          </p:nvPr>
        </p:nvSpPr>
        <p:spPr/>
        <p:txBody>
          <a:bodyPr/>
          <a:lstStyle/>
          <a:p>
            <a:r>
              <a:rPr lang="en-US" dirty="0"/>
              <a:t>Problem #3 – can’t fix bugs</a:t>
            </a:r>
          </a:p>
        </p:txBody>
      </p:sp>
      <p:sp>
        <p:nvSpPr>
          <p:cNvPr id="3" name="Content Placeholder 2">
            <a:extLst>
              <a:ext uri="{FF2B5EF4-FFF2-40B4-BE49-F238E27FC236}">
                <a16:creationId xmlns:a16="http://schemas.microsoft.com/office/drawing/2014/main" id="{C67F7763-4D71-41B9-A0ED-E521100CA776}"/>
              </a:ext>
            </a:extLst>
          </p:cNvPr>
          <p:cNvSpPr>
            <a:spLocks noGrp="1"/>
          </p:cNvSpPr>
          <p:nvPr>
            <p:ph idx="1"/>
          </p:nvPr>
        </p:nvSpPr>
        <p:spPr/>
        <p:txBody>
          <a:bodyPr/>
          <a:lstStyle/>
          <a:p>
            <a:r>
              <a:rPr lang="en-US" dirty="0"/>
              <a:t>Pre-silicon</a:t>
            </a:r>
          </a:p>
          <a:p>
            <a:pPr lvl="1"/>
            <a:r>
              <a:rPr lang="en-US" dirty="0"/>
              <a:t>debugging is (relatively) easy</a:t>
            </a:r>
          </a:p>
          <a:p>
            <a:pPr lvl="1"/>
            <a:r>
              <a:rPr lang="en-US" dirty="0"/>
              <a:t>fixing a bug re-compiling (minutes, hours)</a:t>
            </a:r>
          </a:p>
          <a:p>
            <a:r>
              <a:rPr lang="en-US" dirty="0"/>
              <a:t>Post-silicon</a:t>
            </a:r>
          </a:p>
          <a:p>
            <a:pPr lvl="1"/>
            <a:r>
              <a:rPr lang="en-US" dirty="0"/>
              <a:t>debugging can be quite hard</a:t>
            </a:r>
          </a:p>
          <a:p>
            <a:pPr lvl="1"/>
            <a:r>
              <a:rPr lang="en-US" dirty="0"/>
              <a:t>fixing a bug requires a new silicon spin (months, $$$)</a:t>
            </a:r>
          </a:p>
          <a:p>
            <a:pPr lvl="1"/>
            <a:r>
              <a:rPr lang="en-US" dirty="0"/>
              <a:t>!$#&amp;*</a:t>
            </a:r>
          </a:p>
          <a:p>
            <a:pPr lvl="1"/>
            <a:r>
              <a:rPr lang="en-US" dirty="0"/>
              <a:t>how can you deal with this?</a:t>
            </a:r>
          </a:p>
        </p:txBody>
      </p:sp>
      <p:sp>
        <p:nvSpPr>
          <p:cNvPr id="4" name="Footer Placeholder 3">
            <a:extLst>
              <a:ext uri="{FF2B5EF4-FFF2-40B4-BE49-F238E27FC236}">
                <a16:creationId xmlns:a16="http://schemas.microsoft.com/office/drawing/2014/main" id="{D0370F57-F897-4E21-A575-F01DAC82E51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648296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Focused Ion Beam</a:t>
            </a:r>
          </a:p>
        </p:txBody>
      </p:sp>
      <p:sp>
        <p:nvSpPr>
          <p:cNvPr id="3" name="Content Placeholder 2"/>
          <p:cNvSpPr>
            <a:spLocks noGrp="1"/>
          </p:cNvSpPr>
          <p:nvPr>
            <p:ph idx="1"/>
          </p:nvPr>
        </p:nvSpPr>
        <p:spPr>
          <a:xfrm>
            <a:off x="685800" y="1676400"/>
            <a:ext cx="4648200" cy="4419600"/>
          </a:xfrm>
        </p:spPr>
        <p:txBody>
          <a:bodyPr/>
          <a:lstStyle/>
          <a:p>
            <a:r>
              <a:rPr lang="en-US" sz="2400" dirty="0"/>
              <a:t>Shoots a focused ion beam(Gallium) at a target</a:t>
            </a:r>
          </a:p>
          <a:p>
            <a:pPr lvl="1">
              <a:spcBef>
                <a:spcPts val="0"/>
              </a:spcBef>
            </a:pPr>
            <a:r>
              <a:rPr lang="en-US" sz="2000" dirty="0"/>
              <a:t>FIB can cut metal traces or dielectric</a:t>
            </a:r>
          </a:p>
          <a:p>
            <a:pPr lvl="1">
              <a:spcBef>
                <a:spcPts val="0"/>
              </a:spcBef>
            </a:pPr>
            <a:r>
              <a:rPr lang="en-US" sz="2000" dirty="0"/>
              <a:t>Can deposit new wires</a:t>
            </a:r>
          </a:p>
          <a:p>
            <a:r>
              <a:rPr lang="en-US" sz="2400" dirty="0"/>
              <a:t>The features you want to change must be accessible!</a:t>
            </a:r>
          </a:p>
          <a:p>
            <a:r>
              <a:rPr lang="en-US" sz="2400" dirty="0"/>
              <a:t>Usually only practical for small numbers of changes</a:t>
            </a:r>
          </a:p>
          <a:p>
            <a:pPr lvl="1">
              <a:spcBef>
                <a:spcPts val="0"/>
              </a:spcBef>
            </a:pPr>
            <a:r>
              <a:rPr lang="en-US" sz="2000" dirty="0"/>
              <a:t>Fibbed parts often don’t last long</a:t>
            </a:r>
          </a:p>
          <a:p>
            <a:pPr lvl="1">
              <a:spcBef>
                <a:spcPts val="0"/>
              </a:spcBef>
            </a:pPr>
            <a:r>
              <a:rPr lang="en-US" sz="2000" dirty="0"/>
              <a:t>or run at speed</a:t>
            </a:r>
          </a:p>
        </p:txBody>
      </p:sp>
      <p:sp>
        <p:nvSpPr>
          <p:cNvPr id="4" name="Footer Placeholder 3"/>
          <p:cNvSpPr>
            <a:spLocks noGrp="1"/>
          </p:cNvSpPr>
          <p:nvPr>
            <p:ph type="ftr" sz="quarter" idx="11"/>
          </p:nvPr>
        </p:nvSpPr>
        <p:spPr/>
        <p:txBody>
          <a:bodyPr/>
          <a:lstStyle/>
          <a:p>
            <a:pPr>
              <a:defRPr/>
            </a:pPr>
            <a:r>
              <a:rPr lang="en-US" dirty="0"/>
              <a:t>Verification</a:t>
            </a:r>
          </a:p>
          <a:p>
            <a:pPr>
              <a:defRPr/>
            </a:pPr>
            <a:r>
              <a:rPr lang="en-US" dirty="0"/>
              <a:t>Joel Grodstein/Scott Taylor</a:t>
            </a:r>
          </a:p>
        </p:txBody>
      </p:sp>
      <p:pic>
        <p:nvPicPr>
          <p:cNvPr id="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62737"/>
            <a:ext cx="2962963" cy="440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324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7099-A507-4370-9268-A60C65E135DB}"/>
              </a:ext>
            </a:extLst>
          </p:cNvPr>
          <p:cNvSpPr>
            <a:spLocks noGrp="1"/>
          </p:cNvSpPr>
          <p:nvPr>
            <p:ph type="title"/>
          </p:nvPr>
        </p:nvSpPr>
        <p:spPr/>
        <p:txBody>
          <a:bodyPr/>
          <a:lstStyle/>
          <a:p>
            <a:r>
              <a:rPr lang="en-US" dirty="0"/>
              <a:t>Fixing bugs post-silicon</a:t>
            </a:r>
          </a:p>
        </p:txBody>
      </p:sp>
      <p:sp>
        <p:nvSpPr>
          <p:cNvPr id="3" name="Content Placeholder 2">
            <a:extLst>
              <a:ext uri="{FF2B5EF4-FFF2-40B4-BE49-F238E27FC236}">
                <a16:creationId xmlns:a16="http://schemas.microsoft.com/office/drawing/2014/main" id="{6ADC42E5-9AA1-4D89-981F-43353E9B7B90}"/>
              </a:ext>
            </a:extLst>
          </p:cNvPr>
          <p:cNvSpPr>
            <a:spLocks noGrp="1"/>
          </p:cNvSpPr>
          <p:nvPr>
            <p:ph idx="1"/>
          </p:nvPr>
        </p:nvSpPr>
        <p:spPr/>
        <p:txBody>
          <a:bodyPr/>
          <a:lstStyle/>
          <a:p>
            <a:r>
              <a:rPr lang="en-US" dirty="0"/>
              <a:t>Software workaround</a:t>
            </a:r>
          </a:p>
          <a:p>
            <a:pPr lvl="1"/>
            <a:r>
              <a:rPr lang="en-US" dirty="0"/>
              <a:t>Sometimes you can find a software workaround</a:t>
            </a:r>
          </a:p>
          <a:p>
            <a:pPr lvl="1"/>
            <a:r>
              <a:rPr lang="en-US" dirty="0"/>
              <a:t>Might be slow &amp; tedious and/or highly creative</a:t>
            </a:r>
          </a:p>
          <a:p>
            <a:pPr lvl="1"/>
            <a:r>
              <a:rPr lang="en-US" dirty="0"/>
              <a:t>Lets you at least limp along to the next </a:t>
            </a:r>
            <a:r>
              <a:rPr lang="en-US" dirty="0" err="1"/>
              <a:t>tapeout</a:t>
            </a:r>
            <a:endParaRPr lang="en-US" dirty="0"/>
          </a:p>
          <a:p>
            <a:r>
              <a:rPr lang="en-US" dirty="0"/>
              <a:t>Fixing more than a “small” number of bugs per stepping can be painful!</a:t>
            </a:r>
          </a:p>
          <a:p>
            <a:r>
              <a:rPr lang="en-US" dirty="0"/>
              <a:t>Alternate strategy: sells FPGAs and not ASICs </a:t>
            </a:r>
            <a:r>
              <a:rPr lang="en-US" dirty="0">
                <a:sym typeface="Wingdings" panose="05000000000000000000" pitchFamily="2" charset="2"/>
              </a:rPr>
              <a:t></a:t>
            </a:r>
            <a:endParaRPr lang="en-US" dirty="0"/>
          </a:p>
          <a:p>
            <a:endParaRPr lang="en-US" dirty="0"/>
          </a:p>
        </p:txBody>
      </p:sp>
      <p:sp>
        <p:nvSpPr>
          <p:cNvPr id="4" name="Footer Placeholder 3">
            <a:extLst>
              <a:ext uri="{FF2B5EF4-FFF2-40B4-BE49-F238E27FC236}">
                <a16:creationId xmlns:a16="http://schemas.microsoft.com/office/drawing/2014/main" id="{EA808849-60F1-4B6F-B22A-0DDBB11D0B7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66358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Intro</a:t>
            </a:r>
          </a:p>
          <a:p>
            <a:r>
              <a:rPr lang="en-US" dirty="0"/>
              <a:t>Taking advantage of “fast”</a:t>
            </a:r>
          </a:p>
          <a:p>
            <a:r>
              <a:rPr lang="en-US" dirty="0"/>
              <a:t>Why debugging is hard</a:t>
            </a:r>
          </a:p>
          <a:p>
            <a:r>
              <a:rPr lang="en-US" dirty="0"/>
              <a:t>Debug hooks</a:t>
            </a:r>
          </a:p>
          <a:p>
            <a:r>
              <a:rPr lang="en-US" dirty="0"/>
              <a:t>Life in post silicon</a:t>
            </a:r>
          </a:p>
          <a:p>
            <a:r>
              <a:rPr lang="en-US" dirty="0"/>
              <a:t>Mock debug, war stories</a:t>
            </a:r>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A34C168-7FC5-4077-AE2B-310BA3F4065A}"/>
              </a:ext>
            </a:extLst>
          </p:cNvPr>
          <p:cNvSpPr/>
          <p:nvPr/>
        </p:nvSpPr>
        <p:spPr>
          <a:xfrm>
            <a:off x="1066800" y="3226776"/>
            <a:ext cx="21336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885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9323-76AE-4D96-B46F-41BE09C39890}"/>
              </a:ext>
            </a:extLst>
          </p:cNvPr>
          <p:cNvSpPr>
            <a:spLocks noGrp="1"/>
          </p:cNvSpPr>
          <p:nvPr>
            <p:ph type="title"/>
          </p:nvPr>
        </p:nvSpPr>
        <p:spPr/>
        <p:txBody>
          <a:bodyPr/>
          <a:lstStyle/>
          <a:p>
            <a:r>
              <a:rPr lang="en-US" dirty="0"/>
              <a:t>Scan dumps</a:t>
            </a:r>
          </a:p>
        </p:txBody>
      </p:sp>
      <p:sp>
        <p:nvSpPr>
          <p:cNvPr id="4" name="Footer Placeholder 3">
            <a:extLst>
              <a:ext uri="{FF2B5EF4-FFF2-40B4-BE49-F238E27FC236}">
                <a16:creationId xmlns:a16="http://schemas.microsoft.com/office/drawing/2014/main" id="{CAC3793F-C5C6-4906-AAAC-F7D481EAFE9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9" name="TextBox 18">
            <a:extLst>
              <a:ext uri="{FF2B5EF4-FFF2-40B4-BE49-F238E27FC236}">
                <a16:creationId xmlns:a16="http://schemas.microsoft.com/office/drawing/2014/main" id="{2072021C-0CEC-4E48-A83A-47BC1173E93A}"/>
              </a:ext>
            </a:extLst>
          </p:cNvPr>
          <p:cNvSpPr txBox="1"/>
          <p:nvPr/>
        </p:nvSpPr>
        <p:spPr>
          <a:xfrm>
            <a:off x="3466666" y="4432567"/>
            <a:ext cx="533400" cy="369332"/>
          </a:xfrm>
          <a:prstGeom prst="rect">
            <a:avLst/>
          </a:prstGeom>
          <a:noFill/>
        </p:spPr>
        <p:txBody>
          <a:bodyPr wrap="square" rtlCol="0">
            <a:spAutoFit/>
          </a:bodyPr>
          <a:lstStyle/>
          <a:p>
            <a:r>
              <a:rPr lang="en-US" sz="1800" dirty="0"/>
              <a:t>Q2</a:t>
            </a:r>
            <a:endParaRPr lang="en-US" dirty="0"/>
          </a:p>
        </p:txBody>
      </p:sp>
      <p:grpSp>
        <p:nvGrpSpPr>
          <p:cNvPr id="29" name="Group 28">
            <a:extLst>
              <a:ext uri="{FF2B5EF4-FFF2-40B4-BE49-F238E27FC236}">
                <a16:creationId xmlns:a16="http://schemas.microsoft.com/office/drawing/2014/main" id="{96CD62D8-11A1-4D0F-A1A8-921D4BFEB919}"/>
              </a:ext>
            </a:extLst>
          </p:cNvPr>
          <p:cNvGrpSpPr/>
          <p:nvPr/>
        </p:nvGrpSpPr>
        <p:grpSpPr>
          <a:xfrm>
            <a:off x="320040" y="2459741"/>
            <a:ext cx="752856" cy="523928"/>
            <a:chOff x="4290060" y="1849112"/>
            <a:chExt cx="752856" cy="523928"/>
          </a:xfrm>
        </p:grpSpPr>
        <p:sp>
          <p:nvSpPr>
            <p:cNvPr id="25" name="TextBox 5">
              <a:extLst>
                <a:ext uri="{FF2B5EF4-FFF2-40B4-BE49-F238E27FC236}">
                  <a16:creationId xmlns:a16="http://schemas.microsoft.com/office/drawing/2014/main" id="{112A6D28-4EA5-4A6E-B15A-20EED305ED4F}"/>
                </a:ext>
              </a:extLst>
            </p:cNvPr>
            <p:cNvSpPr txBox="1"/>
            <p:nvPr/>
          </p:nvSpPr>
          <p:spPr>
            <a:xfrm>
              <a:off x="4290060" y="1851832"/>
              <a:ext cx="752856" cy="521208"/>
            </a:xfrm>
            <a:prstGeom prst="rect">
              <a:avLst/>
            </a:prstGeom>
            <a:solidFill>
              <a:schemeClr val="bg1"/>
            </a:solidFill>
            <a:ln w="31750">
              <a:solidFill>
                <a:schemeClr val="tx1"/>
              </a:solidFill>
            </a:ln>
          </p:spPr>
          <p:txBody>
            <a:bodyPr wrap="square" tIns="0" bIns="0" rtlCol="0" anchor="ctr" anchorCtr="0">
              <a:no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nSpc>
                  <a:spcPts val="2000"/>
                </a:lnSpc>
              </a:pPr>
              <a:r>
                <a:rPr lang="en-US" sz="2000" dirty="0"/>
                <a:t>D   Q</a:t>
              </a:r>
            </a:p>
          </p:txBody>
        </p:sp>
        <p:sp>
          <p:nvSpPr>
            <p:cNvPr id="26" name="Isosceles Triangle 25">
              <a:extLst>
                <a:ext uri="{FF2B5EF4-FFF2-40B4-BE49-F238E27FC236}">
                  <a16:creationId xmlns:a16="http://schemas.microsoft.com/office/drawing/2014/main" id="{0DD9F6EB-5783-4642-A19D-89DF2D4B9BAF}"/>
                </a:ext>
              </a:extLst>
            </p:cNvPr>
            <p:cNvSpPr/>
            <p:nvPr/>
          </p:nvSpPr>
          <p:spPr>
            <a:xfrm>
              <a:off x="4579620" y="2254496"/>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27" name="Isosceles Triangle 26">
              <a:extLst>
                <a:ext uri="{FF2B5EF4-FFF2-40B4-BE49-F238E27FC236}">
                  <a16:creationId xmlns:a16="http://schemas.microsoft.com/office/drawing/2014/main" id="{4427B183-46EC-4409-AD20-CFD771CBE1D4}"/>
                </a:ext>
              </a:extLst>
            </p:cNvPr>
            <p:cNvSpPr/>
            <p:nvPr/>
          </p:nvSpPr>
          <p:spPr>
            <a:xfrm flipV="1">
              <a:off x="4579620" y="1849112"/>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grpSp>
      <p:grpSp>
        <p:nvGrpSpPr>
          <p:cNvPr id="30" name="Group 29">
            <a:extLst>
              <a:ext uri="{FF2B5EF4-FFF2-40B4-BE49-F238E27FC236}">
                <a16:creationId xmlns:a16="http://schemas.microsoft.com/office/drawing/2014/main" id="{807CD39B-350B-4C2D-99FB-8AF0F289BFC9}"/>
              </a:ext>
            </a:extLst>
          </p:cNvPr>
          <p:cNvGrpSpPr/>
          <p:nvPr/>
        </p:nvGrpSpPr>
        <p:grpSpPr>
          <a:xfrm>
            <a:off x="320040" y="3374141"/>
            <a:ext cx="752856" cy="523928"/>
            <a:chOff x="4290060" y="1849112"/>
            <a:chExt cx="752856" cy="523928"/>
          </a:xfrm>
        </p:grpSpPr>
        <p:sp>
          <p:nvSpPr>
            <p:cNvPr id="31" name="TextBox 5">
              <a:extLst>
                <a:ext uri="{FF2B5EF4-FFF2-40B4-BE49-F238E27FC236}">
                  <a16:creationId xmlns:a16="http://schemas.microsoft.com/office/drawing/2014/main" id="{E38A05DF-A64F-496F-A22F-B9871EFE075B}"/>
                </a:ext>
              </a:extLst>
            </p:cNvPr>
            <p:cNvSpPr txBox="1"/>
            <p:nvPr/>
          </p:nvSpPr>
          <p:spPr>
            <a:xfrm>
              <a:off x="4290060" y="1851832"/>
              <a:ext cx="752856" cy="521208"/>
            </a:xfrm>
            <a:prstGeom prst="rect">
              <a:avLst/>
            </a:prstGeom>
            <a:solidFill>
              <a:schemeClr val="bg1"/>
            </a:solidFill>
            <a:ln w="31750">
              <a:solidFill>
                <a:schemeClr val="tx1"/>
              </a:solidFill>
            </a:ln>
          </p:spPr>
          <p:txBody>
            <a:bodyPr wrap="square" tIns="0" bIns="0" rtlCol="0" anchor="ctr" anchorCtr="0">
              <a:no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nSpc>
                  <a:spcPts val="2000"/>
                </a:lnSpc>
              </a:pPr>
              <a:r>
                <a:rPr lang="en-US" sz="2000" dirty="0"/>
                <a:t>D   Q</a:t>
              </a:r>
            </a:p>
          </p:txBody>
        </p:sp>
        <p:sp>
          <p:nvSpPr>
            <p:cNvPr id="32" name="Isosceles Triangle 31">
              <a:extLst>
                <a:ext uri="{FF2B5EF4-FFF2-40B4-BE49-F238E27FC236}">
                  <a16:creationId xmlns:a16="http://schemas.microsoft.com/office/drawing/2014/main" id="{032CBFE9-D11D-40ED-9D03-06CF6D2B8764}"/>
                </a:ext>
              </a:extLst>
            </p:cNvPr>
            <p:cNvSpPr/>
            <p:nvPr/>
          </p:nvSpPr>
          <p:spPr>
            <a:xfrm>
              <a:off x="4579620" y="2254496"/>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33" name="Isosceles Triangle 32">
              <a:extLst>
                <a:ext uri="{FF2B5EF4-FFF2-40B4-BE49-F238E27FC236}">
                  <a16:creationId xmlns:a16="http://schemas.microsoft.com/office/drawing/2014/main" id="{314E6247-2583-4633-8301-0123DBD771F8}"/>
                </a:ext>
              </a:extLst>
            </p:cNvPr>
            <p:cNvSpPr/>
            <p:nvPr/>
          </p:nvSpPr>
          <p:spPr>
            <a:xfrm flipV="1">
              <a:off x="4579620" y="1849112"/>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grpSp>
      <p:grpSp>
        <p:nvGrpSpPr>
          <p:cNvPr id="34" name="Group 33">
            <a:extLst>
              <a:ext uri="{FF2B5EF4-FFF2-40B4-BE49-F238E27FC236}">
                <a16:creationId xmlns:a16="http://schemas.microsoft.com/office/drawing/2014/main" id="{44E6B499-163B-4C26-9287-8FA8BF9029AC}"/>
              </a:ext>
            </a:extLst>
          </p:cNvPr>
          <p:cNvGrpSpPr/>
          <p:nvPr/>
        </p:nvGrpSpPr>
        <p:grpSpPr>
          <a:xfrm>
            <a:off x="320040" y="4355269"/>
            <a:ext cx="752856" cy="523928"/>
            <a:chOff x="4290060" y="1849112"/>
            <a:chExt cx="752856" cy="523928"/>
          </a:xfrm>
        </p:grpSpPr>
        <p:sp>
          <p:nvSpPr>
            <p:cNvPr id="35" name="TextBox 5">
              <a:extLst>
                <a:ext uri="{FF2B5EF4-FFF2-40B4-BE49-F238E27FC236}">
                  <a16:creationId xmlns:a16="http://schemas.microsoft.com/office/drawing/2014/main" id="{06BC1A8A-0D9C-4832-90BA-9E843162047A}"/>
                </a:ext>
              </a:extLst>
            </p:cNvPr>
            <p:cNvSpPr txBox="1"/>
            <p:nvPr/>
          </p:nvSpPr>
          <p:spPr>
            <a:xfrm>
              <a:off x="4290060" y="1851832"/>
              <a:ext cx="752856" cy="521208"/>
            </a:xfrm>
            <a:prstGeom prst="rect">
              <a:avLst/>
            </a:prstGeom>
            <a:solidFill>
              <a:schemeClr val="bg1"/>
            </a:solidFill>
            <a:ln w="31750">
              <a:solidFill>
                <a:schemeClr val="tx1"/>
              </a:solidFill>
            </a:ln>
          </p:spPr>
          <p:txBody>
            <a:bodyPr wrap="square" tIns="0" bIns="0" rtlCol="0" anchor="ctr" anchorCtr="0">
              <a:no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nSpc>
                  <a:spcPts val="2000"/>
                </a:lnSpc>
              </a:pPr>
              <a:r>
                <a:rPr lang="en-US" sz="2000" dirty="0"/>
                <a:t>D   Q</a:t>
              </a:r>
            </a:p>
          </p:txBody>
        </p:sp>
        <p:sp>
          <p:nvSpPr>
            <p:cNvPr id="36" name="Isosceles Triangle 35">
              <a:extLst>
                <a:ext uri="{FF2B5EF4-FFF2-40B4-BE49-F238E27FC236}">
                  <a16:creationId xmlns:a16="http://schemas.microsoft.com/office/drawing/2014/main" id="{3CFA2C6A-A979-4B03-8475-280E176B2E97}"/>
                </a:ext>
              </a:extLst>
            </p:cNvPr>
            <p:cNvSpPr/>
            <p:nvPr/>
          </p:nvSpPr>
          <p:spPr>
            <a:xfrm>
              <a:off x="4579620" y="2254496"/>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37" name="Isosceles Triangle 36">
              <a:extLst>
                <a:ext uri="{FF2B5EF4-FFF2-40B4-BE49-F238E27FC236}">
                  <a16:creationId xmlns:a16="http://schemas.microsoft.com/office/drawing/2014/main" id="{003EBC9E-317B-4F5A-892F-94CBED11228C}"/>
                </a:ext>
              </a:extLst>
            </p:cNvPr>
            <p:cNvSpPr/>
            <p:nvPr/>
          </p:nvSpPr>
          <p:spPr>
            <a:xfrm flipV="1">
              <a:off x="4579620" y="1849112"/>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grpSp>
      <p:grpSp>
        <p:nvGrpSpPr>
          <p:cNvPr id="38" name="Group 37">
            <a:extLst>
              <a:ext uri="{FF2B5EF4-FFF2-40B4-BE49-F238E27FC236}">
                <a16:creationId xmlns:a16="http://schemas.microsoft.com/office/drawing/2014/main" id="{EFA7B3C5-F711-402D-8B1C-BFCDF638C521}"/>
              </a:ext>
            </a:extLst>
          </p:cNvPr>
          <p:cNvGrpSpPr/>
          <p:nvPr/>
        </p:nvGrpSpPr>
        <p:grpSpPr>
          <a:xfrm>
            <a:off x="3453384" y="2459741"/>
            <a:ext cx="752856" cy="523928"/>
            <a:chOff x="4290060" y="1849112"/>
            <a:chExt cx="752856" cy="523928"/>
          </a:xfrm>
        </p:grpSpPr>
        <p:sp>
          <p:nvSpPr>
            <p:cNvPr id="39" name="TextBox 5">
              <a:extLst>
                <a:ext uri="{FF2B5EF4-FFF2-40B4-BE49-F238E27FC236}">
                  <a16:creationId xmlns:a16="http://schemas.microsoft.com/office/drawing/2014/main" id="{2CE9744C-FA47-48D4-BDA1-458F20D99198}"/>
                </a:ext>
              </a:extLst>
            </p:cNvPr>
            <p:cNvSpPr txBox="1"/>
            <p:nvPr/>
          </p:nvSpPr>
          <p:spPr>
            <a:xfrm>
              <a:off x="4290060" y="1851832"/>
              <a:ext cx="752856" cy="521208"/>
            </a:xfrm>
            <a:prstGeom prst="rect">
              <a:avLst/>
            </a:prstGeom>
            <a:solidFill>
              <a:schemeClr val="bg1"/>
            </a:solidFill>
            <a:ln w="31750">
              <a:solidFill>
                <a:schemeClr val="tx1"/>
              </a:solidFill>
            </a:ln>
          </p:spPr>
          <p:txBody>
            <a:bodyPr wrap="square" tIns="0" bIns="0" rtlCol="0" anchor="ctr" anchorCtr="0">
              <a:no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nSpc>
                  <a:spcPts val="2000"/>
                </a:lnSpc>
              </a:pPr>
              <a:r>
                <a:rPr lang="en-US" sz="2000" dirty="0"/>
                <a:t>D   Q</a:t>
              </a:r>
            </a:p>
          </p:txBody>
        </p:sp>
        <p:sp>
          <p:nvSpPr>
            <p:cNvPr id="40" name="Isosceles Triangle 39">
              <a:extLst>
                <a:ext uri="{FF2B5EF4-FFF2-40B4-BE49-F238E27FC236}">
                  <a16:creationId xmlns:a16="http://schemas.microsoft.com/office/drawing/2014/main" id="{62D2EED1-3612-42BE-A85B-3A190054A095}"/>
                </a:ext>
              </a:extLst>
            </p:cNvPr>
            <p:cNvSpPr/>
            <p:nvPr/>
          </p:nvSpPr>
          <p:spPr>
            <a:xfrm>
              <a:off x="4579620" y="2254496"/>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1" name="Isosceles Triangle 40">
              <a:extLst>
                <a:ext uri="{FF2B5EF4-FFF2-40B4-BE49-F238E27FC236}">
                  <a16:creationId xmlns:a16="http://schemas.microsoft.com/office/drawing/2014/main" id="{5620D908-7C47-4FAE-984D-784256C689FE}"/>
                </a:ext>
              </a:extLst>
            </p:cNvPr>
            <p:cNvSpPr/>
            <p:nvPr/>
          </p:nvSpPr>
          <p:spPr>
            <a:xfrm flipV="1">
              <a:off x="4579620" y="1849112"/>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grpSp>
      <p:grpSp>
        <p:nvGrpSpPr>
          <p:cNvPr id="42" name="Group 41">
            <a:extLst>
              <a:ext uri="{FF2B5EF4-FFF2-40B4-BE49-F238E27FC236}">
                <a16:creationId xmlns:a16="http://schemas.microsoft.com/office/drawing/2014/main" id="{17563D4D-083A-461E-87E3-CC0C53895081}"/>
              </a:ext>
            </a:extLst>
          </p:cNvPr>
          <p:cNvGrpSpPr/>
          <p:nvPr/>
        </p:nvGrpSpPr>
        <p:grpSpPr>
          <a:xfrm>
            <a:off x="3453384" y="3374141"/>
            <a:ext cx="752856" cy="523928"/>
            <a:chOff x="4290060" y="1849112"/>
            <a:chExt cx="752856" cy="523928"/>
          </a:xfrm>
        </p:grpSpPr>
        <p:sp>
          <p:nvSpPr>
            <p:cNvPr id="43" name="TextBox 5">
              <a:extLst>
                <a:ext uri="{FF2B5EF4-FFF2-40B4-BE49-F238E27FC236}">
                  <a16:creationId xmlns:a16="http://schemas.microsoft.com/office/drawing/2014/main" id="{617F59EE-2661-4A1C-953B-ACB02E39081C}"/>
                </a:ext>
              </a:extLst>
            </p:cNvPr>
            <p:cNvSpPr txBox="1"/>
            <p:nvPr/>
          </p:nvSpPr>
          <p:spPr>
            <a:xfrm>
              <a:off x="4290060" y="1851832"/>
              <a:ext cx="752856" cy="521208"/>
            </a:xfrm>
            <a:prstGeom prst="rect">
              <a:avLst/>
            </a:prstGeom>
            <a:solidFill>
              <a:schemeClr val="bg1"/>
            </a:solidFill>
            <a:ln w="31750">
              <a:solidFill>
                <a:schemeClr val="tx1"/>
              </a:solidFill>
            </a:ln>
          </p:spPr>
          <p:txBody>
            <a:bodyPr wrap="square" tIns="0" bIns="0" rtlCol="0" anchor="ctr" anchorCtr="0">
              <a:no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nSpc>
                  <a:spcPts val="2000"/>
                </a:lnSpc>
              </a:pPr>
              <a:r>
                <a:rPr lang="en-US" sz="2000" dirty="0"/>
                <a:t>D   Q</a:t>
              </a:r>
            </a:p>
          </p:txBody>
        </p:sp>
        <p:sp>
          <p:nvSpPr>
            <p:cNvPr id="44" name="Isosceles Triangle 43">
              <a:extLst>
                <a:ext uri="{FF2B5EF4-FFF2-40B4-BE49-F238E27FC236}">
                  <a16:creationId xmlns:a16="http://schemas.microsoft.com/office/drawing/2014/main" id="{3813158B-0D3D-48F6-AD23-E8D9279FFBB9}"/>
                </a:ext>
              </a:extLst>
            </p:cNvPr>
            <p:cNvSpPr/>
            <p:nvPr/>
          </p:nvSpPr>
          <p:spPr>
            <a:xfrm>
              <a:off x="4579620" y="2254496"/>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5" name="Isosceles Triangle 44">
              <a:extLst>
                <a:ext uri="{FF2B5EF4-FFF2-40B4-BE49-F238E27FC236}">
                  <a16:creationId xmlns:a16="http://schemas.microsoft.com/office/drawing/2014/main" id="{F3CB89C8-2838-4131-AAEA-7852C59AE574}"/>
                </a:ext>
              </a:extLst>
            </p:cNvPr>
            <p:cNvSpPr/>
            <p:nvPr/>
          </p:nvSpPr>
          <p:spPr>
            <a:xfrm flipV="1">
              <a:off x="4579620" y="1849112"/>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grpSp>
      <p:grpSp>
        <p:nvGrpSpPr>
          <p:cNvPr id="46" name="Group 45">
            <a:extLst>
              <a:ext uri="{FF2B5EF4-FFF2-40B4-BE49-F238E27FC236}">
                <a16:creationId xmlns:a16="http://schemas.microsoft.com/office/drawing/2014/main" id="{68B0E7BE-8B09-4F90-9A50-F15883FE0D45}"/>
              </a:ext>
            </a:extLst>
          </p:cNvPr>
          <p:cNvGrpSpPr/>
          <p:nvPr/>
        </p:nvGrpSpPr>
        <p:grpSpPr>
          <a:xfrm>
            <a:off x="3453384" y="4355269"/>
            <a:ext cx="752856" cy="523928"/>
            <a:chOff x="4290060" y="1849112"/>
            <a:chExt cx="752856" cy="523928"/>
          </a:xfrm>
        </p:grpSpPr>
        <p:sp>
          <p:nvSpPr>
            <p:cNvPr id="47" name="TextBox 5">
              <a:extLst>
                <a:ext uri="{FF2B5EF4-FFF2-40B4-BE49-F238E27FC236}">
                  <a16:creationId xmlns:a16="http://schemas.microsoft.com/office/drawing/2014/main" id="{DE13804A-8561-4CB9-B8D7-BF4FD44DE0FC}"/>
                </a:ext>
              </a:extLst>
            </p:cNvPr>
            <p:cNvSpPr txBox="1"/>
            <p:nvPr/>
          </p:nvSpPr>
          <p:spPr>
            <a:xfrm>
              <a:off x="4290060" y="1851832"/>
              <a:ext cx="752856" cy="521208"/>
            </a:xfrm>
            <a:prstGeom prst="rect">
              <a:avLst/>
            </a:prstGeom>
            <a:solidFill>
              <a:schemeClr val="bg1"/>
            </a:solidFill>
            <a:ln w="31750">
              <a:solidFill>
                <a:schemeClr val="tx1"/>
              </a:solidFill>
            </a:ln>
          </p:spPr>
          <p:txBody>
            <a:bodyPr wrap="square" tIns="0" bIns="0" rtlCol="0" anchor="ctr" anchorCtr="0">
              <a:no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nSpc>
                  <a:spcPts val="2000"/>
                </a:lnSpc>
              </a:pPr>
              <a:r>
                <a:rPr lang="en-US" sz="2000" dirty="0"/>
                <a:t>D   Q</a:t>
              </a:r>
            </a:p>
          </p:txBody>
        </p:sp>
        <p:sp>
          <p:nvSpPr>
            <p:cNvPr id="48" name="Isosceles Triangle 47">
              <a:extLst>
                <a:ext uri="{FF2B5EF4-FFF2-40B4-BE49-F238E27FC236}">
                  <a16:creationId xmlns:a16="http://schemas.microsoft.com/office/drawing/2014/main" id="{D9D78E13-C63B-4C21-8D03-3E886A5D02FC}"/>
                </a:ext>
              </a:extLst>
            </p:cNvPr>
            <p:cNvSpPr/>
            <p:nvPr/>
          </p:nvSpPr>
          <p:spPr>
            <a:xfrm>
              <a:off x="4579620" y="2254496"/>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9" name="Isosceles Triangle 48">
              <a:extLst>
                <a:ext uri="{FF2B5EF4-FFF2-40B4-BE49-F238E27FC236}">
                  <a16:creationId xmlns:a16="http://schemas.microsoft.com/office/drawing/2014/main" id="{FA5939DA-D310-45F2-9391-9C701ACCAC08}"/>
                </a:ext>
              </a:extLst>
            </p:cNvPr>
            <p:cNvSpPr/>
            <p:nvPr/>
          </p:nvSpPr>
          <p:spPr>
            <a:xfrm flipV="1">
              <a:off x="4579620" y="1849112"/>
              <a:ext cx="173736" cy="11582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grpSp>
      <p:sp>
        <p:nvSpPr>
          <p:cNvPr id="50" name="Rectangle: Rounded Corners 49">
            <a:extLst>
              <a:ext uri="{FF2B5EF4-FFF2-40B4-BE49-F238E27FC236}">
                <a16:creationId xmlns:a16="http://schemas.microsoft.com/office/drawing/2014/main" id="{ACF85F27-ABFA-4F3A-9C15-CCA4E9A93CE6}"/>
              </a:ext>
            </a:extLst>
          </p:cNvPr>
          <p:cNvSpPr/>
          <p:nvPr/>
        </p:nvSpPr>
        <p:spPr>
          <a:xfrm>
            <a:off x="1691640" y="2431981"/>
            <a:ext cx="1066800" cy="2530168"/>
          </a:xfrm>
          <a:prstGeom prst="round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cxnSp>
        <p:nvCxnSpPr>
          <p:cNvPr id="54" name="Straight Connector 53">
            <a:extLst>
              <a:ext uri="{FF2B5EF4-FFF2-40B4-BE49-F238E27FC236}">
                <a16:creationId xmlns:a16="http://schemas.microsoft.com/office/drawing/2014/main" id="{30A66946-FD77-4A8F-B68F-6AC95DB6D770}"/>
              </a:ext>
            </a:extLst>
          </p:cNvPr>
          <p:cNvCxnSpPr>
            <a:stCxn id="25" idx="3"/>
          </p:cNvCxnSpPr>
          <p:nvPr/>
        </p:nvCxnSpPr>
        <p:spPr>
          <a:xfrm>
            <a:off x="1072896" y="2723065"/>
            <a:ext cx="618744" cy="25788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CDE4B23-ECC9-41D1-8DDA-1C2345535034}"/>
              </a:ext>
            </a:extLst>
          </p:cNvPr>
          <p:cNvCxnSpPr>
            <a:cxnSpLocks/>
            <a:endCxn id="50" idx="1"/>
          </p:cNvCxnSpPr>
          <p:nvPr/>
        </p:nvCxnSpPr>
        <p:spPr>
          <a:xfrm>
            <a:off x="1053084" y="3625543"/>
            <a:ext cx="638556" cy="7152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A7CE5D0-239A-4CE1-A514-7C88A5141C1C}"/>
              </a:ext>
            </a:extLst>
          </p:cNvPr>
          <p:cNvCxnSpPr>
            <a:cxnSpLocks/>
          </p:cNvCxnSpPr>
          <p:nvPr/>
        </p:nvCxnSpPr>
        <p:spPr>
          <a:xfrm flipV="1">
            <a:off x="1072896" y="4413181"/>
            <a:ext cx="618744" cy="15604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861FB80-5A16-4E67-9323-F9CF9C9ED3EE}"/>
              </a:ext>
            </a:extLst>
          </p:cNvPr>
          <p:cNvCxnSpPr>
            <a:cxnSpLocks/>
          </p:cNvCxnSpPr>
          <p:nvPr/>
        </p:nvCxnSpPr>
        <p:spPr>
          <a:xfrm flipH="1">
            <a:off x="2806446" y="2723065"/>
            <a:ext cx="618744" cy="25788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C0F3FB2-6381-47EF-ADAE-A7DA9993A30D}"/>
              </a:ext>
            </a:extLst>
          </p:cNvPr>
          <p:cNvCxnSpPr>
            <a:cxnSpLocks/>
          </p:cNvCxnSpPr>
          <p:nvPr/>
        </p:nvCxnSpPr>
        <p:spPr>
          <a:xfrm flipH="1">
            <a:off x="2786634" y="3625543"/>
            <a:ext cx="638556" cy="7152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6A148E4-7AC7-4CB7-9884-1E90D60CFAE3}"/>
              </a:ext>
            </a:extLst>
          </p:cNvPr>
          <p:cNvCxnSpPr>
            <a:cxnSpLocks/>
          </p:cNvCxnSpPr>
          <p:nvPr/>
        </p:nvCxnSpPr>
        <p:spPr>
          <a:xfrm flipH="1" flipV="1">
            <a:off x="2806446" y="4413181"/>
            <a:ext cx="618744" cy="15604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00A7A19-8F87-4936-A63F-7BD290F3E44E}"/>
              </a:ext>
            </a:extLst>
          </p:cNvPr>
          <p:cNvCxnSpPr/>
          <p:nvPr/>
        </p:nvCxnSpPr>
        <p:spPr>
          <a:xfrm>
            <a:off x="929640" y="2980949"/>
            <a:ext cx="0" cy="39319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ADAA7E-CE9C-46B6-95B1-6F75ABF0388F}"/>
              </a:ext>
            </a:extLst>
          </p:cNvPr>
          <p:cNvCxnSpPr/>
          <p:nvPr/>
        </p:nvCxnSpPr>
        <p:spPr>
          <a:xfrm>
            <a:off x="929640" y="3943789"/>
            <a:ext cx="0" cy="39319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60CCED4-7673-49FF-A5B4-A8BB89A8D59B}"/>
              </a:ext>
            </a:extLst>
          </p:cNvPr>
          <p:cNvCxnSpPr>
            <a:cxnSpLocks/>
          </p:cNvCxnSpPr>
          <p:nvPr/>
        </p:nvCxnSpPr>
        <p:spPr>
          <a:xfrm flipV="1">
            <a:off x="3596640" y="2980949"/>
            <a:ext cx="0" cy="39319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3ACD565-0130-4D33-94CB-AEE7E8892D8A}"/>
              </a:ext>
            </a:extLst>
          </p:cNvPr>
          <p:cNvCxnSpPr>
            <a:cxnSpLocks/>
          </p:cNvCxnSpPr>
          <p:nvPr/>
        </p:nvCxnSpPr>
        <p:spPr>
          <a:xfrm flipV="1">
            <a:off x="3596640" y="3943789"/>
            <a:ext cx="0" cy="39319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6AF10E57-9E8E-43C7-A9B0-34589F2E02BA}"/>
              </a:ext>
            </a:extLst>
          </p:cNvPr>
          <p:cNvSpPr/>
          <p:nvPr/>
        </p:nvSpPr>
        <p:spPr>
          <a:xfrm>
            <a:off x="857962" y="4855727"/>
            <a:ext cx="2913648" cy="554473"/>
          </a:xfrm>
          <a:custGeom>
            <a:avLst/>
            <a:gdLst>
              <a:gd name="connsiteX0" fmla="*/ 71678 w 2913648"/>
              <a:gd name="connsiteY0" fmla="*/ 79131 h 554473"/>
              <a:gd name="connsiteX1" fmla="*/ 27716 w 2913648"/>
              <a:gd name="connsiteY1" fmla="*/ 43962 h 554473"/>
              <a:gd name="connsiteX2" fmla="*/ 440955 w 2913648"/>
              <a:gd name="connsiteY2" fmla="*/ 545123 h 554473"/>
              <a:gd name="connsiteX3" fmla="*/ 2665409 w 2913648"/>
              <a:gd name="connsiteY3" fmla="*/ 342900 h 554473"/>
              <a:gd name="connsiteX4" fmla="*/ 2762124 w 2913648"/>
              <a:gd name="connsiteY4" fmla="*/ 0 h 55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648" h="554473">
                <a:moveTo>
                  <a:pt x="71678" y="79131"/>
                </a:moveTo>
                <a:cubicBezTo>
                  <a:pt x="18924" y="22714"/>
                  <a:pt x="-33830" y="-33703"/>
                  <a:pt x="27716" y="43962"/>
                </a:cubicBezTo>
                <a:cubicBezTo>
                  <a:pt x="89262" y="121627"/>
                  <a:pt x="1339" y="495300"/>
                  <a:pt x="440955" y="545123"/>
                </a:cubicBezTo>
                <a:cubicBezTo>
                  <a:pt x="880571" y="594946"/>
                  <a:pt x="2278547" y="433754"/>
                  <a:pt x="2665409" y="342900"/>
                </a:cubicBezTo>
                <a:cubicBezTo>
                  <a:pt x="3052271" y="252046"/>
                  <a:pt x="2907197" y="126023"/>
                  <a:pt x="2762124"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5A26934-BCED-4E81-81FF-0FB2580E18A9}"/>
              </a:ext>
            </a:extLst>
          </p:cNvPr>
          <p:cNvSpPr txBox="1"/>
          <p:nvPr/>
        </p:nvSpPr>
        <p:spPr>
          <a:xfrm>
            <a:off x="304800" y="1922307"/>
            <a:ext cx="609600" cy="400110"/>
          </a:xfrm>
          <a:prstGeom prst="rect">
            <a:avLst/>
          </a:prstGeom>
          <a:noFill/>
        </p:spPr>
        <p:txBody>
          <a:bodyPr wrap="square" rtlCol="0">
            <a:spAutoFit/>
          </a:bodyPr>
          <a:lstStyle/>
          <a:p>
            <a:r>
              <a:rPr lang="en-US" sz="2000" dirty="0">
                <a:solidFill>
                  <a:srgbClr val="C00000"/>
                </a:solidFill>
              </a:rPr>
              <a:t>TDI</a:t>
            </a:r>
          </a:p>
        </p:txBody>
      </p:sp>
      <p:sp>
        <p:nvSpPr>
          <p:cNvPr id="69" name="TextBox 68">
            <a:extLst>
              <a:ext uri="{FF2B5EF4-FFF2-40B4-BE49-F238E27FC236}">
                <a16:creationId xmlns:a16="http://schemas.microsoft.com/office/drawing/2014/main" id="{088F5415-F843-4D86-8F32-500F367BECF3}"/>
              </a:ext>
            </a:extLst>
          </p:cNvPr>
          <p:cNvSpPr txBox="1"/>
          <p:nvPr/>
        </p:nvSpPr>
        <p:spPr>
          <a:xfrm>
            <a:off x="2910840" y="2016631"/>
            <a:ext cx="714463" cy="400110"/>
          </a:xfrm>
          <a:prstGeom prst="rect">
            <a:avLst/>
          </a:prstGeom>
          <a:noFill/>
        </p:spPr>
        <p:txBody>
          <a:bodyPr wrap="square" rtlCol="0">
            <a:spAutoFit/>
          </a:bodyPr>
          <a:lstStyle/>
          <a:p>
            <a:r>
              <a:rPr lang="en-US" sz="2000" dirty="0">
                <a:solidFill>
                  <a:srgbClr val="C00000"/>
                </a:solidFill>
              </a:rPr>
              <a:t>TDO</a:t>
            </a:r>
          </a:p>
        </p:txBody>
      </p:sp>
      <p:cxnSp>
        <p:nvCxnSpPr>
          <p:cNvPr id="70" name="Straight Connector 69">
            <a:extLst>
              <a:ext uri="{FF2B5EF4-FFF2-40B4-BE49-F238E27FC236}">
                <a16:creationId xmlns:a16="http://schemas.microsoft.com/office/drawing/2014/main" id="{ADD7D39B-27D8-4DD8-AD64-B6582118006D}"/>
              </a:ext>
            </a:extLst>
          </p:cNvPr>
          <p:cNvCxnSpPr/>
          <p:nvPr/>
        </p:nvCxnSpPr>
        <p:spPr>
          <a:xfrm>
            <a:off x="929640" y="2050981"/>
            <a:ext cx="0" cy="39319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15E135-3A51-4FB0-A09D-EE5EBEFCA3F7}"/>
              </a:ext>
            </a:extLst>
          </p:cNvPr>
          <p:cNvCxnSpPr>
            <a:cxnSpLocks/>
          </p:cNvCxnSpPr>
          <p:nvPr/>
        </p:nvCxnSpPr>
        <p:spPr>
          <a:xfrm flipV="1">
            <a:off x="3596640" y="2050981"/>
            <a:ext cx="0" cy="39319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Content Placeholder 2">
            <a:extLst>
              <a:ext uri="{FF2B5EF4-FFF2-40B4-BE49-F238E27FC236}">
                <a16:creationId xmlns:a16="http://schemas.microsoft.com/office/drawing/2014/main" id="{222EBBDA-DD43-4F84-ABD4-E525A6F51B73}"/>
              </a:ext>
            </a:extLst>
          </p:cNvPr>
          <p:cNvSpPr>
            <a:spLocks noGrp="1"/>
          </p:cNvSpPr>
          <p:nvPr>
            <p:ph idx="1"/>
          </p:nvPr>
        </p:nvSpPr>
        <p:spPr>
          <a:xfrm>
            <a:off x="4390354" y="1676400"/>
            <a:ext cx="4448843" cy="3429000"/>
          </a:xfrm>
        </p:spPr>
        <p:txBody>
          <a:bodyPr/>
          <a:lstStyle/>
          <a:p>
            <a:r>
              <a:rPr lang="en-US" dirty="0"/>
              <a:t>Mainly for manuf. test</a:t>
            </a:r>
          </a:p>
          <a:p>
            <a:r>
              <a:rPr lang="en-US" dirty="0"/>
              <a:t>You can fire them to take a very detailed snapshot</a:t>
            </a:r>
          </a:p>
          <a:p>
            <a:pPr lvl="1">
              <a:spcBef>
                <a:spcPts val="0"/>
              </a:spcBef>
            </a:pPr>
            <a:r>
              <a:rPr lang="en-US" dirty="0"/>
              <a:t>Good – almost every flop on the chip)</a:t>
            </a:r>
          </a:p>
          <a:p>
            <a:pPr lvl="1">
              <a:spcBef>
                <a:spcPts val="0"/>
              </a:spcBef>
            </a:pPr>
            <a:r>
              <a:rPr lang="en-US" dirty="0"/>
              <a:t>Bad – only one snapshot</a:t>
            </a:r>
          </a:p>
          <a:p>
            <a:pPr lvl="1">
              <a:spcBef>
                <a:spcPts val="0"/>
              </a:spcBef>
            </a:pPr>
            <a:r>
              <a:rPr lang="en-US" dirty="0"/>
              <a:t>Ugly – when do you fire the clock? </a:t>
            </a:r>
          </a:p>
        </p:txBody>
      </p:sp>
    </p:spTree>
    <p:extLst>
      <p:ext uri="{BB962C8B-B14F-4D97-AF65-F5344CB8AC3E}">
        <p14:creationId xmlns:p14="http://schemas.microsoft.com/office/powerpoint/2010/main" val="109716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par>
                                <p:cTn id="17" presetID="10"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par>
                                <p:cTn id="20" presetID="10"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2">
                                            <p:txEl>
                                              <p:pRg st="0" end="0"/>
                                            </p:txEl>
                                          </p:spTgt>
                                        </p:tgtEl>
                                        <p:attrNameLst>
                                          <p:attrName>style.visibility</p:attrName>
                                        </p:attrNameLst>
                                      </p:cBhvr>
                                      <p:to>
                                        <p:strVal val="visible"/>
                                      </p:to>
                                    </p:set>
                                    <p:animEffect transition="in" filter="fade">
                                      <p:cBhvr>
                                        <p:cTn id="36" dur="500"/>
                                        <p:tgtEl>
                                          <p:spTgt spid="7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2">
                                            <p:txEl>
                                              <p:pRg st="1" end="1"/>
                                            </p:txEl>
                                          </p:spTgt>
                                        </p:tgtEl>
                                        <p:attrNameLst>
                                          <p:attrName>style.visibility</p:attrName>
                                        </p:attrNameLst>
                                      </p:cBhvr>
                                      <p:to>
                                        <p:strVal val="visible"/>
                                      </p:to>
                                    </p:set>
                                    <p:animEffect transition="in" filter="fade">
                                      <p:cBhvr>
                                        <p:cTn id="41" dur="500"/>
                                        <p:tgtEl>
                                          <p:spTgt spid="7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2">
                                            <p:txEl>
                                              <p:pRg st="2" end="2"/>
                                            </p:txEl>
                                          </p:spTgt>
                                        </p:tgtEl>
                                        <p:attrNameLst>
                                          <p:attrName>style.visibility</p:attrName>
                                        </p:attrNameLst>
                                      </p:cBhvr>
                                      <p:to>
                                        <p:strVal val="visible"/>
                                      </p:to>
                                    </p:set>
                                    <p:animEffect transition="in" filter="fade">
                                      <p:cBhvr>
                                        <p:cTn id="46" dur="500"/>
                                        <p:tgtEl>
                                          <p:spTgt spid="7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2">
                                            <p:txEl>
                                              <p:pRg st="3" end="3"/>
                                            </p:txEl>
                                          </p:spTgt>
                                        </p:tgtEl>
                                        <p:attrNameLst>
                                          <p:attrName>style.visibility</p:attrName>
                                        </p:attrNameLst>
                                      </p:cBhvr>
                                      <p:to>
                                        <p:strVal val="visible"/>
                                      </p:to>
                                    </p:set>
                                    <p:animEffect transition="in" filter="fade">
                                      <p:cBhvr>
                                        <p:cTn id="51" dur="500"/>
                                        <p:tgtEl>
                                          <p:spTgt spid="72">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2">
                                            <p:txEl>
                                              <p:pRg st="4" end="4"/>
                                            </p:txEl>
                                          </p:spTgt>
                                        </p:tgtEl>
                                        <p:attrNameLst>
                                          <p:attrName>style.visibility</p:attrName>
                                        </p:attrNameLst>
                                      </p:cBhvr>
                                      <p:to>
                                        <p:strVal val="visible"/>
                                      </p:to>
                                    </p:set>
                                    <p:animEffect transition="in" filter="fade">
                                      <p:cBhvr>
                                        <p:cTn id="56" dur="500"/>
                                        <p:tgtEl>
                                          <p:spTgt spid="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B4A-F837-4909-AC47-F7CD862D50B4}"/>
              </a:ext>
            </a:extLst>
          </p:cNvPr>
          <p:cNvSpPr>
            <a:spLocks noGrp="1"/>
          </p:cNvSpPr>
          <p:nvPr>
            <p:ph type="title"/>
          </p:nvPr>
        </p:nvSpPr>
        <p:spPr/>
        <p:txBody>
          <a:bodyPr/>
          <a:lstStyle/>
          <a:p>
            <a:r>
              <a:rPr lang="en-US" dirty="0"/>
              <a:t>When is Post-silicon</a:t>
            </a:r>
            <a:r>
              <a:rPr lang="en-US" sz="4400" b="0" i="0" u="none" strike="noStrike" dirty="0">
                <a:effectLst/>
              </a:rPr>
              <a:t>?</a:t>
            </a:r>
            <a:endParaRPr lang="en-US" dirty="0"/>
          </a:p>
        </p:txBody>
      </p:sp>
      <p:sp>
        <p:nvSpPr>
          <p:cNvPr id="3" name="Content Placeholder 2">
            <a:extLst>
              <a:ext uri="{FF2B5EF4-FFF2-40B4-BE49-F238E27FC236}">
                <a16:creationId xmlns:a16="http://schemas.microsoft.com/office/drawing/2014/main" id="{57EAE53C-5A39-4BDE-9F85-CC7F769114DA}"/>
              </a:ext>
            </a:extLst>
          </p:cNvPr>
          <p:cNvSpPr>
            <a:spLocks noGrp="1"/>
          </p:cNvSpPr>
          <p:nvPr>
            <p:ph idx="1"/>
          </p:nvPr>
        </p:nvSpPr>
        <p:spPr/>
        <p:txBody>
          <a:bodyPr/>
          <a:lstStyle/>
          <a:p>
            <a:r>
              <a:rPr lang="en-US" b="0" i="0" u="none" strike="noStrike" dirty="0">
                <a:solidFill>
                  <a:srgbClr val="000000"/>
                </a:solidFill>
                <a:effectLst/>
              </a:rPr>
              <a:t>When you already did:</a:t>
            </a:r>
          </a:p>
          <a:p>
            <a:pPr lvl="1"/>
            <a:r>
              <a:rPr lang="en-US" sz="2400" b="0" i="0" u="none" strike="noStrike" dirty="0">
                <a:solidFill>
                  <a:srgbClr val="000000"/>
                </a:solidFill>
                <a:effectLst/>
              </a:rPr>
              <a:t>as much verification as you had time for on an RTL model</a:t>
            </a:r>
          </a:p>
          <a:p>
            <a:pPr lvl="1"/>
            <a:r>
              <a:rPr lang="en-US" sz="2400" dirty="0">
                <a:solidFill>
                  <a:srgbClr val="000000"/>
                </a:solidFill>
              </a:rPr>
              <a:t>you finished as much of your test plan as you could</a:t>
            </a:r>
          </a:p>
          <a:p>
            <a:pPr lvl="1"/>
            <a:r>
              <a:rPr lang="en-US" sz="2400" b="0" i="0" u="none" strike="noStrike" dirty="0">
                <a:solidFill>
                  <a:srgbClr val="000000"/>
                </a:solidFill>
                <a:effectLst/>
              </a:rPr>
              <a:t>you didn’t prove the chip works!</a:t>
            </a:r>
          </a:p>
          <a:p>
            <a:pPr lvl="1"/>
            <a:r>
              <a:rPr lang="en-US" dirty="0">
                <a:solidFill>
                  <a:srgbClr val="000000"/>
                </a:solidFill>
              </a:rPr>
              <a:t>and it probably doesn’t </a:t>
            </a:r>
            <a:r>
              <a:rPr lang="en-US" dirty="0">
                <a:solidFill>
                  <a:srgbClr val="000000"/>
                </a:solidFill>
                <a:sym typeface="Wingdings" panose="05000000000000000000" pitchFamily="2" charset="2"/>
              </a:rPr>
              <a:t></a:t>
            </a:r>
          </a:p>
          <a:p>
            <a:pPr lvl="1"/>
            <a:r>
              <a:rPr lang="en-US" dirty="0">
                <a:solidFill>
                  <a:srgbClr val="000000"/>
                </a:solidFill>
                <a:sym typeface="Wingdings" panose="05000000000000000000" pitchFamily="2" charset="2"/>
              </a:rPr>
              <a:t>But your boss’ boss said it’s time to tape out</a:t>
            </a:r>
          </a:p>
        </p:txBody>
      </p:sp>
      <p:sp>
        <p:nvSpPr>
          <p:cNvPr id="4" name="Footer Placeholder 3">
            <a:extLst>
              <a:ext uri="{FF2B5EF4-FFF2-40B4-BE49-F238E27FC236}">
                <a16:creationId xmlns:a16="http://schemas.microsoft.com/office/drawing/2014/main" id="{CAA4C3C4-9F99-4A4B-9554-4ACE52C8066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41553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9B37-34D4-4251-BEB2-0413A2AAF8F0}"/>
              </a:ext>
            </a:extLst>
          </p:cNvPr>
          <p:cNvSpPr>
            <a:spLocks noGrp="1"/>
          </p:cNvSpPr>
          <p:nvPr>
            <p:ph type="title"/>
          </p:nvPr>
        </p:nvSpPr>
        <p:spPr/>
        <p:txBody>
          <a:bodyPr/>
          <a:lstStyle/>
          <a:p>
            <a:r>
              <a:rPr lang="en-US" dirty="0"/>
              <a:t>One firing + non-repeatability</a:t>
            </a:r>
          </a:p>
        </p:txBody>
      </p:sp>
      <p:sp>
        <p:nvSpPr>
          <p:cNvPr id="3" name="Content Placeholder 2">
            <a:extLst>
              <a:ext uri="{FF2B5EF4-FFF2-40B4-BE49-F238E27FC236}">
                <a16:creationId xmlns:a16="http://schemas.microsoft.com/office/drawing/2014/main" id="{828E9CDF-3F18-404A-801F-0D21361EE873}"/>
              </a:ext>
            </a:extLst>
          </p:cNvPr>
          <p:cNvSpPr>
            <a:spLocks noGrp="1"/>
          </p:cNvSpPr>
          <p:nvPr>
            <p:ph idx="1"/>
          </p:nvPr>
        </p:nvSpPr>
        <p:spPr/>
        <p:txBody>
          <a:bodyPr/>
          <a:lstStyle/>
          <a:p>
            <a:r>
              <a:rPr lang="en-US" dirty="0"/>
              <a:t>Why does it matter if a program takes a slightly different time at each run?</a:t>
            </a:r>
          </a:p>
          <a:p>
            <a:pPr lvl="1">
              <a:spcBef>
                <a:spcPts val="0"/>
              </a:spcBef>
            </a:pPr>
            <a:r>
              <a:rPr lang="en-US" dirty="0"/>
              <a:t>The simplest way to trigger a scan dump is to count cycles from when the test is launched</a:t>
            </a:r>
          </a:p>
          <a:p>
            <a:pPr lvl="1">
              <a:spcBef>
                <a:spcPts val="0"/>
              </a:spcBef>
            </a:pPr>
            <a:r>
              <a:rPr lang="en-US" dirty="0"/>
              <a:t>Non-repeatability in time means that won’t work!</a:t>
            </a:r>
          </a:p>
          <a:p>
            <a:r>
              <a:rPr lang="en-US" dirty="0"/>
              <a:t>So how can you debug?</a:t>
            </a:r>
          </a:p>
          <a:p>
            <a:endParaRPr lang="en-US" dirty="0"/>
          </a:p>
        </p:txBody>
      </p:sp>
      <p:sp>
        <p:nvSpPr>
          <p:cNvPr id="4" name="Footer Placeholder 3">
            <a:extLst>
              <a:ext uri="{FF2B5EF4-FFF2-40B4-BE49-F238E27FC236}">
                <a16:creationId xmlns:a16="http://schemas.microsoft.com/office/drawing/2014/main" id="{32704288-7FBF-49ED-B888-BFD1CBDBC69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47496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83DE-A24A-4CA9-94BE-5AA52AD53525}"/>
              </a:ext>
            </a:extLst>
          </p:cNvPr>
          <p:cNvSpPr>
            <a:spLocks noGrp="1"/>
          </p:cNvSpPr>
          <p:nvPr>
            <p:ph type="title"/>
          </p:nvPr>
        </p:nvSpPr>
        <p:spPr/>
        <p:txBody>
          <a:bodyPr/>
          <a:lstStyle/>
          <a:p>
            <a:r>
              <a:rPr lang="en-US" dirty="0"/>
              <a:t>Better debug hooks</a:t>
            </a:r>
          </a:p>
        </p:txBody>
      </p:sp>
      <p:sp>
        <p:nvSpPr>
          <p:cNvPr id="3" name="Content Placeholder 2">
            <a:extLst>
              <a:ext uri="{FF2B5EF4-FFF2-40B4-BE49-F238E27FC236}">
                <a16:creationId xmlns:a16="http://schemas.microsoft.com/office/drawing/2014/main" id="{62799279-B7A7-4782-80E4-26BC0E282ABF}"/>
              </a:ext>
            </a:extLst>
          </p:cNvPr>
          <p:cNvSpPr>
            <a:spLocks noGrp="1"/>
          </p:cNvSpPr>
          <p:nvPr>
            <p:ph idx="1"/>
          </p:nvPr>
        </p:nvSpPr>
        <p:spPr>
          <a:xfrm>
            <a:off x="685800" y="1524000"/>
            <a:ext cx="7772400" cy="4038600"/>
          </a:xfrm>
        </p:spPr>
        <p:txBody>
          <a:bodyPr/>
          <a:lstStyle/>
          <a:p>
            <a:r>
              <a:rPr lang="en-US" dirty="0"/>
              <a:t>What do we really want?</a:t>
            </a:r>
          </a:p>
          <a:p>
            <a:r>
              <a:rPr lang="en-US" dirty="0"/>
              <a:t>A system that can</a:t>
            </a:r>
          </a:p>
          <a:p>
            <a:pPr lvl="1">
              <a:spcBef>
                <a:spcPts val="0"/>
              </a:spcBef>
            </a:pPr>
            <a:r>
              <a:rPr lang="en-US" dirty="0"/>
              <a:t>fire a trigger 100M cycles before my bug happens</a:t>
            </a:r>
          </a:p>
          <a:p>
            <a:pPr lvl="1">
              <a:spcBef>
                <a:spcPts val="0"/>
              </a:spcBef>
            </a:pPr>
            <a:r>
              <a:rPr lang="en-US" dirty="0"/>
              <a:t>capture every node on the chip</a:t>
            </a:r>
          </a:p>
          <a:p>
            <a:pPr lvl="1">
              <a:spcBef>
                <a:spcPts val="0"/>
              </a:spcBef>
            </a:pPr>
            <a:r>
              <a:rPr lang="en-US" dirty="0"/>
              <a:t>for the next 100M cycles</a:t>
            </a:r>
          </a:p>
          <a:p>
            <a:pPr lvl="1">
              <a:spcBef>
                <a:spcPts val="0"/>
              </a:spcBef>
            </a:pPr>
            <a:r>
              <a:rPr lang="en-US" dirty="0"/>
              <a:t>let us peruse all that data at our leisure</a:t>
            </a:r>
          </a:p>
          <a:p>
            <a:r>
              <a:rPr lang="en-US" dirty="0"/>
              <a:t>We probably could debug our chips with that </a:t>
            </a:r>
            <a:r>
              <a:rPr lang="en-US" dirty="0">
                <a:sym typeface="Wingdings" panose="05000000000000000000" pitchFamily="2" charset="2"/>
              </a:rPr>
              <a:t></a:t>
            </a:r>
            <a:endParaRPr lang="en-US" dirty="0"/>
          </a:p>
          <a:p>
            <a:r>
              <a:rPr lang="en-US" dirty="0"/>
              <a:t>But really, what can we actually get?</a:t>
            </a:r>
          </a:p>
          <a:p>
            <a:endParaRPr lang="en-US" dirty="0"/>
          </a:p>
        </p:txBody>
      </p:sp>
      <p:sp>
        <p:nvSpPr>
          <p:cNvPr id="4" name="Footer Placeholder 3">
            <a:extLst>
              <a:ext uri="{FF2B5EF4-FFF2-40B4-BE49-F238E27FC236}">
                <a16:creationId xmlns:a16="http://schemas.microsoft.com/office/drawing/2014/main" id="{FD0E8026-0092-460A-95E1-CA2F581630E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68368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774C0-4327-401B-A666-B04FCDC9909F}"/>
              </a:ext>
            </a:extLst>
          </p:cNvPr>
          <p:cNvSpPr>
            <a:spLocks noGrp="1"/>
          </p:cNvSpPr>
          <p:nvPr>
            <p:ph idx="1"/>
          </p:nvPr>
        </p:nvSpPr>
        <p:spPr>
          <a:xfrm>
            <a:off x="3210659" y="1371600"/>
            <a:ext cx="5770685" cy="4419600"/>
          </a:xfrm>
        </p:spPr>
        <p:txBody>
          <a:bodyPr/>
          <a:lstStyle/>
          <a:p>
            <a:r>
              <a:rPr lang="en-US" sz="2400" dirty="0"/>
              <a:t>How much area would that take?</a:t>
            </a:r>
          </a:p>
          <a:p>
            <a:pPr lvl="1">
              <a:spcBef>
                <a:spcPts val="0"/>
              </a:spcBef>
            </a:pPr>
            <a:r>
              <a:rPr lang="en-US" sz="2000" dirty="0"/>
              <a:t>About as big as the entire chip!</a:t>
            </a:r>
          </a:p>
          <a:p>
            <a:pPr lvl="1">
              <a:spcBef>
                <a:spcPts val="0"/>
              </a:spcBef>
            </a:pPr>
            <a:r>
              <a:rPr lang="en-US" sz="2000" dirty="0"/>
              <a:t>OK, what can we really live with?</a:t>
            </a:r>
          </a:p>
          <a:p>
            <a:r>
              <a:rPr lang="en-US" sz="2400" dirty="0"/>
              <a:t>How about every flop on the chip? Then just regenerate the other nodes</a:t>
            </a:r>
          </a:p>
          <a:p>
            <a:pPr lvl="1">
              <a:spcBef>
                <a:spcPts val="0"/>
              </a:spcBef>
            </a:pPr>
            <a:r>
              <a:rPr lang="en-US" sz="2000" dirty="0"/>
              <a:t>That’s a scan dump. But we’ll still need the “100M cycles worth”</a:t>
            </a:r>
          </a:p>
          <a:p>
            <a:pPr lvl="1">
              <a:spcBef>
                <a:spcPts val="0"/>
              </a:spcBef>
            </a:pPr>
            <a:r>
              <a:rPr lang="en-US" sz="2000" dirty="0"/>
              <a:t>Sorry, still too expensive</a:t>
            </a:r>
          </a:p>
          <a:p>
            <a:r>
              <a:rPr lang="en-US" sz="2400" dirty="0"/>
              <a:t>What about just the “important” nodes?</a:t>
            </a:r>
          </a:p>
          <a:p>
            <a:pPr lvl="1">
              <a:spcBef>
                <a:spcPts val="0"/>
              </a:spcBef>
            </a:pPr>
            <a:r>
              <a:rPr lang="en-US" sz="2000" dirty="0"/>
              <a:t>Sure, but which ones are they?</a:t>
            </a:r>
          </a:p>
          <a:p>
            <a:pPr lvl="1">
              <a:spcBef>
                <a:spcPts val="0"/>
              </a:spcBef>
            </a:pPr>
            <a:r>
              <a:rPr lang="en-US" sz="2000" dirty="0"/>
              <a:t>Sound like our functional-coverage problem?</a:t>
            </a:r>
          </a:p>
          <a:p>
            <a:pPr lvl="1">
              <a:spcBef>
                <a:spcPts val="0"/>
              </a:spcBef>
            </a:pPr>
            <a:r>
              <a:rPr lang="en-US" sz="2000" dirty="0"/>
              <a:t>But we want the important nodes for debugging a bug that hasn’t happened yet </a:t>
            </a:r>
            <a:r>
              <a:rPr lang="en-US" sz="2000" dirty="0">
                <a:sym typeface="Wingdings" panose="05000000000000000000" pitchFamily="2" charset="2"/>
              </a:rPr>
              <a:t></a:t>
            </a:r>
            <a:endParaRPr lang="en-US" sz="2000" dirty="0"/>
          </a:p>
        </p:txBody>
      </p:sp>
      <p:sp>
        <p:nvSpPr>
          <p:cNvPr id="4" name="Footer Placeholder 3">
            <a:extLst>
              <a:ext uri="{FF2B5EF4-FFF2-40B4-BE49-F238E27FC236}">
                <a16:creationId xmlns:a16="http://schemas.microsoft.com/office/drawing/2014/main" id="{5FFDD7E0-55E8-480D-8F69-91234379126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Content Placeholder 2">
            <a:extLst>
              <a:ext uri="{FF2B5EF4-FFF2-40B4-BE49-F238E27FC236}">
                <a16:creationId xmlns:a16="http://schemas.microsoft.com/office/drawing/2014/main" id="{308E7E36-4233-466D-9636-98EEFBDC4FAA}"/>
              </a:ext>
            </a:extLst>
          </p:cNvPr>
          <p:cNvSpPr txBox="1">
            <a:spLocks/>
          </p:cNvSpPr>
          <p:nvPr/>
        </p:nvSpPr>
        <p:spPr bwMode="auto">
          <a:xfrm>
            <a:off x="152400" y="1524000"/>
            <a:ext cx="2895600" cy="472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t>Fire a trigger 100M cycles before my bug happens</a:t>
            </a:r>
          </a:p>
          <a:p>
            <a:r>
              <a:rPr lang="en-US" sz="2400" dirty="0"/>
              <a:t>Capture every node on the chip</a:t>
            </a:r>
          </a:p>
          <a:p>
            <a:r>
              <a:rPr lang="en-US" sz="2400" dirty="0"/>
              <a:t>For the next 100M cycles</a:t>
            </a:r>
          </a:p>
          <a:p>
            <a:r>
              <a:rPr lang="en-US" sz="2400" dirty="0"/>
              <a:t>Let us peruse all that data at our leisure</a:t>
            </a:r>
          </a:p>
        </p:txBody>
      </p:sp>
      <p:sp>
        <p:nvSpPr>
          <p:cNvPr id="6" name="Rectangle 5">
            <a:extLst>
              <a:ext uri="{FF2B5EF4-FFF2-40B4-BE49-F238E27FC236}">
                <a16:creationId xmlns:a16="http://schemas.microsoft.com/office/drawing/2014/main" id="{5432631A-8BBE-4C13-8DA3-BA3D6B383D88}"/>
              </a:ext>
            </a:extLst>
          </p:cNvPr>
          <p:cNvSpPr/>
          <p:nvPr/>
        </p:nvSpPr>
        <p:spPr>
          <a:xfrm>
            <a:off x="152400" y="3048000"/>
            <a:ext cx="2590800" cy="7620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35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774C0-4327-401B-A666-B04FCDC9909F}"/>
              </a:ext>
            </a:extLst>
          </p:cNvPr>
          <p:cNvSpPr>
            <a:spLocks noGrp="1"/>
          </p:cNvSpPr>
          <p:nvPr>
            <p:ph idx="1"/>
          </p:nvPr>
        </p:nvSpPr>
        <p:spPr>
          <a:xfrm>
            <a:off x="3226777" y="1828800"/>
            <a:ext cx="5770685" cy="4038600"/>
          </a:xfrm>
        </p:spPr>
        <p:txBody>
          <a:bodyPr/>
          <a:lstStyle/>
          <a:p>
            <a:r>
              <a:rPr lang="en-US" sz="2400" dirty="0"/>
              <a:t>Where do we store all of this data?</a:t>
            </a:r>
          </a:p>
          <a:p>
            <a:pPr lvl="1">
              <a:spcBef>
                <a:spcPts val="0"/>
              </a:spcBef>
            </a:pPr>
            <a:r>
              <a:rPr lang="en-US" sz="2000" dirty="0"/>
              <a:t>Put a whole new memory onto the chip</a:t>
            </a:r>
          </a:p>
          <a:p>
            <a:pPr lvl="1">
              <a:spcBef>
                <a:spcPts val="0"/>
              </a:spcBef>
            </a:pPr>
            <a:r>
              <a:rPr lang="en-US" sz="2000" dirty="0"/>
              <a:t>On-chip cache way</a:t>
            </a:r>
          </a:p>
          <a:p>
            <a:pPr lvl="1">
              <a:spcBef>
                <a:spcPts val="0"/>
              </a:spcBef>
            </a:pPr>
            <a:r>
              <a:rPr lang="en-US" sz="2000" dirty="0"/>
              <a:t>Off-chip DRAM</a:t>
            </a:r>
          </a:p>
          <a:p>
            <a:pPr lvl="1">
              <a:spcBef>
                <a:spcPts val="0"/>
              </a:spcBef>
            </a:pPr>
            <a:r>
              <a:rPr lang="en-US" sz="2000" dirty="0"/>
              <a:t>Debug port driving storage</a:t>
            </a:r>
          </a:p>
          <a:p>
            <a:r>
              <a:rPr lang="en-US" sz="2400" dirty="0"/>
              <a:t>Pros and cons of the above?</a:t>
            </a:r>
          </a:p>
          <a:p>
            <a:pPr lvl="1">
              <a:spcBef>
                <a:spcPts val="0"/>
              </a:spcBef>
            </a:pPr>
            <a:r>
              <a:rPr lang="en-US" sz="2000" dirty="0"/>
              <a:t>Bandwidth vs. size</a:t>
            </a:r>
          </a:p>
          <a:p>
            <a:pPr lvl="1">
              <a:spcBef>
                <a:spcPts val="0"/>
              </a:spcBef>
            </a:pPr>
            <a:r>
              <a:rPr lang="en-US" sz="2000" dirty="0"/>
              <a:t>Bumps are expensive and becoming relatively slower</a:t>
            </a:r>
          </a:p>
          <a:p>
            <a:pPr lvl="1">
              <a:spcBef>
                <a:spcPts val="0"/>
              </a:spcBef>
            </a:pPr>
            <a:r>
              <a:rPr lang="en-US" sz="2000" dirty="0"/>
              <a:t>removing a cache way may remove your bug</a:t>
            </a:r>
          </a:p>
          <a:p>
            <a:pPr>
              <a:spcBef>
                <a:spcPts val="0"/>
              </a:spcBef>
            </a:pPr>
            <a:r>
              <a:rPr lang="en-US" sz="2400" dirty="0" err="1"/>
              <a:t>Data</a:t>
            </a:r>
            <a:r>
              <a:rPr lang="en-US" sz="2400" dirty="0" err="1">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path may c</a:t>
            </a:r>
            <a:r>
              <a:rPr lang="en-US" sz="2400" dirty="0"/>
              <a:t>ross clock domains</a:t>
            </a:r>
          </a:p>
        </p:txBody>
      </p:sp>
      <p:sp>
        <p:nvSpPr>
          <p:cNvPr id="4" name="Footer Placeholder 3">
            <a:extLst>
              <a:ext uri="{FF2B5EF4-FFF2-40B4-BE49-F238E27FC236}">
                <a16:creationId xmlns:a16="http://schemas.microsoft.com/office/drawing/2014/main" id="{5FFDD7E0-55E8-480D-8F69-91234379126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Content Placeholder 2">
            <a:extLst>
              <a:ext uri="{FF2B5EF4-FFF2-40B4-BE49-F238E27FC236}">
                <a16:creationId xmlns:a16="http://schemas.microsoft.com/office/drawing/2014/main" id="{308E7E36-4233-466D-9636-98EEFBDC4FAA}"/>
              </a:ext>
            </a:extLst>
          </p:cNvPr>
          <p:cNvSpPr txBox="1">
            <a:spLocks/>
          </p:cNvSpPr>
          <p:nvPr/>
        </p:nvSpPr>
        <p:spPr bwMode="auto">
          <a:xfrm>
            <a:off x="152400" y="1524000"/>
            <a:ext cx="2895600" cy="472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t>Fire a trigger 100M cycles before my bug happens</a:t>
            </a:r>
          </a:p>
          <a:p>
            <a:r>
              <a:rPr lang="en-US" sz="2400" dirty="0"/>
              <a:t>Capture every node on the chip</a:t>
            </a:r>
          </a:p>
          <a:p>
            <a:r>
              <a:rPr lang="en-US" sz="2400" dirty="0"/>
              <a:t>For the next 100M cycles</a:t>
            </a:r>
          </a:p>
          <a:p>
            <a:r>
              <a:rPr lang="en-US" sz="2400" dirty="0"/>
              <a:t>Let us peruse all that data at our leisure</a:t>
            </a:r>
          </a:p>
        </p:txBody>
      </p:sp>
      <p:sp>
        <p:nvSpPr>
          <p:cNvPr id="6" name="Rectangle 5">
            <a:extLst>
              <a:ext uri="{FF2B5EF4-FFF2-40B4-BE49-F238E27FC236}">
                <a16:creationId xmlns:a16="http://schemas.microsoft.com/office/drawing/2014/main" id="{5432631A-8BBE-4C13-8DA3-BA3D6B383D88}"/>
              </a:ext>
            </a:extLst>
          </p:cNvPr>
          <p:cNvSpPr/>
          <p:nvPr/>
        </p:nvSpPr>
        <p:spPr>
          <a:xfrm>
            <a:off x="152400" y="3886200"/>
            <a:ext cx="2895600" cy="7620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063049D-7FB2-4382-A047-63F14CA19D64}"/>
              </a:ext>
            </a:extLst>
          </p:cNvPr>
          <p:cNvSpPr txBox="1"/>
          <p:nvPr/>
        </p:nvSpPr>
        <p:spPr>
          <a:xfrm>
            <a:off x="7658100" y="2438400"/>
            <a:ext cx="1295400" cy="461665"/>
          </a:xfrm>
          <a:prstGeom prst="rect">
            <a:avLst/>
          </a:prstGeom>
          <a:noFill/>
        </p:spPr>
        <p:txBody>
          <a:bodyPr wrap="square" rtlCol="0">
            <a:spAutoFit/>
          </a:bodyPr>
          <a:lstStyle/>
          <a:p>
            <a:r>
              <a:rPr lang="en-US" dirty="0"/>
              <a:t>Unlikely</a:t>
            </a:r>
          </a:p>
        </p:txBody>
      </p:sp>
      <p:grpSp>
        <p:nvGrpSpPr>
          <p:cNvPr id="12" name="Group 11">
            <a:extLst>
              <a:ext uri="{FF2B5EF4-FFF2-40B4-BE49-F238E27FC236}">
                <a16:creationId xmlns:a16="http://schemas.microsoft.com/office/drawing/2014/main" id="{3D7534E7-07F2-4013-ABD2-98D279A11BCC}"/>
              </a:ext>
            </a:extLst>
          </p:cNvPr>
          <p:cNvGrpSpPr/>
          <p:nvPr/>
        </p:nvGrpSpPr>
        <p:grpSpPr>
          <a:xfrm>
            <a:off x="4191000" y="2286000"/>
            <a:ext cx="3810000" cy="304800"/>
            <a:chOff x="4191000" y="2286000"/>
            <a:chExt cx="3810000" cy="304800"/>
          </a:xfrm>
        </p:grpSpPr>
        <p:cxnSp>
          <p:nvCxnSpPr>
            <p:cNvPr id="8" name="Straight Connector 7">
              <a:extLst>
                <a:ext uri="{FF2B5EF4-FFF2-40B4-BE49-F238E27FC236}">
                  <a16:creationId xmlns:a16="http://schemas.microsoft.com/office/drawing/2014/main" id="{59033802-2E77-47AD-82DE-FD835AD3C129}"/>
                </a:ext>
              </a:extLst>
            </p:cNvPr>
            <p:cNvCxnSpPr>
              <a:cxnSpLocks/>
            </p:cNvCxnSpPr>
            <p:nvPr/>
          </p:nvCxnSpPr>
          <p:spPr>
            <a:xfrm>
              <a:off x="4191000" y="2286000"/>
              <a:ext cx="3810000" cy="3048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5BCD27-DAA2-48AD-A9CB-3EB663C4D5DC}"/>
                </a:ext>
              </a:extLst>
            </p:cNvPr>
            <p:cNvCxnSpPr>
              <a:cxnSpLocks/>
            </p:cNvCxnSpPr>
            <p:nvPr/>
          </p:nvCxnSpPr>
          <p:spPr>
            <a:xfrm flipV="1">
              <a:off x="4191000" y="2286000"/>
              <a:ext cx="3810000" cy="3048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392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774C0-4327-401B-A666-B04FCDC9909F}"/>
              </a:ext>
            </a:extLst>
          </p:cNvPr>
          <p:cNvSpPr>
            <a:spLocks noGrp="1"/>
          </p:cNvSpPr>
          <p:nvPr>
            <p:ph idx="1"/>
          </p:nvPr>
        </p:nvSpPr>
        <p:spPr>
          <a:xfrm>
            <a:off x="3226777" y="1524000"/>
            <a:ext cx="5770685" cy="4724400"/>
          </a:xfrm>
        </p:spPr>
        <p:txBody>
          <a:bodyPr/>
          <a:lstStyle/>
          <a:p>
            <a:r>
              <a:rPr lang="en-US" sz="2400" dirty="0"/>
              <a:t>A debug system that predicts the future?</a:t>
            </a:r>
          </a:p>
          <a:p>
            <a:pPr lvl="1">
              <a:spcBef>
                <a:spcPts val="0"/>
              </a:spcBef>
            </a:pPr>
            <a:r>
              <a:rPr lang="en-US" sz="2000" dirty="0"/>
              <a:t>We know what went wrong, but not the original cause</a:t>
            </a:r>
          </a:p>
          <a:p>
            <a:r>
              <a:rPr lang="en-US" sz="2400" dirty="0"/>
              <a:t>Make an educated guess what’s causing the bug, and turn that into a trigger?</a:t>
            </a:r>
          </a:p>
          <a:p>
            <a:pPr lvl="1">
              <a:spcBef>
                <a:spcPts val="0"/>
              </a:spcBef>
            </a:pPr>
            <a:r>
              <a:rPr lang="en-US" sz="2000" dirty="0"/>
              <a:t>the bug doesn’t happen until </a:t>
            </a:r>
            <a:r>
              <a:rPr lang="en-US" sz="2000" i="1" dirty="0"/>
              <a:t>after</a:t>
            </a:r>
            <a:r>
              <a:rPr lang="en-US" sz="2000" dirty="0"/>
              <a:t> you have silicon</a:t>
            </a:r>
          </a:p>
          <a:p>
            <a:r>
              <a:rPr lang="en-US" sz="2400" dirty="0"/>
              <a:t>Make an educated guess about all the likely signals that might cause a bug 100M cycles in the future?</a:t>
            </a:r>
          </a:p>
          <a:p>
            <a:pPr lvl="1">
              <a:spcBef>
                <a:spcPts val="0"/>
              </a:spcBef>
            </a:pPr>
            <a:r>
              <a:rPr lang="en-US" sz="2000" dirty="0"/>
              <a:t>Are you feeling lucky today?</a:t>
            </a:r>
          </a:p>
          <a:p>
            <a:pPr>
              <a:spcBef>
                <a:spcPts val="0"/>
              </a:spcBef>
            </a:pPr>
            <a:r>
              <a:rPr lang="en-US" sz="2400" dirty="0"/>
              <a:t>Any good options at all?</a:t>
            </a:r>
          </a:p>
        </p:txBody>
      </p:sp>
      <p:sp>
        <p:nvSpPr>
          <p:cNvPr id="4" name="Footer Placeholder 3">
            <a:extLst>
              <a:ext uri="{FF2B5EF4-FFF2-40B4-BE49-F238E27FC236}">
                <a16:creationId xmlns:a16="http://schemas.microsoft.com/office/drawing/2014/main" id="{5FFDD7E0-55E8-480D-8F69-91234379126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Content Placeholder 2">
            <a:extLst>
              <a:ext uri="{FF2B5EF4-FFF2-40B4-BE49-F238E27FC236}">
                <a16:creationId xmlns:a16="http://schemas.microsoft.com/office/drawing/2014/main" id="{308E7E36-4233-466D-9636-98EEFBDC4FAA}"/>
              </a:ext>
            </a:extLst>
          </p:cNvPr>
          <p:cNvSpPr txBox="1">
            <a:spLocks/>
          </p:cNvSpPr>
          <p:nvPr/>
        </p:nvSpPr>
        <p:spPr bwMode="auto">
          <a:xfrm>
            <a:off x="152400" y="1524000"/>
            <a:ext cx="2895600" cy="472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t>Fire a trigger 100M cycles before my bug happens</a:t>
            </a:r>
          </a:p>
          <a:p>
            <a:r>
              <a:rPr lang="en-US" sz="2400" dirty="0"/>
              <a:t>Capture every node on the chip</a:t>
            </a:r>
          </a:p>
          <a:p>
            <a:r>
              <a:rPr lang="en-US" sz="2400" dirty="0"/>
              <a:t>For the next 100M cycles</a:t>
            </a:r>
          </a:p>
          <a:p>
            <a:r>
              <a:rPr lang="en-US" sz="2400" dirty="0"/>
              <a:t>Let us peruse all that data at our leisure</a:t>
            </a:r>
          </a:p>
        </p:txBody>
      </p:sp>
      <p:sp>
        <p:nvSpPr>
          <p:cNvPr id="6" name="Rectangle 5">
            <a:extLst>
              <a:ext uri="{FF2B5EF4-FFF2-40B4-BE49-F238E27FC236}">
                <a16:creationId xmlns:a16="http://schemas.microsoft.com/office/drawing/2014/main" id="{5432631A-8BBE-4C13-8DA3-BA3D6B383D88}"/>
              </a:ext>
            </a:extLst>
          </p:cNvPr>
          <p:cNvSpPr/>
          <p:nvPr/>
        </p:nvSpPr>
        <p:spPr>
          <a:xfrm>
            <a:off x="152400" y="1524000"/>
            <a:ext cx="2895600" cy="1600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76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BB8A-36B8-4169-A335-9FA4C8A2F162}"/>
              </a:ext>
            </a:extLst>
          </p:cNvPr>
          <p:cNvSpPr>
            <a:spLocks noGrp="1"/>
          </p:cNvSpPr>
          <p:nvPr>
            <p:ph type="title"/>
          </p:nvPr>
        </p:nvSpPr>
        <p:spPr/>
        <p:txBody>
          <a:bodyPr/>
          <a:lstStyle/>
          <a:p>
            <a:r>
              <a:rPr lang="en-US" dirty="0"/>
              <a:t>Storage scope</a:t>
            </a:r>
          </a:p>
        </p:txBody>
      </p:sp>
      <p:sp>
        <p:nvSpPr>
          <p:cNvPr id="4" name="Footer Placeholder 3">
            <a:extLst>
              <a:ext uri="{FF2B5EF4-FFF2-40B4-BE49-F238E27FC236}">
                <a16:creationId xmlns:a16="http://schemas.microsoft.com/office/drawing/2014/main" id="{9F8DAEC9-C717-4BB6-BEC0-1B4AA619CA1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pic>
        <p:nvPicPr>
          <p:cNvPr id="6" name="Picture 5" descr="A screen shot of a video game&#10;&#10;Description automatically generated with low confidence">
            <a:extLst>
              <a:ext uri="{FF2B5EF4-FFF2-40B4-BE49-F238E27FC236}">
                <a16:creationId xmlns:a16="http://schemas.microsoft.com/office/drawing/2014/main" id="{28F774F4-03AB-4424-AC32-9CC6ED2AEAC6}"/>
              </a:ext>
            </a:extLst>
          </p:cNvPr>
          <p:cNvPicPr>
            <a:picLocks noChangeAspect="1"/>
          </p:cNvPicPr>
          <p:nvPr/>
        </p:nvPicPr>
        <p:blipFill rotWithShape="1">
          <a:blip r:embed="rId2">
            <a:extLst>
              <a:ext uri="{28A0092B-C50C-407E-A947-70E740481C1C}">
                <a14:useLocalDpi xmlns:a14="http://schemas.microsoft.com/office/drawing/2010/main" val="0"/>
              </a:ext>
            </a:extLst>
          </a:blip>
          <a:srcRect l="14384"/>
          <a:stretch/>
        </p:blipFill>
        <p:spPr>
          <a:xfrm>
            <a:off x="38100" y="1752600"/>
            <a:ext cx="4762500" cy="4171950"/>
          </a:xfrm>
          <a:prstGeom prst="rect">
            <a:avLst/>
          </a:prstGeom>
        </p:spPr>
      </p:pic>
      <p:cxnSp>
        <p:nvCxnSpPr>
          <p:cNvPr id="9" name="Straight Arrow Connector 8">
            <a:extLst>
              <a:ext uri="{FF2B5EF4-FFF2-40B4-BE49-F238E27FC236}">
                <a16:creationId xmlns:a16="http://schemas.microsoft.com/office/drawing/2014/main" id="{7890487D-4E6D-441E-B776-161419E33F2F}"/>
              </a:ext>
            </a:extLst>
          </p:cNvPr>
          <p:cNvCxnSpPr/>
          <p:nvPr/>
        </p:nvCxnSpPr>
        <p:spPr>
          <a:xfrm flipH="1">
            <a:off x="2286000" y="2057400"/>
            <a:ext cx="3200400" cy="60960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45D20E-9532-4DB7-8203-D3E38FFFFAC6}"/>
              </a:ext>
            </a:extLst>
          </p:cNvPr>
          <p:cNvSpPr txBox="1"/>
          <p:nvPr/>
        </p:nvSpPr>
        <p:spPr>
          <a:xfrm>
            <a:off x="5410200" y="1752600"/>
            <a:ext cx="1143000" cy="461665"/>
          </a:xfrm>
          <a:prstGeom prst="rect">
            <a:avLst/>
          </a:prstGeom>
          <a:noFill/>
        </p:spPr>
        <p:txBody>
          <a:bodyPr wrap="square" rtlCol="0">
            <a:spAutoFit/>
          </a:bodyPr>
          <a:lstStyle/>
          <a:p>
            <a:r>
              <a:rPr lang="en-US" dirty="0"/>
              <a:t>trigger</a:t>
            </a:r>
          </a:p>
        </p:txBody>
      </p:sp>
      <p:sp>
        <p:nvSpPr>
          <p:cNvPr id="11" name="Content Placeholder 2">
            <a:extLst>
              <a:ext uri="{FF2B5EF4-FFF2-40B4-BE49-F238E27FC236}">
                <a16:creationId xmlns:a16="http://schemas.microsoft.com/office/drawing/2014/main" id="{6B1AF816-03CF-406B-91DD-C96537B71C22}"/>
              </a:ext>
            </a:extLst>
          </p:cNvPr>
          <p:cNvSpPr>
            <a:spLocks noGrp="1"/>
          </p:cNvSpPr>
          <p:nvPr>
            <p:ph idx="1"/>
          </p:nvPr>
        </p:nvSpPr>
        <p:spPr>
          <a:xfrm>
            <a:off x="5029200" y="2743200"/>
            <a:ext cx="3962400" cy="1595735"/>
          </a:xfrm>
        </p:spPr>
        <p:txBody>
          <a:bodyPr/>
          <a:lstStyle/>
          <a:p>
            <a:pPr marL="0" indent="0">
              <a:buNone/>
            </a:pPr>
            <a:r>
              <a:rPr lang="en-US" sz="2800" dirty="0"/>
              <a:t>How did the scope display 500ms of data </a:t>
            </a:r>
            <a:r>
              <a:rPr lang="en-US" sz="2800" i="1" dirty="0"/>
              <a:t>before</a:t>
            </a:r>
            <a:r>
              <a:rPr lang="en-US" sz="2800" dirty="0"/>
              <a:t> the trigger?</a:t>
            </a:r>
            <a:endParaRPr lang="en-US" dirty="0"/>
          </a:p>
        </p:txBody>
      </p:sp>
    </p:spTree>
    <p:extLst>
      <p:ext uri="{BB962C8B-B14F-4D97-AF65-F5344CB8AC3E}">
        <p14:creationId xmlns:p14="http://schemas.microsoft.com/office/powerpoint/2010/main" val="335165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BB8A-36B8-4169-A335-9FA4C8A2F162}"/>
              </a:ext>
            </a:extLst>
          </p:cNvPr>
          <p:cNvSpPr>
            <a:spLocks noGrp="1"/>
          </p:cNvSpPr>
          <p:nvPr>
            <p:ph type="title"/>
          </p:nvPr>
        </p:nvSpPr>
        <p:spPr/>
        <p:txBody>
          <a:bodyPr/>
          <a:lstStyle/>
          <a:p>
            <a:r>
              <a:rPr lang="en-US" dirty="0"/>
              <a:t>Storage scope</a:t>
            </a:r>
          </a:p>
        </p:txBody>
      </p:sp>
      <p:sp>
        <p:nvSpPr>
          <p:cNvPr id="3" name="Content Placeholder 2">
            <a:extLst>
              <a:ext uri="{FF2B5EF4-FFF2-40B4-BE49-F238E27FC236}">
                <a16:creationId xmlns:a16="http://schemas.microsoft.com/office/drawing/2014/main" id="{9BBDAD90-686F-4621-B5EF-9C6B6E499F88}"/>
              </a:ext>
            </a:extLst>
          </p:cNvPr>
          <p:cNvSpPr>
            <a:spLocks noGrp="1"/>
          </p:cNvSpPr>
          <p:nvPr>
            <p:ph idx="1"/>
          </p:nvPr>
        </p:nvSpPr>
        <p:spPr>
          <a:xfrm>
            <a:off x="5029200" y="1676400"/>
            <a:ext cx="3429000" cy="4419600"/>
          </a:xfrm>
        </p:spPr>
        <p:txBody>
          <a:bodyPr/>
          <a:lstStyle/>
          <a:p>
            <a:r>
              <a:rPr lang="en-US" dirty="0"/>
              <a:t>C</a:t>
            </a:r>
            <a:r>
              <a:rPr lang="en-US" sz="2800" dirty="0"/>
              <a:t>an you think of  small number of signals that indicate a bug happened?</a:t>
            </a:r>
          </a:p>
          <a:p>
            <a:pPr lvl="1">
              <a:spcBef>
                <a:spcPts val="0"/>
              </a:spcBef>
            </a:pPr>
            <a:r>
              <a:rPr lang="en-US" dirty="0"/>
              <a:t>branch to an exception handler</a:t>
            </a:r>
          </a:p>
          <a:p>
            <a:pPr lvl="1">
              <a:spcBef>
                <a:spcPts val="0"/>
              </a:spcBef>
            </a:pPr>
            <a:r>
              <a:rPr lang="en-US" dirty="0"/>
              <a:t>test pokes  a prearranged pin</a:t>
            </a:r>
          </a:p>
        </p:txBody>
      </p:sp>
      <p:sp>
        <p:nvSpPr>
          <p:cNvPr id="4" name="Footer Placeholder 3">
            <a:extLst>
              <a:ext uri="{FF2B5EF4-FFF2-40B4-BE49-F238E27FC236}">
                <a16:creationId xmlns:a16="http://schemas.microsoft.com/office/drawing/2014/main" id="{9F8DAEC9-C717-4BB6-BEC0-1B4AA619CA1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pic>
        <p:nvPicPr>
          <p:cNvPr id="7" name="Picture 6" descr="A screen shot of a video game&#10;&#10;Description automatically generated with low confidence">
            <a:extLst>
              <a:ext uri="{FF2B5EF4-FFF2-40B4-BE49-F238E27FC236}">
                <a16:creationId xmlns:a16="http://schemas.microsoft.com/office/drawing/2014/main" id="{25094FCE-78B1-4935-96A7-75E7DE12A7CA}"/>
              </a:ext>
            </a:extLst>
          </p:cNvPr>
          <p:cNvPicPr>
            <a:picLocks noChangeAspect="1"/>
          </p:cNvPicPr>
          <p:nvPr/>
        </p:nvPicPr>
        <p:blipFill rotWithShape="1">
          <a:blip r:embed="rId2">
            <a:extLst>
              <a:ext uri="{28A0092B-C50C-407E-A947-70E740481C1C}">
                <a14:useLocalDpi xmlns:a14="http://schemas.microsoft.com/office/drawing/2010/main" val="0"/>
              </a:ext>
            </a:extLst>
          </a:blip>
          <a:srcRect l="14384"/>
          <a:stretch/>
        </p:blipFill>
        <p:spPr>
          <a:xfrm>
            <a:off x="38100" y="1752600"/>
            <a:ext cx="4762500" cy="4171950"/>
          </a:xfrm>
          <a:prstGeom prst="rect">
            <a:avLst/>
          </a:prstGeom>
        </p:spPr>
      </p:pic>
    </p:spTree>
    <p:extLst>
      <p:ext uri="{BB962C8B-B14F-4D97-AF65-F5344CB8AC3E}">
        <p14:creationId xmlns:p14="http://schemas.microsoft.com/office/powerpoint/2010/main" val="234489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774C0-4327-401B-A666-B04FCDC9909F}"/>
              </a:ext>
            </a:extLst>
          </p:cNvPr>
          <p:cNvSpPr>
            <a:spLocks noGrp="1"/>
          </p:cNvSpPr>
          <p:nvPr>
            <p:ph idx="1"/>
          </p:nvPr>
        </p:nvSpPr>
        <p:spPr>
          <a:xfrm>
            <a:off x="3226777" y="1524000"/>
            <a:ext cx="5770685" cy="4724400"/>
          </a:xfrm>
        </p:spPr>
        <p:txBody>
          <a:bodyPr/>
          <a:lstStyle/>
          <a:p>
            <a:r>
              <a:rPr lang="en-US" sz="2400" dirty="0"/>
              <a:t>A debug system that predicts the future?</a:t>
            </a:r>
          </a:p>
          <a:p>
            <a:pPr lvl="1">
              <a:spcBef>
                <a:spcPts val="0"/>
              </a:spcBef>
            </a:pPr>
            <a:r>
              <a:rPr lang="en-US" sz="2000" dirty="0"/>
              <a:t>We know what went wrong, but not the original cause</a:t>
            </a:r>
          </a:p>
          <a:p>
            <a:r>
              <a:rPr lang="en-US" sz="2400" dirty="0"/>
              <a:t>Continuously record data</a:t>
            </a:r>
          </a:p>
          <a:p>
            <a:pPr lvl="1">
              <a:spcBef>
                <a:spcPts val="0"/>
              </a:spcBef>
            </a:pPr>
            <a:r>
              <a:rPr lang="en-US" sz="2000" dirty="0"/>
              <a:t>any useful data structures to continuously record into a finite-size buffer?</a:t>
            </a:r>
          </a:p>
          <a:p>
            <a:r>
              <a:rPr lang="en-US" sz="2400" dirty="0"/>
              <a:t>Wait for a trigger</a:t>
            </a:r>
          </a:p>
          <a:p>
            <a:r>
              <a:rPr lang="en-US" sz="2400" dirty="0"/>
              <a:t>Record </a:t>
            </a:r>
            <a:r>
              <a:rPr lang="en-US" sz="2400" i="1" dirty="0"/>
              <a:t>n</a:t>
            </a:r>
            <a:r>
              <a:rPr lang="en-US" sz="2400" dirty="0"/>
              <a:t> more cycles</a:t>
            </a:r>
          </a:p>
          <a:p>
            <a:endParaRPr lang="en-US" sz="2400" dirty="0"/>
          </a:p>
        </p:txBody>
      </p:sp>
      <p:sp>
        <p:nvSpPr>
          <p:cNvPr id="4" name="Footer Placeholder 3">
            <a:extLst>
              <a:ext uri="{FF2B5EF4-FFF2-40B4-BE49-F238E27FC236}">
                <a16:creationId xmlns:a16="http://schemas.microsoft.com/office/drawing/2014/main" id="{5FFDD7E0-55E8-480D-8F69-91234379126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Content Placeholder 2">
            <a:extLst>
              <a:ext uri="{FF2B5EF4-FFF2-40B4-BE49-F238E27FC236}">
                <a16:creationId xmlns:a16="http://schemas.microsoft.com/office/drawing/2014/main" id="{308E7E36-4233-466D-9636-98EEFBDC4FAA}"/>
              </a:ext>
            </a:extLst>
          </p:cNvPr>
          <p:cNvSpPr txBox="1">
            <a:spLocks/>
          </p:cNvSpPr>
          <p:nvPr/>
        </p:nvSpPr>
        <p:spPr bwMode="auto">
          <a:xfrm>
            <a:off x="152400" y="1524000"/>
            <a:ext cx="2895600" cy="472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t>Fire a trigger 100M cycles before my bug happens</a:t>
            </a:r>
          </a:p>
          <a:p>
            <a:r>
              <a:rPr lang="en-US" sz="2400" dirty="0"/>
              <a:t>Capture every node on the chip</a:t>
            </a:r>
          </a:p>
          <a:p>
            <a:r>
              <a:rPr lang="en-US" sz="2400" dirty="0"/>
              <a:t>For the next 100M cycles</a:t>
            </a:r>
          </a:p>
          <a:p>
            <a:r>
              <a:rPr lang="en-US" sz="2400" dirty="0"/>
              <a:t>Let us peruse all that data at our leisure</a:t>
            </a:r>
          </a:p>
        </p:txBody>
      </p:sp>
      <p:sp>
        <p:nvSpPr>
          <p:cNvPr id="6" name="Rectangle 5">
            <a:extLst>
              <a:ext uri="{FF2B5EF4-FFF2-40B4-BE49-F238E27FC236}">
                <a16:creationId xmlns:a16="http://schemas.microsoft.com/office/drawing/2014/main" id="{5432631A-8BBE-4C13-8DA3-BA3D6B383D88}"/>
              </a:ext>
            </a:extLst>
          </p:cNvPr>
          <p:cNvSpPr/>
          <p:nvPr/>
        </p:nvSpPr>
        <p:spPr>
          <a:xfrm>
            <a:off x="152400" y="1524000"/>
            <a:ext cx="2895600" cy="1600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435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774C0-4327-401B-A666-B04FCDC9909F}"/>
              </a:ext>
            </a:extLst>
          </p:cNvPr>
          <p:cNvSpPr>
            <a:spLocks noGrp="1"/>
          </p:cNvSpPr>
          <p:nvPr>
            <p:ph idx="1"/>
          </p:nvPr>
        </p:nvSpPr>
        <p:spPr>
          <a:xfrm>
            <a:off x="3226777" y="1371600"/>
            <a:ext cx="5770685" cy="4572000"/>
          </a:xfrm>
        </p:spPr>
        <p:txBody>
          <a:bodyPr/>
          <a:lstStyle/>
          <a:p>
            <a:r>
              <a:rPr lang="en-US" dirty="0"/>
              <a:t>Now it’s just a small matter of software </a:t>
            </a:r>
            <a:r>
              <a:rPr lang="en-US" dirty="0">
                <a:sym typeface="Wingdings" panose="05000000000000000000" pitchFamily="2" charset="2"/>
              </a:rPr>
              <a:t></a:t>
            </a:r>
          </a:p>
          <a:p>
            <a:pPr lvl="1"/>
            <a:r>
              <a:rPr lang="en-US" dirty="0"/>
              <a:t>And of course you’re probably debugging this software at the same time as you’re debugging the chip</a:t>
            </a:r>
          </a:p>
          <a:p>
            <a:pPr lvl="1"/>
            <a:r>
              <a:rPr lang="en-US" dirty="0"/>
              <a:t>Can build some IDE capabilities (single step; examine registers, cache &amp; memory; </a:t>
            </a:r>
            <a:r>
              <a:rPr lang="en-US"/>
              <a:t>replicate monitors)</a:t>
            </a:r>
            <a:endParaRPr lang="en-US" dirty="0"/>
          </a:p>
          <a:p>
            <a:pPr lvl="1"/>
            <a:r>
              <a:rPr lang="en-US" dirty="0"/>
              <a:t>Single stepping can easily create a Heisenbug!</a:t>
            </a:r>
          </a:p>
          <a:p>
            <a:pPr lvl="1"/>
            <a:r>
              <a:rPr lang="en-US" dirty="0"/>
              <a:t>Need all the monitors to beautify bits</a:t>
            </a:r>
          </a:p>
        </p:txBody>
      </p:sp>
      <p:sp>
        <p:nvSpPr>
          <p:cNvPr id="4" name="Footer Placeholder 3">
            <a:extLst>
              <a:ext uri="{FF2B5EF4-FFF2-40B4-BE49-F238E27FC236}">
                <a16:creationId xmlns:a16="http://schemas.microsoft.com/office/drawing/2014/main" id="{5FFDD7E0-55E8-480D-8F69-91234379126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Content Placeholder 2">
            <a:extLst>
              <a:ext uri="{FF2B5EF4-FFF2-40B4-BE49-F238E27FC236}">
                <a16:creationId xmlns:a16="http://schemas.microsoft.com/office/drawing/2014/main" id="{308E7E36-4233-466D-9636-98EEFBDC4FAA}"/>
              </a:ext>
            </a:extLst>
          </p:cNvPr>
          <p:cNvSpPr txBox="1">
            <a:spLocks/>
          </p:cNvSpPr>
          <p:nvPr/>
        </p:nvSpPr>
        <p:spPr bwMode="auto">
          <a:xfrm>
            <a:off x="152400" y="1524000"/>
            <a:ext cx="2895600" cy="472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t>Fire a trigger 100M cycles before my bug happens</a:t>
            </a:r>
          </a:p>
          <a:p>
            <a:r>
              <a:rPr lang="en-US" sz="2400" dirty="0"/>
              <a:t>Capture every node on the chip</a:t>
            </a:r>
          </a:p>
          <a:p>
            <a:r>
              <a:rPr lang="en-US" sz="2400" dirty="0"/>
              <a:t>For the next 100M cycles</a:t>
            </a:r>
          </a:p>
          <a:p>
            <a:r>
              <a:rPr lang="en-US" sz="2400" dirty="0"/>
              <a:t>Let us peruse all that data at our leisure</a:t>
            </a:r>
          </a:p>
        </p:txBody>
      </p:sp>
      <p:sp>
        <p:nvSpPr>
          <p:cNvPr id="6" name="Rectangle 5">
            <a:extLst>
              <a:ext uri="{FF2B5EF4-FFF2-40B4-BE49-F238E27FC236}">
                <a16:creationId xmlns:a16="http://schemas.microsoft.com/office/drawing/2014/main" id="{5432631A-8BBE-4C13-8DA3-BA3D6B383D88}"/>
              </a:ext>
            </a:extLst>
          </p:cNvPr>
          <p:cNvSpPr/>
          <p:nvPr/>
        </p:nvSpPr>
        <p:spPr>
          <a:xfrm>
            <a:off x="152400" y="4724400"/>
            <a:ext cx="2895600" cy="1219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375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7826-F090-41AB-B80A-6B32C3BDE10B}"/>
              </a:ext>
            </a:extLst>
          </p:cNvPr>
          <p:cNvSpPr>
            <a:spLocks noGrp="1"/>
          </p:cNvSpPr>
          <p:nvPr>
            <p:ph type="title"/>
          </p:nvPr>
        </p:nvSpPr>
        <p:spPr/>
        <p:txBody>
          <a:bodyPr/>
          <a:lstStyle/>
          <a:p>
            <a:r>
              <a:rPr lang="en-US" dirty="0"/>
              <a:t>What you usually have</a:t>
            </a:r>
          </a:p>
        </p:txBody>
      </p:sp>
      <p:sp>
        <p:nvSpPr>
          <p:cNvPr id="3" name="Content Placeholder 2">
            <a:extLst>
              <a:ext uri="{FF2B5EF4-FFF2-40B4-BE49-F238E27FC236}">
                <a16:creationId xmlns:a16="http://schemas.microsoft.com/office/drawing/2014/main" id="{2FED0B96-BA8F-4CD3-B02C-648219689850}"/>
              </a:ext>
            </a:extLst>
          </p:cNvPr>
          <p:cNvSpPr>
            <a:spLocks noGrp="1"/>
          </p:cNvSpPr>
          <p:nvPr>
            <p:ph idx="1"/>
          </p:nvPr>
        </p:nvSpPr>
        <p:spPr/>
        <p:txBody>
          <a:bodyPr/>
          <a:lstStyle/>
          <a:p>
            <a:r>
              <a:rPr lang="en-US" dirty="0"/>
              <a:t>With a trigger:</a:t>
            </a:r>
          </a:p>
          <a:p>
            <a:pPr lvl="1"/>
            <a:r>
              <a:rPr lang="en-US" dirty="0"/>
              <a:t>Scan dumps (but just one)</a:t>
            </a:r>
          </a:p>
          <a:p>
            <a:pPr lvl="1"/>
            <a:r>
              <a:rPr lang="en-US" dirty="0"/>
              <a:t>Debugger (single step, examine registers &amp; arrays)</a:t>
            </a:r>
          </a:p>
          <a:p>
            <a:pPr lvl="1"/>
            <a:r>
              <a:rPr lang="en-US" dirty="0"/>
              <a:t>Signal tracing (trace a predetermined subset of signals with </a:t>
            </a:r>
            <a:r>
              <a:rPr lang="en-US"/>
              <a:t>storage-scope functionality; different </a:t>
            </a:r>
            <a:r>
              <a:rPr lang="en-US" dirty="0"/>
              <a:t>clock domains may not </a:t>
            </a:r>
            <a:r>
              <a:rPr lang="en-US"/>
              <a:t>be aligned)</a:t>
            </a:r>
            <a:endParaRPr lang="en-US" dirty="0"/>
          </a:p>
          <a:p>
            <a:r>
              <a:rPr lang="en-US" dirty="0"/>
              <a:t>Defeatures, error injection</a:t>
            </a:r>
          </a:p>
          <a:p>
            <a:r>
              <a:rPr lang="en-US" dirty="0"/>
              <a:t>Writing custom tests</a:t>
            </a:r>
          </a:p>
        </p:txBody>
      </p:sp>
      <p:sp>
        <p:nvSpPr>
          <p:cNvPr id="4" name="Footer Placeholder 3">
            <a:extLst>
              <a:ext uri="{FF2B5EF4-FFF2-40B4-BE49-F238E27FC236}">
                <a16:creationId xmlns:a16="http://schemas.microsoft.com/office/drawing/2014/main" id="{686DDB01-45E8-4AF5-B818-34EC81C329C1}"/>
              </a:ext>
            </a:extLst>
          </p:cNvPr>
          <p:cNvSpPr>
            <a:spLocks noGrp="1"/>
          </p:cNvSpPr>
          <p:nvPr>
            <p:ph type="ftr" sz="quarter" idx="11"/>
          </p:nvPr>
        </p:nvSpPr>
        <p:spPr/>
        <p:txBody>
          <a:bodyPr/>
          <a:lstStyle/>
          <a:p>
            <a:pPr>
              <a:defRPr/>
            </a:pPr>
            <a:r>
              <a:rPr lang="en-US"/>
              <a:t>Verification</a:t>
            </a:r>
          </a:p>
          <a:p>
            <a:pPr>
              <a:defRPr/>
            </a:pPr>
            <a:r>
              <a:rPr lang="en-US"/>
              <a:t>Joel Grodstein/Scott Taylor</a:t>
            </a:r>
            <a:endParaRPr lang="en-US" dirty="0"/>
          </a:p>
        </p:txBody>
      </p:sp>
    </p:spTree>
    <p:extLst>
      <p:ext uri="{BB962C8B-B14F-4D97-AF65-F5344CB8AC3E}">
        <p14:creationId xmlns:p14="http://schemas.microsoft.com/office/powerpoint/2010/main" val="377763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0243FE-DB79-496E-93ED-894BE308C06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pic>
        <p:nvPicPr>
          <p:cNvPr id="3" name="Picture 2" descr="Chart, bar chart&#10;&#10;Description automatically generated">
            <a:extLst>
              <a:ext uri="{FF2B5EF4-FFF2-40B4-BE49-F238E27FC236}">
                <a16:creationId xmlns:a16="http://schemas.microsoft.com/office/drawing/2014/main" id="{DAE225A0-8BAF-434C-8980-506B4FA27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14400"/>
            <a:ext cx="9042400" cy="5086350"/>
          </a:xfrm>
          <a:prstGeom prst="rect">
            <a:avLst/>
          </a:prstGeom>
        </p:spPr>
      </p:pic>
      <p:sp>
        <p:nvSpPr>
          <p:cNvPr id="2" name="TextBox 1">
            <a:extLst>
              <a:ext uri="{FF2B5EF4-FFF2-40B4-BE49-F238E27FC236}">
                <a16:creationId xmlns:a16="http://schemas.microsoft.com/office/drawing/2014/main" id="{6ACCBD18-5BFD-41AF-9563-64DB29DF4574}"/>
              </a:ext>
            </a:extLst>
          </p:cNvPr>
          <p:cNvSpPr txBox="1"/>
          <p:nvPr/>
        </p:nvSpPr>
        <p:spPr>
          <a:xfrm>
            <a:off x="4724400" y="2133600"/>
            <a:ext cx="2971800" cy="461665"/>
          </a:xfrm>
          <a:prstGeom prst="rect">
            <a:avLst/>
          </a:prstGeom>
          <a:noFill/>
          <a:ln w="19050">
            <a:solidFill>
              <a:srgbClr val="FF0000"/>
            </a:solidFill>
          </a:ln>
        </p:spPr>
        <p:txBody>
          <a:bodyPr wrap="square" rtlCol="0">
            <a:spAutoFit/>
          </a:bodyPr>
          <a:lstStyle/>
          <a:p>
            <a:r>
              <a:rPr lang="en-US" dirty="0">
                <a:solidFill>
                  <a:schemeClr val="accent2"/>
                </a:solidFill>
              </a:rPr>
              <a:t>Remember this slide?</a:t>
            </a:r>
          </a:p>
        </p:txBody>
      </p:sp>
      <p:sp>
        <p:nvSpPr>
          <p:cNvPr id="5" name="TextBox 4">
            <a:extLst>
              <a:ext uri="{FF2B5EF4-FFF2-40B4-BE49-F238E27FC236}">
                <a16:creationId xmlns:a16="http://schemas.microsoft.com/office/drawing/2014/main" id="{46708334-CC9A-44AC-95FF-03F986FEAE14}"/>
              </a:ext>
            </a:extLst>
          </p:cNvPr>
          <p:cNvSpPr txBox="1"/>
          <p:nvPr/>
        </p:nvSpPr>
        <p:spPr>
          <a:xfrm>
            <a:off x="4343400" y="3124200"/>
            <a:ext cx="3733800" cy="830997"/>
          </a:xfrm>
          <a:prstGeom prst="rect">
            <a:avLst/>
          </a:prstGeom>
          <a:noFill/>
        </p:spPr>
        <p:txBody>
          <a:bodyPr wrap="square" rtlCol="0">
            <a:spAutoFit/>
          </a:bodyPr>
          <a:lstStyle/>
          <a:p>
            <a:r>
              <a:rPr lang="en-US" b="0" i="0" u="none" strike="noStrike" dirty="0">
                <a:solidFill>
                  <a:srgbClr val="000000"/>
                </a:solidFill>
                <a:effectLst/>
              </a:rPr>
              <a:t>Now the real work starts </a:t>
            </a:r>
            <a:r>
              <a:rPr lang="en-US" b="0" i="0" u="none" strike="noStrike" dirty="0">
                <a:solidFill>
                  <a:srgbClr val="000000"/>
                </a:solidFill>
                <a:effectLst/>
                <a:sym typeface="Wingdings" panose="05000000000000000000" pitchFamily="2" charset="2"/>
              </a:rPr>
              <a:t></a:t>
            </a:r>
            <a:r>
              <a:rPr lang="en-US" b="0" i="0" u="none" strike="noStrike" dirty="0">
                <a:solidFill>
                  <a:srgbClr val="000000"/>
                </a:solidFill>
                <a:effectLst/>
              </a:rPr>
              <a:t> This time, on actual silicon</a:t>
            </a:r>
          </a:p>
        </p:txBody>
      </p:sp>
    </p:spTree>
    <p:extLst>
      <p:ext uri="{BB962C8B-B14F-4D97-AF65-F5344CB8AC3E}">
        <p14:creationId xmlns:p14="http://schemas.microsoft.com/office/powerpoint/2010/main" val="100762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6A9A-4964-4783-8A62-354002492C7A}"/>
              </a:ext>
            </a:extLst>
          </p:cNvPr>
          <p:cNvSpPr>
            <a:spLocks noGrp="1"/>
          </p:cNvSpPr>
          <p:nvPr>
            <p:ph type="title"/>
          </p:nvPr>
        </p:nvSpPr>
        <p:spPr/>
        <p:txBody>
          <a:bodyPr/>
          <a:lstStyle/>
          <a:p>
            <a:r>
              <a:rPr lang="en-US" dirty="0"/>
              <a:t>Tension &amp; debates</a:t>
            </a:r>
          </a:p>
        </p:txBody>
      </p:sp>
      <p:sp>
        <p:nvSpPr>
          <p:cNvPr id="3" name="Content Placeholder 2">
            <a:extLst>
              <a:ext uri="{FF2B5EF4-FFF2-40B4-BE49-F238E27FC236}">
                <a16:creationId xmlns:a16="http://schemas.microsoft.com/office/drawing/2014/main" id="{F3F8D40B-3F13-4083-AAC9-9AA0A9FED241}"/>
              </a:ext>
            </a:extLst>
          </p:cNvPr>
          <p:cNvSpPr>
            <a:spLocks noGrp="1"/>
          </p:cNvSpPr>
          <p:nvPr>
            <p:ph idx="1"/>
          </p:nvPr>
        </p:nvSpPr>
        <p:spPr/>
        <p:txBody>
          <a:bodyPr/>
          <a:lstStyle/>
          <a:p>
            <a:r>
              <a:rPr lang="en-US" dirty="0"/>
              <a:t>All of these debug hooks cost time and area!</a:t>
            </a:r>
          </a:p>
          <a:p>
            <a:pPr lvl="1"/>
            <a:r>
              <a:rPr lang="en-US" dirty="0"/>
              <a:t>How many can you afford?</a:t>
            </a:r>
          </a:p>
          <a:p>
            <a:pPr lvl="1"/>
            <a:r>
              <a:rPr lang="en-US" dirty="0"/>
              <a:t>You hope you’ll never need any of it!</a:t>
            </a:r>
          </a:p>
          <a:p>
            <a:pPr lvl="1"/>
            <a:r>
              <a:rPr lang="en-US" dirty="0"/>
              <a:t>How much are you willing to pay to minimize schedule risk?</a:t>
            </a:r>
          </a:p>
          <a:p>
            <a:pPr lvl="1"/>
            <a:r>
              <a:rPr lang="en-US" dirty="0"/>
              <a:t>How much insurance do you want to buy?</a:t>
            </a:r>
          </a:p>
        </p:txBody>
      </p:sp>
      <p:sp>
        <p:nvSpPr>
          <p:cNvPr id="4" name="Footer Placeholder 3">
            <a:extLst>
              <a:ext uri="{FF2B5EF4-FFF2-40B4-BE49-F238E27FC236}">
                <a16:creationId xmlns:a16="http://schemas.microsoft.com/office/drawing/2014/main" id="{91D703F2-2AF4-42D2-BBDA-F0E0A42F8FC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229274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Intro</a:t>
            </a:r>
          </a:p>
          <a:p>
            <a:r>
              <a:rPr lang="en-US" dirty="0"/>
              <a:t>Taking advantage of “fast”</a:t>
            </a:r>
          </a:p>
          <a:p>
            <a:r>
              <a:rPr lang="en-US" dirty="0"/>
              <a:t>Why debugging is hard</a:t>
            </a:r>
          </a:p>
          <a:p>
            <a:r>
              <a:rPr lang="en-US" dirty="0"/>
              <a:t>Debug hooks</a:t>
            </a:r>
          </a:p>
          <a:p>
            <a:r>
              <a:rPr lang="en-US" dirty="0"/>
              <a:t>Life in post silicon</a:t>
            </a:r>
          </a:p>
          <a:p>
            <a:r>
              <a:rPr lang="en-US" dirty="0"/>
              <a:t>Mock debug, war stories</a:t>
            </a:r>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A34C168-7FC5-4077-AE2B-310BA3F4065A}"/>
              </a:ext>
            </a:extLst>
          </p:cNvPr>
          <p:cNvSpPr/>
          <p:nvPr/>
        </p:nvSpPr>
        <p:spPr>
          <a:xfrm>
            <a:off x="1066800" y="3751384"/>
            <a:ext cx="28956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500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1093-3A00-466E-B4CA-EDBBD6726793}"/>
              </a:ext>
            </a:extLst>
          </p:cNvPr>
          <p:cNvSpPr>
            <a:spLocks noGrp="1"/>
          </p:cNvSpPr>
          <p:nvPr>
            <p:ph type="title"/>
          </p:nvPr>
        </p:nvSpPr>
        <p:spPr/>
        <p:txBody>
          <a:bodyPr/>
          <a:lstStyle/>
          <a:p>
            <a:r>
              <a:rPr lang="en-US" dirty="0"/>
              <a:t>Typical schedule</a:t>
            </a:r>
          </a:p>
        </p:txBody>
      </p:sp>
      <p:sp>
        <p:nvSpPr>
          <p:cNvPr id="3" name="Content Placeholder 2">
            <a:extLst>
              <a:ext uri="{FF2B5EF4-FFF2-40B4-BE49-F238E27FC236}">
                <a16:creationId xmlns:a16="http://schemas.microsoft.com/office/drawing/2014/main" id="{6D1C4893-1943-4BD5-816C-B827DAAB3353}"/>
              </a:ext>
            </a:extLst>
          </p:cNvPr>
          <p:cNvSpPr>
            <a:spLocks noGrp="1"/>
          </p:cNvSpPr>
          <p:nvPr>
            <p:ph idx="1"/>
          </p:nvPr>
        </p:nvSpPr>
        <p:spPr>
          <a:xfrm>
            <a:off x="609600" y="3657600"/>
            <a:ext cx="7772400" cy="2667000"/>
          </a:xfrm>
        </p:spPr>
        <p:txBody>
          <a:bodyPr/>
          <a:lstStyle/>
          <a:p>
            <a:r>
              <a:rPr lang="en-US" dirty="0"/>
              <a:t>Which milestone is most “important?”</a:t>
            </a:r>
          </a:p>
          <a:p>
            <a:pPr lvl="1">
              <a:spcBef>
                <a:spcPts val="0"/>
              </a:spcBef>
              <a:spcAft>
                <a:spcPts val="0"/>
              </a:spcAft>
            </a:pPr>
            <a:r>
              <a:rPr lang="en-US" dirty="0"/>
              <a:t>If your definition of “important” includes the company staying afloat…</a:t>
            </a:r>
          </a:p>
          <a:p>
            <a:pPr lvl="1">
              <a:spcBef>
                <a:spcPts val="0"/>
              </a:spcBef>
              <a:spcAft>
                <a:spcPts val="0"/>
              </a:spcAft>
            </a:pPr>
            <a:r>
              <a:rPr lang="en-US" dirty="0"/>
              <a:t>“time to other peoples’ money”</a:t>
            </a:r>
          </a:p>
        </p:txBody>
      </p:sp>
      <p:sp>
        <p:nvSpPr>
          <p:cNvPr id="4" name="Footer Placeholder 3">
            <a:extLst>
              <a:ext uri="{FF2B5EF4-FFF2-40B4-BE49-F238E27FC236}">
                <a16:creationId xmlns:a16="http://schemas.microsoft.com/office/drawing/2014/main" id="{57324E9E-76A6-40C3-965E-3B7F5F45E77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FACBC9F6-D00A-460F-9655-EAFEE49B9E71}"/>
              </a:ext>
            </a:extLst>
          </p:cNvPr>
          <p:cNvSpPr txBox="1"/>
          <p:nvPr/>
        </p:nvSpPr>
        <p:spPr>
          <a:xfrm>
            <a:off x="5486400" y="3203722"/>
            <a:ext cx="1221506" cy="400110"/>
          </a:xfrm>
          <a:prstGeom prst="rect">
            <a:avLst/>
          </a:prstGeom>
          <a:noFill/>
        </p:spPr>
        <p:txBody>
          <a:bodyPr wrap="square" rtlCol="0">
            <a:spAutoFit/>
          </a:bodyPr>
          <a:lstStyle/>
          <a:p>
            <a:r>
              <a:rPr lang="en-US" sz="2000" dirty="0" err="1"/>
              <a:t>Tapeout</a:t>
            </a:r>
            <a:r>
              <a:rPr lang="en-US" sz="2000" dirty="0"/>
              <a:t> 1</a:t>
            </a:r>
          </a:p>
        </p:txBody>
      </p:sp>
      <p:sp>
        <p:nvSpPr>
          <p:cNvPr id="6" name="TextBox 5">
            <a:extLst>
              <a:ext uri="{FF2B5EF4-FFF2-40B4-BE49-F238E27FC236}">
                <a16:creationId xmlns:a16="http://schemas.microsoft.com/office/drawing/2014/main" id="{A8626964-E085-4C36-B87A-472C74E938A5}"/>
              </a:ext>
            </a:extLst>
          </p:cNvPr>
          <p:cNvSpPr txBox="1"/>
          <p:nvPr/>
        </p:nvSpPr>
        <p:spPr>
          <a:xfrm>
            <a:off x="6781800" y="3203722"/>
            <a:ext cx="1221506" cy="400110"/>
          </a:xfrm>
          <a:prstGeom prst="rect">
            <a:avLst/>
          </a:prstGeom>
          <a:noFill/>
        </p:spPr>
        <p:txBody>
          <a:bodyPr wrap="square" rtlCol="0">
            <a:spAutoFit/>
          </a:bodyPr>
          <a:lstStyle/>
          <a:p>
            <a:r>
              <a:rPr lang="en-US" sz="2000" dirty="0" err="1"/>
              <a:t>Tapeout</a:t>
            </a:r>
            <a:r>
              <a:rPr lang="en-US" sz="2000" dirty="0"/>
              <a:t> 2</a:t>
            </a:r>
          </a:p>
        </p:txBody>
      </p:sp>
      <p:sp>
        <p:nvSpPr>
          <p:cNvPr id="7" name="TextBox 6">
            <a:extLst>
              <a:ext uri="{FF2B5EF4-FFF2-40B4-BE49-F238E27FC236}">
                <a16:creationId xmlns:a16="http://schemas.microsoft.com/office/drawing/2014/main" id="{5AAAF27D-11B0-48BF-9A84-91DD89A97FBF}"/>
              </a:ext>
            </a:extLst>
          </p:cNvPr>
          <p:cNvSpPr txBox="1"/>
          <p:nvPr/>
        </p:nvSpPr>
        <p:spPr>
          <a:xfrm>
            <a:off x="8031020" y="3203722"/>
            <a:ext cx="496931" cy="400110"/>
          </a:xfrm>
          <a:prstGeom prst="rect">
            <a:avLst/>
          </a:prstGeom>
          <a:noFill/>
        </p:spPr>
        <p:txBody>
          <a:bodyPr wrap="none" lIns="0" rIns="0" rtlCol="0">
            <a:spAutoFit/>
          </a:bodyPr>
          <a:lstStyle/>
          <a:p>
            <a:r>
              <a:rPr lang="en-US" sz="2000" dirty="0"/>
              <a:t>sales</a:t>
            </a:r>
            <a:endParaRPr lang="en-US" dirty="0"/>
          </a:p>
        </p:txBody>
      </p:sp>
      <p:sp>
        <p:nvSpPr>
          <p:cNvPr id="8" name="TextBox 7">
            <a:extLst>
              <a:ext uri="{FF2B5EF4-FFF2-40B4-BE49-F238E27FC236}">
                <a16:creationId xmlns:a16="http://schemas.microsoft.com/office/drawing/2014/main" id="{9FB0ACF8-18DD-4935-9A05-8611F9675BAC}"/>
              </a:ext>
            </a:extLst>
          </p:cNvPr>
          <p:cNvSpPr txBox="1"/>
          <p:nvPr/>
        </p:nvSpPr>
        <p:spPr>
          <a:xfrm>
            <a:off x="2223076" y="3049834"/>
            <a:ext cx="1129145" cy="707886"/>
          </a:xfrm>
          <a:prstGeom prst="rect">
            <a:avLst/>
          </a:prstGeom>
          <a:noFill/>
        </p:spPr>
        <p:txBody>
          <a:bodyPr wrap="square" rtlCol="0">
            <a:spAutoFit/>
          </a:bodyPr>
          <a:lstStyle/>
          <a:p>
            <a:r>
              <a:rPr lang="en-US" sz="2000" dirty="0"/>
              <a:t>all units coded</a:t>
            </a:r>
          </a:p>
        </p:txBody>
      </p:sp>
      <p:sp>
        <p:nvSpPr>
          <p:cNvPr id="9" name="TextBox 8">
            <a:extLst>
              <a:ext uri="{FF2B5EF4-FFF2-40B4-BE49-F238E27FC236}">
                <a16:creationId xmlns:a16="http://schemas.microsoft.com/office/drawing/2014/main" id="{F1320A15-3419-481C-8DA0-8CD4DD3D5A0F}"/>
              </a:ext>
            </a:extLst>
          </p:cNvPr>
          <p:cNvSpPr txBox="1"/>
          <p:nvPr/>
        </p:nvSpPr>
        <p:spPr>
          <a:xfrm>
            <a:off x="3870036" y="3049834"/>
            <a:ext cx="1311564" cy="707886"/>
          </a:xfrm>
          <a:prstGeom prst="rect">
            <a:avLst/>
          </a:prstGeom>
          <a:noFill/>
        </p:spPr>
        <p:txBody>
          <a:bodyPr wrap="square" rtlCol="0">
            <a:spAutoFit/>
          </a:bodyPr>
          <a:lstStyle/>
          <a:p>
            <a:r>
              <a:rPr lang="en-US" sz="2000" dirty="0"/>
              <a:t>top-level assembled</a:t>
            </a:r>
          </a:p>
        </p:txBody>
      </p:sp>
      <p:sp>
        <p:nvSpPr>
          <p:cNvPr id="10" name="Rectangle 9">
            <a:extLst>
              <a:ext uri="{FF2B5EF4-FFF2-40B4-BE49-F238E27FC236}">
                <a16:creationId xmlns:a16="http://schemas.microsoft.com/office/drawing/2014/main" id="{836A9343-FC5F-4946-8FAE-741DE7203EF6}"/>
              </a:ext>
            </a:extLst>
          </p:cNvPr>
          <p:cNvSpPr/>
          <p:nvPr/>
        </p:nvSpPr>
        <p:spPr>
          <a:xfrm>
            <a:off x="685800" y="2606036"/>
            <a:ext cx="7924800" cy="304800"/>
          </a:xfrm>
          <a:prstGeom prst="rect">
            <a:avLst/>
          </a:prstGeom>
          <a:gradFill flip="none" rotWithShape="1">
            <a:gsLst>
              <a:gs pos="0">
                <a:schemeClr val="accent2">
                  <a:lumMod val="20000"/>
                  <a:lumOff val="80000"/>
                </a:schemeClr>
              </a:gs>
              <a:gs pos="34000">
                <a:srgbClr val="92D050"/>
              </a:gs>
              <a:gs pos="70000">
                <a:srgbClr val="FFC000"/>
              </a:gs>
              <a:gs pos="100000">
                <a:srgbClr val="FF0000"/>
              </a:gs>
            </a:gsLst>
            <a:lin ang="0" scaled="1"/>
            <a:tileRect/>
          </a:gra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CF4BBDE-880E-45A6-9B40-1269503A35BD}"/>
              </a:ext>
            </a:extLst>
          </p:cNvPr>
          <p:cNvSpPr txBox="1"/>
          <p:nvPr/>
        </p:nvSpPr>
        <p:spPr>
          <a:xfrm>
            <a:off x="402937" y="3049834"/>
            <a:ext cx="1129145" cy="707886"/>
          </a:xfrm>
          <a:prstGeom prst="rect">
            <a:avLst/>
          </a:prstGeom>
          <a:noFill/>
        </p:spPr>
        <p:txBody>
          <a:bodyPr wrap="square" rtlCol="0">
            <a:spAutoFit/>
          </a:bodyPr>
          <a:lstStyle/>
          <a:p>
            <a:r>
              <a:rPr lang="en-US" sz="2000" dirty="0"/>
              <a:t>concepts done</a:t>
            </a:r>
          </a:p>
        </p:txBody>
      </p:sp>
      <p:sp>
        <p:nvSpPr>
          <p:cNvPr id="14" name="TextBox 13">
            <a:extLst>
              <a:ext uri="{FF2B5EF4-FFF2-40B4-BE49-F238E27FC236}">
                <a16:creationId xmlns:a16="http://schemas.microsoft.com/office/drawing/2014/main" id="{69917AA3-6CA3-4183-BECB-A9D5175AA494}"/>
              </a:ext>
            </a:extLst>
          </p:cNvPr>
          <p:cNvSpPr txBox="1"/>
          <p:nvPr/>
        </p:nvSpPr>
        <p:spPr>
          <a:xfrm>
            <a:off x="228600" y="1082576"/>
            <a:ext cx="1752600" cy="1015663"/>
          </a:xfrm>
          <a:prstGeom prst="rect">
            <a:avLst/>
          </a:prstGeom>
          <a:noFill/>
        </p:spPr>
        <p:txBody>
          <a:bodyPr wrap="square" rtlCol="0">
            <a:spAutoFit/>
          </a:bodyPr>
          <a:lstStyle/>
          <a:p>
            <a:r>
              <a:rPr lang="en-US" sz="2000" dirty="0"/>
              <a:t>small team moves to next project</a:t>
            </a:r>
          </a:p>
        </p:txBody>
      </p:sp>
      <p:cxnSp>
        <p:nvCxnSpPr>
          <p:cNvPr id="16" name="Straight Arrow Connector 15">
            <a:extLst>
              <a:ext uri="{FF2B5EF4-FFF2-40B4-BE49-F238E27FC236}">
                <a16:creationId xmlns:a16="http://schemas.microsoft.com/office/drawing/2014/main" id="{F818D411-D446-44FD-99B1-54246F996B3D}"/>
              </a:ext>
            </a:extLst>
          </p:cNvPr>
          <p:cNvCxnSpPr>
            <a:cxnSpLocks/>
          </p:cNvCxnSpPr>
          <p:nvPr/>
        </p:nvCxnSpPr>
        <p:spPr>
          <a:xfrm>
            <a:off x="1104900" y="1848477"/>
            <a:ext cx="0" cy="74704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A1BF2FB6-AFA6-40D5-AC7C-E926560519F4}"/>
              </a:ext>
            </a:extLst>
          </p:cNvPr>
          <p:cNvSpPr/>
          <p:nvPr/>
        </p:nvSpPr>
        <p:spPr>
          <a:xfrm rot="16200000">
            <a:off x="3214995" y="-113885"/>
            <a:ext cx="404919" cy="4899891"/>
          </a:xfrm>
          <a:prstGeom prst="rightBrace">
            <a:avLst>
              <a:gd name="adj1" fmla="val 8333"/>
              <a:gd name="adj2" fmla="val 50997"/>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85517C2-CE30-4CC7-ACBE-4A9D5D972FB2}"/>
              </a:ext>
            </a:extLst>
          </p:cNvPr>
          <p:cNvSpPr txBox="1"/>
          <p:nvPr/>
        </p:nvSpPr>
        <p:spPr>
          <a:xfrm>
            <a:off x="2646794" y="1136833"/>
            <a:ext cx="1752600" cy="707886"/>
          </a:xfrm>
          <a:prstGeom prst="rect">
            <a:avLst/>
          </a:prstGeom>
          <a:noFill/>
        </p:spPr>
        <p:txBody>
          <a:bodyPr wrap="square" rtlCol="0">
            <a:spAutoFit/>
          </a:bodyPr>
          <a:lstStyle/>
          <a:p>
            <a:r>
              <a:rPr lang="en-US" sz="2000" dirty="0"/>
              <a:t>huge team comes onboard</a:t>
            </a:r>
          </a:p>
        </p:txBody>
      </p:sp>
      <p:cxnSp>
        <p:nvCxnSpPr>
          <p:cNvPr id="21" name="Straight Arrow Connector 20">
            <a:extLst>
              <a:ext uri="{FF2B5EF4-FFF2-40B4-BE49-F238E27FC236}">
                <a16:creationId xmlns:a16="http://schemas.microsoft.com/office/drawing/2014/main" id="{E89C1945-5865-4F29-9BA7-EE837EAE883F}"/>
              </a:ext>
            </a:extLst>
          </p:cNvPr>
          <p:cNvCxnSpPr>
            <a:cxnSpLocks/>
            <a:stCxn id="20" idx="2"/>
            <a:endCxn id="18" idx="1"/>
          </p:cNvCxnSpPr>
          <p:nvPr/>
        </p:nvCxnSpPr>
        <p:spPr>
          <a:xfrm flipH="1">
            <a:off x="3466306" y="1844719"/>
            <a:ext cx="56788" cy="28888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B8059EC-980C-4B3F-B366-460B0405EF0C}"/>
              </a:ext>
            </a:extLst>
          </p:cNvPr>
          <p:cNvSpPr txBox="1"/>
          <p:nvPr/>
        </p:nvSpPr>
        <p:spPr>
          <a:xfrm>
            <a:off x="5667558" y="1098731"/>
            <a:ext cx="1752600" cy="707886"/>
          </a:xfrm>
          <a:prstGeom prst="rect">
            <a:avLst/>
          </a:prstGeom>
          <a:noFill/>
        </p:spPr>
        <p:txBody>
          <a:bodyPr wrap="square" rtlCol="0">
            <a:spAutoFit/>
          </a:bodyPr>
          <a:lstStyle/>
          <a:p>
            <a:r>
              <a:rPr lang="en-US" sz="2000" dirty="0"/>
              <a:t>team leaders write a paper</a:t>
            </a:r>
          </a:p>
        </p:txBody>
      </p:sp>
      <p:cxnSp>
        <p:nvCxnSpPr>
          <p:cNvPr id="25" name="Straight Arrow Connector 24">
            <a:extLst>
              <a:ext uri="{FF2B5EF4-FFF2-40B4-BE49-F238E27FC236}">
                <a16:creationId xmlns:a16="http://schemas.microsoft.com/office/drawing/2014/main" id="{35AB0012-B705-498A-AA8D-AF8E26F94BB5}"/>
              </a:ext>
            </a:extLst>
          </p:cNvPr>
          <p:cNvCxnSpPr>
            <a:cxnSpLocks/>
          </p:cNvCxnSpPr>
          <p:nvPr/>
        </p:nvCxnSpPr>
        <p:spPr>
          <a:xfrm>
            <a:off x="5967320" y="1781131"/>
            <a:ext cx="0" cy="845784"/>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BC7A05-6619-4069-8BB8-C3F68C6C0E80}"/>
              </a:ext>
            </a:extLst>
          </p:cNvPr>
          <p:cNvSpPr/>
          <p:nvPr/>
        </p:nvSpPr>
        <p:spPr>
          <a:xfrm>
            <a:off x="967508" y="4876800"/>
            <a:ext cx="4595092" cy="381000"/>
          </a:xfrm>
          <a:prstGeom prst="rect">
            <a:avLst/>
          </a:pr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A6B9F8E-1D0D-43C9-8A22-5C13E45A7151}"/>
              </a:ext>
            </a:extLst>
          </p:cNvPr>
          <p:cNvSpPr txBox="1"/>
          <p:nvPr/>
        </p:nvSpPr>
        <p:spPr>
          <a:xfrm>
            <a:off x="5791200" y="5482852"/>
            <a:ext cx="2971800" cy="461665"/>
          </a:xfrm>
          <a:prstGeom prst="rect">
            <a:avLst/>
          </a:prstGeom>
          <a:noFill/>
          <a:ln w="19050">
            <a:solidFill>
              <a:srgbClr val="FF0000"/>
            </a:solidFill>
          </a:ln>
        </p:spPr>
        <p:txBody>
          <a:bodyPr wrap="square" rtlCol="0">
            <a:spAutoFit/>
          </a:bodyPr>
          <a:lstStyle/>
          <a:p>
            <a:r>
              <a:rPr lang="en-US" dirty="0">
                <a:solidFill>
                  <a:schemeClr val="accent2"/>
                </a:solidFill>
              </a:rPr>
              <a:t>Remember this slide?</a:t>
            </a:r>
          </a:p>
        </p:txBody>
      </p:sp>
    </p:spTree>
    <p:extLst>
      <p:ext uri="{BB962C8B-B14F-4D97-AF65-F5344CB8AC3E}">
        <p14:creationId xmlns:p14="http://schemas.microsoft.com/office/powerpoint/2010/main" val="4205944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4700-B3A6-4E6C-B00B-0885930D5628}"/>
              </a:ext>
            </a:extLst>
          </p:cNvPr>
          <p:cNvSpPr>
            <a:spLocks noGrp="1"/>
          </p:cNvSpPr>
          <p:nvPr>
            <p:ph type="title"/>
          </p:nvPr>
        </p:nvSpPr>
        <p:spPr/>
        <p:txBody>
          <a:bodyPr/>
          <a:lstStyle/>
          <a:p>
            <a:r>
              <a:rPr lang="en-US" sz="4400" dirty="0"/>
              <a:t>Cost of a bug</a:t>
            </a:r>
            <a:r>
              <a:rPr lang="en-US" dirty="0"/>
              <a:t> fix</a:t>
            </a:r>
          </a:p>
        </p:txBody>
      </p:sp>
      <p:sp>
        <p:nvSpPr>
          <p:cNvPr id="3" name="Content Placeholder 2">
            <a:extLst>
              <a:ext uri="{FF2B5EF4-FFF2-40B4-BE49-F238E27FC236}">
                <a16:creationId xmlns:a16="http://schemas.microsoft.com/office/drawing/2014/main" id="{EBD20FA8-04B3-4FAC-A2D1-067995D0B0C3}"/>
              </a:ext>
            </a:extLst>
          </p:cNvPr>
          <p:cNvSpPr>
            <a:spLocks noGrp="1"/>
          </p:cNvSpPr>
          <p:nvPr>
            <p:ph idx="1"/>
          </p:nvPr>
        </p:nvSpPr>
        <p:spPr>
          <a:xfrm>
            <a:off x="304800" y="1676400"/>
            <a:ext cx="8229600" cy="4419600"/>
          </a:xfrm>
        </p:spPr>
        <p:txBody>
          <a:bodyPr/>
          <a:lstStyle/>
          <a:p>
            <a:r>
              <a:rPr lang="en-US" dirty="0"/>
              <a:t>Early in design: 1 engineer week ($5K)</a:t>
            </a:r>
          </a:p>
          <a:p>
            <a:r>
              <a:rPr lang="en-US" dirty="0"/>
              <a:t>Late in design: 1 week </a:t>
            </a:r>
            <a:r>
              <a:rPr lang="en-US" dirty="0" err="1"/>
              <a:t>tapeout</a:t>
            </a:r>
            <a:r>
              <a:rPr lang="en-US" dirty="0"/>
              <a:t> slip = $2M</a:t>
            </a:r>
          </a:p>
          <a:p>
            <a:pPr lvl="1">
              <a:spcBef>
                <a:spcPts val="0"/>
              </a:spcBef>
            </a:pPr>
            <a:r>
              <a:rPr lang="en-US" dirty="0"/>
              <a:t>or 1 week = 1% performance</a:t>
            </a:r>
          </a:p>
          <a:p>
            <a:r>
              <a:rPr lang="en-US" dirty="0"/>
              <a:t>Post-silicon: 1 extra </a:t>
            </a:r>
            <a:r>
              <a:rPr lang="en-US" dirty="0" err="1"/>
              <a:t>tapeout</a:t>
            </a:r>
            <a:r>
              <a:rPr lang="en-US" dirty="0"/>
              <a:t> ($+2 months) = $20M</a:t>
            </a:r>
          </a:p>
          <a:p>
            <a:r>
              <a:rPr lang="en-US" dirty="0"/>
              <a:t>Post-FRS: lose 20% of your customers = $20M/year</a:t>
            </a:r>
          </a:p>
          <a:p>
            <a:r>
              <a:rPr lang="en-US" dirty="0"/>
              <a:t>After substantial field volume: recalls</a:t>
            </a:r>
          </a:p>
          <a:p>
            <a:pPr lvl="1"/>
            <a:r>
              <a:rPr lang="en-US" dirty="0"/>
              <a:t>1995 Pentium fix = $495M</a:t>
            </a:r>
          </a:p>
          <a:p>
            <a:pPr lvl="1"/>
            <a:endParaRPr lang="en-US" dirty="0"/>
          </a:p>
        </p:txBody>
      </p:sp>
      <p:sp>
        <p:nvSpPr>
          <p:cNvPr id="4" name="Footer Placeholder 3">
            <a:extLst>
              <a:ext uri="{FF2B5EF4-FFF2-40B4-BE49-F238E27FC236}">
                <a16:creationId xmlns:a16="http://schemas.microsoft.com/office/drawing/2014/main" id="{2FA8A8E5-9BD4-4FB1-A164-FDAE362A442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D652F21-9FFB-46C2-B954-2F5D67C50784}"/>
              </a:ext>
            </a:extLst>
          </p:cNvPr>
          <p:cNvSpPr txBox="1"/>
          <p:nvPr/>
        </p:nvSpPr>
        <p:spPr>
          <a:xfrm>
            <a:off x="7546109" y="2179782"/>
            <a:ext cx="990600" cy="523220"/>
          </a:xfrm>
          <a:prstGeom prst="rect">
            <a:avLst/>
          </a:prstGeom>
          <a:noFill/>
        </p:spPr>
        <p:txBody>
          <a:bodyPr wrap="square" rtlCol="0">
            <a:spAutoFit/>
          </a:bodyPr>
          <a:lstStyle/>
          <a:p>
            <a:r>
              <a:rPr lang="en-US" sz="2800" dirty="0">
                <a:solidFill>
                  <a:schemeClr val="accent2"/>
                </a:solidFill>
              </a:rPr>
              <a:t>400x</a:t>
            </a:r>
            <a:endParaRPr lang="en-US" dirty="0">
              <a:solidFill>
                <a:schemeClr val="accent2"/>
              </a:solidFill>
            </a:endParaRPr>
          </a:p>
        </p:txBody>
      </p:sp>
      <p:sp>
        <p:nvSpPr>
          <p:cNvPr id="6" name="TextBox 5">
            <a:extLst>
              <a:ext uri="{FF2B5EF4-FFF2-40B4-BE49-F238E27FC236}">
                <a16:creationId xmlns:a16="http://schemas.microsoft.com/office/drawing/2014/main" id="{EC287684-EEF7-4D18-B8FB-8658640BB2F6}"/>
              </a:ext>
            </a:extLst>
          </p:cNvPr>
          <p:cNvSpPr txBox="1"/>
          <p:nvPr/>
        </p:nvSpPr>
        <p:spPr>
          <a:xfrm>
            <a:off x="7925955" y="3054924"/>
            <a:ext cx="1141845" cy="523220"/>
          </a:xfrm>
          <a:prstGeom prst="rect">
            <a:avLst/>
          </a:prstGeom>
          <a:noFill/>
        </p:spPr>
        <p:txBody>
          <a:bodyPr wrap="square" rtlCol="0">
            <a:spAutoFit/>
          </a:bodyPr>
          <a:lstStyle/>
          <a:p>
            <a:r>
              <a:rPr lang="en-US" sz="2800" dirty="0">
                <a:solidFill>
                  <a:schemeClr val="accent2"/>
                </a:solidFill>
              </a:rPr>
              <a:t>4000x</a:t>
            </a:r>
            <a:endParaRPr lang="en-US" dirty="0">
              <a:solidFill>
                <a:schemeClr val="accent2"/>
              </a:solidFill>
            </a:endParaRPr>
          </a:p>
        </p:txBody>
      </p:sp>
      <p:sp>
        <p:nvSpPr>
          <p:cNvPr id="7" name="TextBox 6">
            <a:extLst>
              <a:ext uri="{FF2B5EF4-FFF2-40B4-BE49-F238E27FC236}">
                <a16:creationId xmlns:a16="http://schemas.microsoft.com/office/drawing/2014/main" id="{EDAD2078-C86C-43C6-82AF-D7C76BD9439A}"/>
              </a:ext>
            </a:extLst>
          </p:cNvPr>
          <p:cNvSpPr txBox="1"/>
          <p:nvPr/>
        </p:nvSpPr>
        <p:spPr>
          <a:xfrm>
            <a:off x="7010400" y="4506921"/>
            <a:ext cx="1600200" cy="523220"/>
          </a:xfrm>
          <a:prstGeom prst="rect">
            <a:avLst/>
          </a:prstGeom>
          <a:noFill/>
        </p:spPr>
        <p:txBody>
          <a:bodyPr wrap="square" rtlCol="0">
            <a:spAutoFit/>
          </a:bodyPr>
          <a:lstStyle/>
          <a:p>
            <a:r>
              <a:rPr lang="en-US" sz="2800" dirty="0">
                <a:solidFill>
                  <a:schemeClr val="accent2"/>
                </a:solidFill>
              </a:rPr>
              <a:t>100,000x</a:t>
            </a:r>
            <a:endParaRPr lang="en-US" dirty="0">
              <a:solidFill>
                <a:schemeClr val="accent2"/>
              </a:solidFill>
            </a:endParaRPr>
          </a:p>
        </p:txBody>
      </p:sp>
      <p:sp>
        <p:nvSpPr>
          <p:cNvPr id="8" name="TextBox 7">
            <a:extLst>
              <a:ext uri="{FF2B5EF4-FFF2-40B4-BE49-F238E27FC236}">
                <a16:creationId xmlns:a16="http://schemas.microsoft.com/office/drawing/2014/main" id="{6873BAC1-7E3E-4CBC-8422-C88E17798E6A}"/>
              </a:ext>
            </a:extLst>
          </p:cNvPr>
          <p:cNvSpPr txBox="1"/>
          <p:nvPr/>
        </p:nvSpPr>
        <p:spPr>
          <a:xfrm>
            <a:off x="5791200" y="5482852"/>
            <a:ext cx="2971800" cy="461665"/>
          </a:xfrm>
          <a:prstGeom prst="rect">
            <a:avLst/>
          </a:prstGeom>
          <a:noFill/>
          <a:ln w="19050">
            <a:solidFill>
              <a:srgbClr val="FF0000"/>
            </a:solidFill>
          </a:ln>
        </p:spPr>
        <p:txBody>
          <a:bodyPr wrap="square" rtlCol="0">
            <a:spAutoFit/>
          </a:bodyPr>
          <a:lstStyle/>
          <a:p>
            <a:r>
              <a:rPr lang="en-US" dirty="0">
                <a:solidFill>
                  <a:schemeClr val="accent2"/>
                </a:solidFill>
              </a:rPr>
              <a:t>Remember this slide?</a:t>
            </a:r>
          </a:p>
        </p:txBody>
      </p:sp>
    </p:spTree>
    <p:extLst>
      <p:ext uri="{BB962C8B-B14F-4D97-AF65-F5344CB8AC3E}">
        <p14:creationId xmlns:p14="http://schemas.microsoft.com/office/powerpoint/2010/main" val="2964981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03A9-FB3E-4377-9600-32EA51BC8865}"/>
              </a:ext>
            </a:extLst>
          </p:cNvPr>
          <p:cNvSpPr>
            <a:spLocks noGrp="1"/>
          </p:cNvSpPr>
          <p:nvPr>
            <p:ph type="title"/>
          </p:nvPr>
        </p:nvSpPr>
        <p:spPr/>
        <p:txBody>
          <a:bodyPr/>
          <a:lstStyle/>
          <a:p>
            <a:r>
              <a:rPr lang="en-US" dirty="0"/>
              <a:t>Life under the hot lights</a:t>
            </a:r>
          </a:p>
        </p:txBody>
      </p:sp>
      <p:sp>
        <p:nvSpPr>
          <p:cNvPr id="3" name="Content Placeholder 2">
            <a:extLst>
              <a:ext uri="{FF2B5EF4-FFF2-40B4-BE49-F238E27FC236}">
                <a16:creationId xmlns:a16="http://schemas.microsoft.com/office/drawing/2014/main" id="{1B8BC8F5-E02F-412A-BCF9-C5E4A8D6DBA7}"/>
              </a:ext>
            </a:extLst>
          </p:cNvPr>
          <p:cNvSpPr>
            <a:spLocks noGrp="1"/>
          </p:cNvSpPr>
          <p:nvPr>
            <p:ph idx="1"/>
          </p:nvPr>
        </p:nvSpPr>
        <p:spPr/>
        <p:txBody>
          <a:bodyPr/>
          <a:lstStyle/>
          <a:p>
            <a:r>
              <a:rPr lang="en-US" dirty="0"/>
              <a:t>Pro: you get to be on a first-name basis with your CEO</a:t>
            </a:r>
          </a:p>
          <a:p>
            <a:r>
              <a:rPr lang="en-US" dirty="0"/>
              <a:t>Con – they’re trying to micromanage you without understanding your job</a:t>
            </a:r>
          </a:p>
          <a:p>
            <a:r>
              <a:rPr lang="en-US" dirty="0"/>
              <a:t>Con – it gets hot and sweaty under those lights!</a:t>
            </a:r>
          </a:p>
          <a:p>
            <a:endParaRPr lang="en-US" dirty="0"/>
          </a:p>
          <a:p>
            <a:endParaRPr lang="en-US" dirty="0"/>
          </a:p>
        </p:txBody>
      </p:sp>
      <p:sp>
        <p:nvSpPr>
          <p:cNvPr id="4" name="Footer Placeholder 3">
            <a:extLst>
              <a:ext uri="{FF2B5EF4-FFF2-40B4-BE49-F238E27FC236}">
                <a16:creationId xmlns:a16="http://schemas.microsoft.com/office/drawing/2014/main" id="{54168293-950C-4D1A-8A65-8A3AD0D1CBD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4245689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75FA-9C2B-4F95-A895-BE86F6AFABF3}"/>
              </a:ext>
            </a:extLst>
          </p:cNvPr>
          <p:cNvSpPr>
            <a:spLocks noGrp="1"/>
          </p:cNvSpPr>
          <p:nvPr>
            <p:ph type="title"/>
          </p:nvPr>
        </p:nvSpPr>
        <p:spPr/>
        <p:txBody>
          <a:bodyPr/>
          <a:lstStyle/>
          <a:p>
            <a:r>
              <a:rPr lang="en-US" dirty="0"/>
              <a:t>The ugly</a:t>
            </a:r>
          </a:p>
        </p:txBody>
      </p:sp>
      <p:sp>
        <p:nvSpPr>
          <p:cNvPr id="3" name="Content Placeholder 2">
            <a:extLst>
              <a:ext uri="{FF2B5EF4-FFF2-40B4-BE49-F238E27FC236}">
                <a16:creationId xmlns:a16="http://schemas.microsoft.com/office/drawing/2014/main" id="{06A7C3B4-E43F-4131-8C95-84D73EF6B0C6}"/>
              </a:ext>
            </a:extLst>
          </p:cNvPr>
          <p:cNvSpPr>
            <a:spLocks noGrp="1"/>
          </p:cNvSpPr>
          <p:nvPr>
            <p:ph idx="1"/>
          </p:nvPr>
        </p:nvSpPr>
        <p:spPr/>
        <p:txBody>
          <a:bodyPr/>
          <a:lstStyle/>
          <a:p>
            <a:pPr marL="0" indent="0">
              <a:buNone/>
            </a:pPr>
            <a:r>
              <a:rPr lang="en-US" sz="2400" dirty="0"/>
              <a:t>One time, several years ago, I was called into a room with management and asked not only how long was it going to take to resolve the current bug we were working on, but also, how many more bugs we were going to have before the product was able to go into production. I tried to explain that if we knew how many bugs there were and how long they would take to resolve, we wouldn’t have put them there in the first place, but my explanation was just met with a room full of blank stares. </a:t>
            </a:r>
          </a:p>
          <a:p>
            <a:pPr marL="800100" lvl="2" indent="0">
              <a:buNone/>
            </a:pPr>
            <a:r>
              <a:rPr lang="en-US" i="1" dirty="0"/>
              <a:t>The crazy mixed up world of silicon debug</a:t>
            </a:r>
            <a:r>
              <a:rPr lang="en-US" dirty="0"/>
              <a:t>, Doug Josephson, 2005</a:t>
            </a:r>
          </a:p>
          <a:p>
            <a:endParaRPr lang="en-US" dirty="0"/>
          </a:p>
        </p:txBody>
      </p:sp>
      <p:sp>
        <p:nvSpPr>
          <p:cNvPr id="4" name="Footer Placeholder 3">
            <a:extLst>
              <a:ext uri="{FF2B5EF4-FFF2-40B4-BE49-F238E27FC236}">
                <a16:creationId xmlns:a16="http://schemas.microsoft.com/office/drawing/2014/main" id="{9C70BED4-B1B2-4DE5-9E6C-64867EAF567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B7DEB1CB-B5EA-42AF-B661-7D95C8402C30}"/>
              </a:ext>
            </a:extLst>
          </p:cNvPr>
          <p:cNvSpPr txBox="1"/>
          <p:nvPr/>
        </p:nvSpPr>
        <p:spPr>
          <a:xfrm>
            <a:off x="5867400" y="762000"/>
            <a:ext cx="2971800" cy="461665"/>
          </a:xfrm>
          <a:prstGeom prst="rect">
            <a:avLst/>
          </a:prstGeom>
          <a:noFill/>
          <a:ln w="19050">
            <a:solidFill>
              <a:srgbClr val="FF0000"/>
            </a:solidFill>
          </a:ln>
        </p:spPr>
        <p:txBody>
          <a:bodyPr wrap="square" rtlCol="0">
            <a:spAutoFit/>
          </a:bodyPr>
          <a:lstStyle/>
          <a:p>
            <a:r>
              <a:rPr lang="en-US" dirty="0">
                <a:solidFill>
                  <a:schemeClr val="accent2"/>
                </a:solidFill>
              </a:rPr>
              <a:t>Remember this slide?</a:t>
            </a:r>
          </a:p>
        </p:txBody>
      </p:sp>
    </p:spTree>
    <p:extLst>
      <p:ext uri="{BB962C8B-B14F-4D97-AF65-F5344CB8AC3E}">
        <p14:creationId xmlns:p14="http://schemas.microsoft.com/office/powerpoint/2010/main" val="440481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03A9-FB3E-4377-9600-32EA51BC8865}"/>
              </a:ext>
            </a:extLst>
          </p:cNvPr>
          <p:cNvSpPr>
            <a:spLocks noGrp="1"/>
          </p:cNvSpPr>
          <p:nvPr>
            <p:ph type="title"/>
          </p:nvPr>
        </p:nvSpPr>
        <p:spPr/>
        <p:txBody>
          <a:bodyPr/>
          <a:lstStyle/>
          <a:p>
            <a:r>
              <a:rPr lang="en-US" dirty="0"/>
              <a:t>Life under the hot lights</a:t>
            </a:r>
          </a:p>
        </p:txBody>
      </p:sp>
      <p:sp>
        <p:nvSpPr>
          <p:cNvPr id="3" name="Content Placeholder 2">
            <a:extLst>
              <a:ext uri="{FF2B5EF4-FFF2-40B4-BE49-F238E27FC236}">
                <a16:creationId xmlns:a16="http://schemas.microsoft.com/office/drawing/2014/main" id="{1B8BC8F5-E02F-412A-BCF9-C5E4A8D6DBA7}"/>
              </a:ext>
            </a:extLst>
          </p:cNvPr>
          <p:cNvSpPr>
            <a:spLocks noGrp="1"/>
          </p:cNvSpPr>
          <p:nvPr>
            <p:ph idx="1"/>
          </p:nvPr>
        </p:nvSpPr>
        <p:spPr/>
        <p:txBody>
          <a:bodyPr/>
          <a:lstStyle/>
          <a:p>
            <a:r>
              <a:rPr lang="en-US" dirty="0"/>
              <a:t>Two shifts handing problems off</a:t>
            </a:r>
          </a:p>
          <a:p>
            <a:pPr lvl="1"/>
            <a:r>
              <a:rPr lang="en-US" dirty="0"/>
              <a:t>Debug is a marathon, not a hundred-yard dash</a:t>
            </a:r>
          </a:p>
          <a:p>
            <a:pPr lvl="1"/>
            <a:r>
              <a:rPr lang="en-US" dirty="0"/>
              <a:t>You own your career; your CEO doesn’t</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54168293-950C-4D1A-8A65-8A3AD0D1CBD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176873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Intro</a:t>
            </a:r>
          </a:p>
          <a:p>
            <a:r>
              <a:rPr lang="en-US" dirty="0"/>
              <a:t>Taking advantage of “fast”</a:t>
            </a:r>
          </a:p>
          <a:p>
            <a:r>
              <a:rPr lang="en-US" dirty="0"/>
              <a:t>Why debugging is hard</a:t>
            </a:r>
          </a:p>
          <a:p>
            <a:r>
              <a:rPr lang="en-US" dirty="0"/>
              <a:t>Debug hooks</a:t>
            </a:r>
          </a:p>
          <a:p>
            <a:r>
              <a:rPr lang="en-US" dirty="0"/>
              <a:t>Life in post silicon</a:t>
            </a:r>
          </a:p>
          <a:p>
            <a:r>
              <a:rPr lang="en-US" dirty="0"/>
              <a:t>Mock debug, war stories</a:t>
            </a:r>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A34C168-7FC5-4077-AE2B-310BA3F4065A}"/>
              </a:ext>
            </a:extLst>
          </p:cNvPr>
          <p:cNvSpPr/>
          <p:nvPr/>
        </p:nvSpPr>
        <p:spPr>
          <a:xfrm>
            <a:off x="1066800" y="4284784"/>
            <a:ext cx="37338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999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E8BF-BD85-430B-B457-6BD4B7B727F6}"/>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764B7E67-1C23-4E84-B0F1-B96CE083EFC8}"/>
              </a:ext>
            </a:extLst>
          </p:cNvPr>
          <p:cNvSpPr>
            <a:spLocks noGrp="1"/>
          </p:cNvSpPr>
          <p:nvPr>
            <p:ph idx="1"/>
          </p:nvPr>
        </p:nvSpPr>
        <p:spPr/>
        <p:txBody>
          <a:bodyPr/>
          <a:lstStyle/>
          <a:p>
            <a:r>
              <a:rPr lang="en-US" dirty="0"/>
              <a:t>The bug:</a:t>
            </a:r>
          </a:p>
          <a:p>
            <a:r>
              <a:rPr lang="en-US" dirty="0"/>
              <a:t>Your job – root-cause it!</a:t>
            </a:r>
          </a:p>
          <a:p>
            <a:r>
              <a:rPr lang="en-US" dirty="0"/>
              <a:t>The tools available: 20 questions</a:t>
            </a:r>
          </a:p>
          <a:p>
            <a:pPr lvl="1"/>
            <a:r>
              <a:rPr lang="en-US" dirty="0"/>
              <a:t>You suggest a particular test (e.g., scan dump from trigger XXX)</a:t>
            </a:r>
          </a:p>
          <a:p>
            <a:pPr lvl="1"/>
            <a:r>
              <a:rPr lang="en-US" dirty="0"/>
              <a:t>Invent triggers if needed</a:t>
            </a:r>
          </a:p>
          <a:p>
            <a:pPr lvl="1"/>
            <a:r>
              <a:rPr lang="en-US" dirty="0"/>
              <a:t>You can only see the bumps (i.e., the interface between the mesh and the “verification environment”)</a:t>
            </a:r>
          </a:p>
          <a:p>
            <a:pPr lvl="1"/>
            <a:r>
              <a:rPr lang="en-US" dirty="0"/>
              <a:t>We’ll tell you what your test showed</a:t>
            </a:r>
          </a:p>
        </p:txBody>
      </p:sp>
      <p:sp>
        <p:nvSpPr>
          <p:cNvPr id="4" name="Footer Placeholder 3">
            <a:extLst>
              <a:ext uri="{FF2B5EF4-FFF2-40B4-BE49-F238E27FC236}">
                <a16:creationId xmlns:a16="http://schemas.microsoft.com/office/drawing/2014/main" id="{C4BA64B7-25BD-49D4-A797-4E9AB31D843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86069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A6F3-DE1F-445F-8FA8-18BE8A4065B1}"/>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B9E94251-18E2-49CB-BBAC-BE0116D8D266}"/>
              </a:ext>
            </a:extLst>
          </p:cNvPr>
          <p:cNvSpPr>
            <a:spLocks noGrp="1"/>
          </p:cNvSpPr>
          <p:nvPr>
            <p:ph idx="1"/>
          </p:nvPr>
        </p:nvSpPr>
        <p:spPr/>
        <p:txBody>
          <a:bodyPr/>
          <a:lstStyle/>
          <a:p>
            <a:r>
              <a:rPr lang="en-US" dirty="0"/>
              <a:t>Lack of visibility means</a:t>
            </a:r>
          </a:p>
          <a:p>
            <a:pPr lvl="1">
              <a:spcBef>
                <a:spcPts val="0"/>
              </a:spcBef>
            </a:pPr>
            <a:r>
              <a:rPr lang="en-US" dirty="0"/>
              <a:t>make educated guesses based on indirect evidence to narrow down the cause of a bug</a:t>
            </a:r>
          </a:p>
          <a:p>
            <a:pPr lvl="1">
              <a:spcBef>
                <a:spcPts val="0"/>
              </a:spcBef>
            </a:pPr>
            <a:r>
              <a:rPr lang="en-US" dirty="0"/>
              <a:t>lots of brainstorming, pulling in experts</a:t>
            </a:r>
          </a:p>
          <a:p>
            <a:r>
              <a:rPr lang="en-US" dirty="0"/>
              <a:t>Use defeatures to narrow down causes</a:t>
            </a:r>
          </a:p>
          <a:p>
            <a:pPr lvl="1">
              <a:spcBef>
                <a:spcPts val="0"/>
              </a:spcBef>
            </a:pPr>
            <a:r>
              <a:rPr lang="en-US" dirty="0"/>
              <a:t>or to create artificial stress (turn a once-in-80-hours bug into a once-in-80-seconds bug)</a:t>
            </a:r>
          </a:p>
          <a:p>
            <a:pPr lvl="1">
              <a:spcBef>
                <a:spcPts val="0"/>
              </a:spcBef>
            </a:pPr>
            <a:r>
              <a:rPr lang="en-US" dirty="0"/>
              <a:t>queue-size reduction, </a:t>
            </a:r>
            <a:r>
              <a:rPr lang="en-US"/>
              <a:t>error injection</a:t>
            </a:r>
            <a:endParaRPr lang="en-US" dirty="0"/>
          </a:p>
          <a:p>
            <a:endParaRPr lang="en-US" dirty="0"/>
          </a:p>
        </p:txBody>
      </p:sp>
      <p:sp>
        <p:nvSpPr>
          <p:cNvPr id="4" name="Footer Placeholder 3">
            <a:extLst>
              <a:ext uri="{FF2B5EF4-FFF2-40B4-BE49-F238E27FC236}">
                <a16:creationId xmlns:a16="http://schemas.microsoft.com/office/drawing/2014/main" id="{A5A4B538-78F3-4E8E-B64C-1DAE95C7F25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7986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4700-B3A6-4E6C-B00B-0885930D5628}"/>
              </a:ext>
            </a:extLst>
          </p:cNvPr>
          <p:cNvSpPr>
            <a:spLocks noGrp="1"/>
          </p:cNvSpPr>
          <p:nvPr>
            <p:ph type="title"/>
          </p:nvPr>
        </p:nvSpPr>
        <p:spPr/>
        <p:txBody>
          <a:bodyPr/>
          <a:lstStyle/>
          <a:p>
            <a:r>
              <a:rPr lang="en-US" sz="4400" dirty="0"/>
              <a:t>Cost of a bug</a:t>
            </a:r>
            <a:r>
              <a:rPr lang="en-US" dirty="0"/>
              <a:t> fix</a:t>
            </a:r>
          </a:p>
        </p:txBody>
      </p:sp>
      <p:sp>
        <p:nvSpPr>
          <p:cNvPr id="3" name="Content Placeholder 2">
            <a:extLst>
              <a:ext uri="{FF2B5EF4-FFF2-40B4-BE49-F238E27FC236}">
                <a16:creationId xmlns:a16="http://schemas.microsoft.com/office/drawing/2014/main" id="{EBD20FA8-04B3-4FAC-A2D1-067995D0B0C3}"/>
              </a:ext>
            </a:extLst>
          </p:cNvPr>
          <p:cNvSpPr>
            <a:spLocks noGrp="1"/>
          </p:cNvSpPr>
          <p:nvPr>
            <p:ph idx="1"/>
          </p:nvPr>
        </p:nvSpPr>
        <p:spPr>
          <a:xfrm>
            <a:off x="304800" y="1676400"/>
            <a:ext cx="8229600" cy="4419600"/>
          </a:xfrm>
        </p:spPr>
        <p:txBody>
          <a:bodyPr/>
          <a:lstStyle/>
          <a:p>
            <a:r>
              <a:rPr lang="en-US" dirty="0"/>
              <a:t>Early in design: 1 engineer week ($5K)</a:t>
            </a:r>
          </a:p>
          <a:p>
            <a:r>
              <a:rPr lang="en-US" dirty="0"/>
              <a:t>Late in design: 1 week </a:t>
            </a:r>
            <a:r>
              <a:rPr lang="en-US" dirty="0" err="1"/>
              <a:t>tapeout</a:t>
            </a:r>
            <a:r>
              <a:rPr lang="en-US" dirty="0"/>
              <a:t> slip = $2M</a:t>
            </a:r>
          </a:p>
          <a:p>
            <a:pPr lvl="1">
              <a:spcBef>
                <a:spcPts val="0"/>
              </a:spcBef>
            </a:pPr>
            <a:r>
              <a:rPr lang="en-US" dirty="0"/>
              <a:t>or 1 week = 1% performance</a:t>
            </a:r>
          </a:p>
          <a:p>
            <a:r>
              <a:rPr lang="en-US" dirty="0"/>
              <a:t>Post-silicon: 1 extra </a:t>
            </a:r>
            <a:r>
              <a:rPr lang="en-US" dirty="0" err="1"/>
              <a:t>tapeout</a:t>
            </a:r>
            <a:r>
              <a:rPr lang="en-US" dirty="0"/>
              <a:t> ($+2 months) = $20M</a:t>
            </a:r>
          </a:p>
          <a:p>
            <a:r>
              <a:rPr lang="en-US" dirty="0"/>
              <a:t>Post-FRS: lose 20% of your customers = $20M/year</a:t>
            </a:r>
          </a:p>
          <a:p>
            <a:r>
              <a:rPr lang="en-US" dirty="0"/>
              <a:t>After substantial field volume: recalls</a:t>
            </a:r>
          </a:p>
          <a:p>
            <a:pPr lvl="1"/>
            <a:r>
              <a:rPr lang="en-US" dirty="0"/>
              <a:t>1995 Pentium fix = $495M</a:t>
            </a:r>
          </a:p>
          <a:p>
            <a:pPr lvl="1"/>
            <a:endParaRPr lang="en-US" dirty="0"/>
          </a:p>
        </p:txBody>
      </p:sp>
      <p:sp>
        <p:nvSpPr>
          <p:cNvPr id="4" name="Footer Placeholder 3">
            <a:extLst>
              <a:ext uri="{FF2B5EF4-FFF2-40B4-BE49-F238E27FC236}">
                <a16:creationId xmlns:a16="http://schemas.microsoft.com/office/drawing/2014/main" id="{2FA8A8E5-9BD4-4FB1-A164-FDAE362A442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D652F21-9FFB-46C2-B954-2F5D67C50784}"/>
              </a:ext>
            </a:extLst>
          </p:cNvPr>
          <p:cNvSpPr txBox="1"/>
          <p:nvPr/>
        </p:nvSpPr>
        <p:spPr>
          <a:xfrm>
            <a:off x="7546109" y="2179782"/>
            <a:ext cx="990600" cy="523220"/>
          </a:xfrm>
          <a:prstGeom prst="rect">
            <a:avLst/>
          </a:prstGeom>
          <a:noFill/>
        </p:spPr>
        <p:txBody>
          <a:bodyPr wrap="square" rtlCol="0">
            <a:spAutoFit/>
          </a:bodyPr>
          <a:lstStyle/>
          <a:p>
            <a:r>
              <a:rPr lang="en-US" sz="2800" dirty="0">
                <a:solidFill>
                  <a:schemeClr val="accent2"/>
                </a:solidFill>
              </a:rPr>
              <a:t>400x</a:t>
            </a:r>
            <a:endParaRPr lang="en-US" dirty="0">
              <a:solidFill>
                <a:schemeClr val="accent2"/>
              </a:solidFill>
            </a:endParaRPr>
          </a:p>
        </p:txBody>
      </p:sp>
      <p:sp>
        <p:nvSpPr>
          <p:cNvPr id="6" name="TextBox 5">
            <a:extLst>
              <a:ext uri="{FF2B5EF4-FFF2-40B4-BE49-F238E27FC236}">
                <a16:creationId xmlns:a16="http://schemas.microsoft.com/office/drawing/2014/main" id="{EC287684-EEF7-4D18-B8FB-8658640BB2F6}"/>
              </a:ext>
            </a:extLst>
          </p:cNvPr>
          <p:cNvSpPr txBox="1"/>
          <p:nvPr/>
        </p:nvSpPr>
        <p:spPr>
          <a:xfrm>
            <a:off x="7925955" y="3054924"/>
            <a:ext cx="1141845" cy="523220"/>
          </a:xfrm>
          <a:prstGeom prst="rect">
            <a:avLst/>
          </a:prstGeom>
          <a:noFill/>
        </p:spPr>
        <p:txBody>
          <a:bodyPr wrap="square" rtlCol="0">
            <a:spAutoFit/>
          </a:bodyPr>
          <a:lstStyle/>
          <a:p>
            <a:r>
              <a:rPr lang="en-US" sz="2800" dirty="0">
                <a:solidFill>
                  <a:schemeClr val="accent2"/>
                </a:solidFill>
              </a:rPr>
              <a:t>4000x</a:t>
            </a:r>
            <a:endParaRPr lang="en-US" dirty="0">
              <a:solidFill>
                <a:schemeClr val="accent2"/>
              </a:solidFill>
            </a:endParaRPr>
          </a:p>
        </p:txBody>
      </p:sp>
      <p:sp>
        <p:nvSpPr>
          <p:cNvPr id="7" name="TextBox 6">
            <a:extLst>
              <a:ext uri="{FF2B5EF4-FFF2-40B4-BE49-F238E27FC236}">
                <a16:creationId xmlns:a16="http://schemas.microsoft.com/office/drawing/2014/main" id="{EDAD2078-C86C-43C6-82AF-D7C76BD9439A}"/>
              </a:ext>
            </a:extLst>
          </p:cNvPr>
          <p:cNvSpPr txBox="1"/>
          <p:nvPr/>
        </p:nvSpPr>
        <p:spPr>
          <a:xfrm>
            <a:off x="7010400" y="4506921"/>
            <a:ext cx="1600200" cy="523220"/>
          </a:xfrm>
          <a:prstGeom prst="rect">
            <a:avLst/>
          </a:prstGeom>
          <a:noFill/>
        </p:spPr>
        <p:txBody>
          <a:bodyPr wrap="square" rtlCol="0">
            <a:spAutoFit/>
          </a:bodyPr>
          <a:lstStyle/>
          <a:p>
            <a:r>
              <a:rPr lang="en-US" sz="2800" dirty="0">
                <a:solidFill>
                  <a:schemeClr val="accent2"/>
                </a:solidFill>
              </a:rPr>
              <a:t>100,000x</a:t>
            </a:r>
            <a:endParaRPr lang="en-US" dirty="0">
              <a:solidFill>
                <a:schemeClr val="accent2"/>
              </a:solidFill>
            </a:endParaRPr>
          </a:p>
        </p:txBody>
      </p:sp>
      <p:sp>
        <p:nvSpPr>
          <p:cNvPr id="8" name="TextBox 7">
            <a:extLst>
              <a:ext uri="{FF2B5EF4-FFF2-40B4-BE49-F238E27FC236}">
                <a16:creationId xmlns:a16="http://schemas.microsoft.com/office/drawing/2014/main" id="{1DB4ACA5-1F15-4CF6-ACBC-71DB9E500664}"/>
              </a:ext>
            </a:extLst>
          </p:cNvPr>
          <p:cNvSpPr txBox="1"/>
          <p:nvPr/>
        </p:nvSpPr>
        <p:spPr>
          <a:xfrm>
            <a:off x="5715000" y="1219200"/>
            <a:ext cx="2971800" cy="461665"/>
          </a:xfrm>
          <a:prstGeom prst="rect">
            <a:avLst/>
          </a:prstGeom>
          <a:noFill/>
          <a:ln w="19050">
            <a:solidFill>
              <a:srgbClr val="FF0000"/>
            </a:solidFill>
          </a:ln>
        </p:spPr>
        <p:txBody>
          <a:bodyPr wrap="square" rtlCol="0">
            <a:spAutoFit/>
          </a:bodyPr>
          <a:lstStyle/>
          <a:p>
            <a:r>
              <a:rPr lang="en-US" dirty="0">
                <a:solidFill>
                  <a:schemeClr val="accent2"/>
                </a:solidFill>
              </a:rPr>
              <a:t>Remember this slide?</a:t>
            </a:r>
          </a:p>
        </p:txBody>
      </p:sp>
      <p:sp>
        <p:nvSpPr>
          <p:cNvPr id="9" name="TextBox 8">
            <a:extLst>
              <a:ext uri="{FF2B5EF4-FFF2-40B4-BE49-F238E27FC236}">
                <a16:creationId xmlns:a16="http://schemas.microsoft.com/office/drawing/2014/main" id="{9221BF4F-3A69-47D2-B8BE-ED1CAD46FD24}"/>
              </a:ext>
            </a:extLst>
          </p:cNvPr>
          <p:cNvSpPr txBox="1"/>
          <p:nvPr/>
        </p:nvSpPr>
        <p:spPr>
          <a:xfrm>
            <a:off x="152400" y="3578145"/>
            <a:ext cx="8458200" cy="2091000"/>
          </a:xfrm>
          <a:prstGeom prst="rect">
            <a:avLst/>
          </a:prstGeom>
          <a:noFill/>
          <a:ln w="28575">
            <a:solidFill>
              <a:srgbClr val="FF0000"/>
            </a:solidFill>
          </a:ln>
        </p:spPr>
        <p:txBody>
          <a:bodyPr wrap="square" rtlCol="0" anchor="b" anchorCtr="0">
            <a:noAutofit/>
          </a:bodyPr>
          <a:lstStyle/>
          <a:p>
            <a:r>
              <a:rPr lang="en-US" dirty="0">
                <a:solidFill>
                  <a:srgbClr val="FF0000"/>
                </a:solidFill>
              </a:rPr>
              <a:t>Really </a:t>
            </a:r>
            <a:r>
              <a:rPr lang="en-US" dirty="0" err="1">
                <a:solidFill>
                  <a:srgbClr val="FF0000"/>
                </a:solidFill>
              </a:rPr>
              <a:t>really</a:t>
            </a:r>
            <a:r>
              <a:rPr lang="en-US" dirty="0">
                <a:solidFill>
                  <a:srgbClr val="FF0000"/>
                </a:solidFill>
              </a:rPr>
              <a:t> want to avoid these, and multiple 2-month delays</a:t>
            </a:r>
          </a:p>
        </p:txBody>
      </p:sp>
    </p:spTree>
    <p:extLst>
      <p:ext uri="{BB962C8B-B14F-4D97-AF65-F5344CB8AC3E}">
        <p14:creationId xmlns:p14="http://schemas.microsoft.com/office/powerpoint/2010/main" val="206536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4D54-5BB6-43CF-86D6-178ACD480452}"/>
              </a:ext>
            </a:extLst>
          </p:cNvPr>
          <p:cNvSpPr>
            <a:spLocks noGrp="1"/>
          </p:cNvSpPr>
          <p:nvPr>
            <p:ph type="title"/>
          </p:nvPr>
        </p:nvSpPr>
        <p:spPr/>
        <p:txBody>
          <a:bodyPr/>
          <a:lstStyle/>
          <a:p>
            <a:r>
              <a:rPr lang="en-US" dirty="0"/>
              <a:t>Issue #1</a:t>
            </a:r>
          </a:p>
        </p:txBody>
      </p:sp>
      <p:sp>
        <p:nvSpPr>
          <p:cNvPr id="3" name="Content Placeholder 2">
            <a:extLst>
              <a:ext uri="{FF2B5EF4-FFF2-40B4-BE49-F238E27FC236}">
                <a16:creationId xmlns:a16="http://schemas.microsoft.com/office/drawing/2014/main" id="{DA458FEE-35A2-4E1D-8A53-E5F7C819040E}"/>
              </a:ext>
            </a:extLst>
          </p:cNvPr>
          <p:cNvSpPr>
            <a:spLocks noGrp="1"/>
          </p:cNvSpPr>
          <p:nvPr>
            <p:ph idx="1"/>
          </p:nvPr>
        </p:nvSpPr>
        <p:spPr/>
        <p:txBody>
          <a:bodyPr/>
          <a:lstStyle/>
          <a:p>
            <a:r>
              <a:rPr lang="en-US" dirty="0"/>
              <a:t>Packets are getting dropped</a:t>
            </a:r>
          </a:p>
        </p:txBody>
      </p:sp>
      <p:sp>
        <p:nvSpPr>
          <p:cNvPr id="4" name="Footer Placeholder 3">
            <a:extLst>
              <a:ext uri="{FF2B5EF4-FFF2-40B4-BE49-F238E27FC236}">
                <a16:creationId xmlns:a16="http://schemas.microsoft.com/office/drawing/2014/main" id="{840C8F38-4E8E-4DA8-B09A-7572C8C11ED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525500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D3972-08F1-4851-B156-AAC7DB165F29}"/>
              </a:ext>
            </a:extLst>
          </p:cNvPr>
          <p:cNvSpPr>
            <a:spLocks noGrp="1"/>
          </p:cNvSpPr>
          <p:nvPr>
            <p:ph idx="1"/>
          </p:nvPr>
        </p:nvSpPr>
        <p:spPr>
          <a:xfrm>
            <a:off x="533400" y="381000"/>
            <a:ext cx="7772400" cy="4419600"/>
          </a:xfrm>
        </p:spPr>
        <p:txBody>
          <a:bodyPr/>
          <a:lstStyle/>
          <a:p>
            <a:r>
              <a:rPr lang="en-US" sz="1000" dirty="0"/>
              <a:t># Starting the sim!</a:t>
            </a:r>
            <a:br>
              <a:rPr lang="en-US" sz="1000" dirty="0"/>
            </a:br>
            <a:r>
              <a:rPr lang="en-US" sz="1000" dirty="0"/>
              <a:t># T=180: launching packet #0, Data= 7, valid=1, from </a:t>
            </a:r>
            <a:r>
              <a:rPr lang="en-US" sz="1000" dirty="0" err="1"/>
              <a:t>y,x</a:t>
            </a:r>
            <a:r>
              <a:rPr lang="en-US" sz="1000" dirty="0"/>
              <a:t>=(0,0) -&gt; (2,2)</a:t>
            </a:r>
            <a:br>
              <a:rPr lang="en-US" sz="1000" dirty="0"/>
            </a:br>
            <a:r>
              <a:rPr lang="en-US" sz="1000" dirty="0"/>
              <a:t># T=180: launching packet #1, Data= 1, valid=1, from </a:t>
            </a:r>
            <a:r>
              <a:rPr lang="en-US" sz="1000" dirty="0" err="1"/>
              <a:t>y,x</a:t>
            </a:r>
            <a:r>
              <a:rPr lang="en-US" sz="1000" dirty="0"/>
              <a:t>=(1,0) -&gt; (2,2)</a:t>
            </a:r>
            <a:br>
              <a:rPr lang="en-US" sz="1000" dirty="0"/>
            </a:br>
            <a:r>
              <a:rPr lang="en-US" sz="1000" dirty="0"/>
              <a:t># T=200: launching packet #2, Data=14, valid=1, from </a:t>
            </a:r>
            <a:r>
              <a:rPr lang="en-US" sz="1000" dirty="0" err="1"/>
              <a:t>y,x</a:t>
            </a:r>
            <a:r>
              <a:rPr lang="en-US" sz="1000" dirty="0"/>
              <a:t>=(2,2) -&gt; (3,2)</a:t>
            </a:r>
            <a:br>
              <a:rPr lang="en-US" sz="1000" dirty="0"/>
            </a:br>
            <a:r>
              <a:rPr lang="en-US" sz="1000" dirty="0"/>
              <a:t># T=200: launching packet #3, Data= 2, valid=1, from </a:t>
            </a:r>
            <a:r>
              <a:rPr lang="en-US" sz="1000" dirty="0" err="1"/>
              <a:t>y,x</a:t>
            </a:r>
            <a:r>
              <a:rPr lang="en-US" sz="1000" dirty="0"/>
              <a:t>=(1,0) -&gt; (2,2)</a:t>
            </a:r>
            <a:br>
              <a:rPr lang="en-US" sz="1000" dirty="0"/>
            </a:br>
            <a:r>
              <a:rPr lang="en-US" sz="1000" dirty="0"/>
              <a:t># T=220: launching packet #4, Data= 5, valid=1, from </a:t>
            </a:r>
            <a:r>
              <a:rPr lang="en-US" sz="1000" dirty="0" err="1"/>
              <a:t>y,x</a:t>
            </a:r>
            <a:r>
              <a:rPr lang="en-US" sz="1000" dirty="0"/>
              <a:t>=(0,0) -&gt; (2,2)</a:t>
            </a:r>
            <a:br>
              <a:rPr lang="en-US" sz="1000" dirty="0"/>
            </a:br>
            <a:r>
              <a:rPr lang="en-US" sz="1000" dirty="0"/>
              <a:t># T=220: launching packet #5, Data= 9, valid=1, from </a:t>
            </a:r>
            <a:r>
              <a:rPr lang="en-US" sz="1000" dirty="0" err="1"/>
              <a:t>y,x</a:t>
            </a:r>
            <a:r>
              <a:rPr lang="en-US" sz="1000" dirty="0"/>
              <a:t>=(1,2) -&gt; (2,2)</a:t>
            </a:r>
            <a:br>
              <a:rPr lang="en-US" sz="1000" dirty="0"/>
            </a:br>
            <a:r>
              <a:rPr lang="en-US" sz="1000" dirty="0"/>
              <a:t># T=240: launching packet #6, Data= 4, valid=1, from </a:t>
            </a:r>
            <a:r>
              <a:rPr lang="en-US" sz="1000" dirty="0" err="1"/>
              <a:t>y,x</a:t>
            </a:r>
            <a:r>
              <a:rPr lang="en-US" sz="1000" dirty="0"/>
              <a:t>=(0,1) -&gt; (2,2)</a:t>
            </a:r>
            <a:br>
              <a:rPr lang="en-US" sz="1000" dirty="0"/>
            </a:br>
            <a:r>
              <a:rPr lang="en-US" sz="1000" dirty="0"/>
              <a:t># T=240: launching packet #7, Data= 5, valid=1, from </a:t>
            </a:r>
            <a:r>
              <a:rPr lang="en-US" sz="1000" dirty="0" err="1"/>
              <a:t>y,x</a:t>
            </a:r>
            <a:r>
              <a:rPr lang="en-US" sz="1000" dirty="0"/>
              <a:t>=(2,2) -&gt; (3,2)</a:t>
            </a:r>
            <a:br>
              <a:rPr lang="en-US" sz="1000" dirty="0"/>
            </a:br>
            <a:r>
              <a:rPr lang="en-US" sz="1000" dirty="0"/>
              <a:t># 1. T=260: </a:t>
            </a:r>
            <a:r>
              <a:rPr lang="en-US" sz="1000" dirty="0" err="1"/>
              <a:t>data_avail_for_venv</a:t>
            </a:r>
            <a:r>
              <a:rPr lang="en-US" sz="1000" dirty="0"/>
              <a:t>[3][2]; Data=14, valid=1, from </a:t>
            </a:r>
            <a:r>
              <a:rPr lang="en-US" sz="1000" dirty="0" err="1"/>
              <a:t>y,x</a:t>
            </a:r>
            <a:r>
              <a:rPr lang="en-US" sz="1000" dirty="0"/>
              <a:t>=(2,2) -&gt; (3,2), packet #2</a:t>
            </a:r>
            <a:br>
              <a:rPr lang="en-US" sz="1000" dirty="0"/>
            </a:br>
            <a:r>
              <a:rPr lang="en-US" sz="1000" dirty="0"/>
              <a:t># T=260: launching packet #8, Data= 1, valid=1, from </a:t>
            </a:r>
            <a:r>
              <a:rPr lang="en-US" sz="1000" dirty="0" err="1"/>
              <a:t>y,x</a:t>
            </a:r>
            <a:r>
              <a:rPr lang="en-US" sz="1000" dirty="0"/>
              <a:t>=(2,1) -&gt; (2,2)</a:t>
            </a:r>
            <a:br>
              <a:rPr lang="en-US" sz="1000" dirty="0"/>
            </a:br>
            <a:r>
              <a:rPr lang="en-US" sz="1000" dirty="0"/>
              <a:t># T=260: launching packet #9, Data= 8, valid=1, from </a:t>
            </a:r>
            <a:r>
              <a:rPr lang="en-US" sz="1000" dirty="0" err="1"/>
              <a:t>y,x</a:t>
            </a:r>
            <a:r>
              <a:rPr lang="en-US" sz="1000" dirty="0"/>
              <a:t>=(0,1) -&gt; (2,2)</a:t>
            </a:r>
            <a:br>
              <a:rPr lang="en-US" sz="1000" dirty="0"/>
            </a:br>
            <a:r>
              <a:rPr lang="en-US" sz="1000" dirty="0"/>
              <a:t># T=280: launching packet #10, Data=13, valid=1, from </a:t>
            </a:r>
            <a:r>
              <a:rPr lang="en-US" sz="1000" dirty="0" err="1"/>
              <a:t>y,x</a:t>
            </a:r>
            <a:r>
              <a:rPr lang="en-US" sz="1000" dirty="0"/>
              <a:t>=(0,3) -&gt; (2,2)</a:t>
            </a:r>
            <a:br>
              <a:rPr lang="en-US" sz="1000" dirty="0"/>
            </a:br>
            <a:r>
              <a:rPr lang="en-US" sz="1000" dirty="0"/>
              <a:t># T=280: launching packet #11, Data= 6, valid=1, from </a:t>
            </a:r>
            <a:r>
              <a:rPr lang="en-US" sz="1000" dirty="0" err="1"/>
              <a:t>y,x</a:t>
            </a:r>
            <a:r>
              <a:rPr lang="en-US" sz="1000" dirty="0"/>
              <a:t>=(2,1) -&gt; (2,2)</a:t>
            </a:r>
            <a:br>
              <a:rPr lang="en-US" sz="1000" dirty="0"/>
            </a:br>
            <a:r>
              <a:rPr lang="en-US" sz="1000" dirty="0"/>
              <a:t># 2. T=280: </a:t>
            </a:r>
            <a:r>
              <a:rPr lang="en-US" sz="1000" dirty="0" err="1"/>
              <a:t>data_avail_for_venv</a:t>
            </a:r>
            <a:r>
              <a:rPr lang="en-US" sz="1000" dirty="0"/>
              <a:t>[2][2]; Data= 9, valid=1, from </a:t>
            </a:r>
            <a:r>
              <a:rPr lang="en-US" sz="1000" dirty="0" err="1"/>
              <a:t>y,x</a:t>
            </a:r>
            <a:r>
              <a:rPr lang="en-US" sz="1000" dirty="0"/>
              <a:t>=(1,2) -&gt; (2,2), packet #5</a:t>
            </a:r>
            <a:br>
              <a:rPr lang="en-US" sz="1000" dirty="0"/>
            </a:br>
            <a:r>
              <a:rPr lang="en-US" sz="1000" dirty="0"/>
              <a:t># 3. T=300: </a:t>
            </a:r>
            <a:r>
              <a:rPr lang="en-US" sz="1000" dirty="0" err="1"/>
              <a:t>data_avail_for_venv</a:t>
            </a:r>
            <a:r>
              <a:rPr lang="en-US" sz="1000" dirty="0"/>
              <a:t>[2][2]; Data= 1, valid=1, from </a:t>
            </a:r>
            <a:r>
              <a:rPr lang="en-US" sz="1000" dirty="0" err="1"/>
              <a:t>y,x</a:t>
            </a:r>
            <a:r>
              <a:rPr lang="en-US" sz="1000" dirty="0"/>
              <a:t>=(1,0) -&gt; (2,2), packet #1</a:t>
            </a:r>
            <a:br>
              <a:rPr lang="en-US" sz="1000" dirty="0"/>
            </a:br>
            <a:r>
              <a:rPr lang="en-US" sz="1000" dirty="0"/>
              <a:t># 4. T=300: </a:t>
            </a:r>
            <a:r>
              <a:rPr lang="en-US" sz="1000" dirty="0" err="1"/>
              <a:t>data_avail_for_venv</a:t>
            </a:r>
            <a:r>
              <a:rPr lang="en-US" sz="1000" dirty="0"/>
              <a:t>[3][2]; Data= 5, valid=1, from </a:t>
            </a:r>
            <a:r>
              <a:rPr lang="en-US" sz="1000" dirty="0" err="1"/>
              <a:t>y,x</a:t>
            </a:r>
            <a:r>
              <a:rPr lang="en-US" sz="1000" dirty="0"/>
              <a:t>=(2,2) -&gt; (3,2), packet #7</a:t>
            </a:r>
            <a:br>
              <a:rPr lang="en-US" sz="1000" dirty="0"/>
            </a:br>
            <a:r>
              <a:rPr lang="en-US" sz="1000" dirty="0"/>
              <a:t># T=300: launching packet #12, Data=15, valid=1, from </a:t>
            </a:r>
            <a:r>
              <a:rPr lang="en-US" sz="1000" dirty="0" err="1"/>
              <a:t>y,x</a:t>
            </a:r>
            <a:r>
              <a:rPr lang="en-US" sz="1000" dirty="0"/>
              <a:t>=(3,0) -&gt; (2,2)</a:t>
            </a:r>
            <a:br>
              <a:rPr lang="en-US" sz="1000" dirty="0"/>
            </a:br>
            <a:r>
              <a:rPr lang="en-US" sz="1000" dirty="0"/>
              <a:t># T=300: launching packet #13, Data=10, valid=1, from </a:t>
            </a:r>
            <a:r>
              <a:rPr lang="en-US" sz="1000" dirty="0" err="1"/>
              <a:t>y,x</a:t>
            </a:r>
            <a:r>
              <a:rPr lang="en-US" sz="1000" dirty="0"/>
              <a:t>=(1,1) -&gt; (2,2)</a:t>
            </a:r>
            <a:br>
              <a:rPr lang="en-US" sz="1000" dirty="0"/>
            </a:br>
            <a:r>
              <a:rPr lang="en-US" sz="1000" dirty="0"/>
              <a:t># T=320: launching packet #14, Data= 2, valid=1, from </a:t>
            </a:r>
            <a:r>
              <a:rPr lang="en-US" sz="1000" dirty="0" err="1"/>
              <a:t>y,x</a:t>
            </a:r>
            <a:r>
              <a:rPr lang="en-US" sz="1000" dirty="0"/>
              <a:t>=(0,3) -&gt; (2,2)</a:t>
            </a:r>
            <a:br>
              <a:rPr lang="en-US" sz="1000" dirty="0"/>
            </a:br>
            <a:r>
              <a:rPr lang="en-US" sz="1000" dirty="0"/>
              <a:t># T=320: launching packet #15, Data= 4, valid=1, from </a:t>
            </a:r>
            <a:r>
              <a:rPr lang="en-US" sz="1000" dirty="0" err="1"/>
              <a:t>y,x</a:t>
            </a:r>
            <a:r>
              <a:rPr lang="en-US" sz="1000" dirty="0"/>
              <a:t>=(2,1) -&gt; (2,2)</a:t>
            </a:r>
            <a:br>
              <a:rPr lang="en-US" sz="1000" dirty="0"/>
            </a:br>
            <a:r>
              <a:rPr lang="en-US" sz="1000" dirty="0"/>
              <a:t># 5. T=320: </a:t>
            </a:r>
            <a:r>
              <a:rPr lang="en-US" sz="1000" dirty="0" err="1"/>
              <a:t>data_avail_for_venv</a:t>
            </a:r>
            <a:r>
              <a:rPr lang="en-US" sz="1000" dirty="0"/>
              <a:t>[2][2]; Data= 7, valid=1, from </a:t>
            </a:r>
            <a:r>
              <a:rPr lang="en-US" sz="1000" dirty="0" err="1"/>
              <a:t>y,x</a:t>
            </a:r>
            <a:r>
              <a:rPr lang="en-US" sz="1000" dirty="0"/>
              <a:t>=(0,0) -&gt; (2,2), packet #0</a:t>
            </a:r>
            <a:br>
              <a:rPr lang="en-US" sz="1000" dirty="0"/>
            </a:br>
            <a:r>
              <a:rPr lang="en-US" sz="1000" dirty="0"/>
              <a:t># 6. T=340: </a:t>
            </a:r>
            <a:r>
              <a:rPr lang="en-US" sz="1000" dirty="0" err="1"/>
              <a:t>data_avail_for_venv</a:t>
            </a:r>
            <a:r>
              <a:rPr lang="en-US" sz="1000" dirty="0"/>
              <a:t>[2][2]; Data= 2, valid=1, from </a:t>
            </a:r>
            <a:r>
              <a:rPr lang="en-US" sz="1000" dirty="0" err="1"/>
              <a:t>y,x</a:t>
            </a:r>
            <a:r>
              <a:rPr lang="en-US" sz="1000" dirty="0"/>
              <a:t>=(1,0) -&gt; (2,2), packet #3</a:t>
            </a:r>
            <a:br>
              <a:rPr lang="en-US" sz="1000" dirty="0"/>
            </a:br>
            <a:r>
              <a:rPr lang="en-US" sz="1000" dirty="0"/>
              <a:t># T=340: launching packet #16, Data=13, valid=1, from </a:t>
            </a:r>
            <a:r>
              <a:rPr lang="en-US" sz="1000" dirty="0" err="1"/>
              <a:t>y,x</a:t>
            </a:r>
            <a:r>
              <a:rPr lang="en-US" sz="1000" dirty="0"/>
              <a:t>=(2,0) -&gt; (2,2)</a:t>
            </a:r>
            <a:br>
              <a:rPr lang="en-US" sz="1000" dirty="0"/>
            </a:br>
            <a:r>
              <a:rPr lang="en-US" sz="1000" dirty="0"/>
              <a:t># T=340: launching packet #17, Data=14, valid=1, from </a:t>
            </a:r>
            <a:r>
              <a:rPr lang="en-US" sz="1000" dirty="0" err="1"/>
              <a:t>y,x</a:t>
            </a:r>
            <a:r>
              <a:rPr lang="en-US" sz="1000" dirty="0"/>
              <a:t>=(3,0) -&gt; (2,2)</a:t>
            </a:r>
            <a:br>
              <a:rPr lang="en-US" sz="1000" dirty="0"/>
            </a:br>
            <a:r>
              <a:rPr lang="en-US" sz="1000" dirty="0"/>
              <a:t># T=360: launching packet #18, Data= 9, valid=1, from </a:t>
            </a:r>
            <a:r>
              <a:rPr lang="en-US" sz="1000" dirty="0" err="1"/>
              <a:t>y,x</a:t>
            </a:r>
            <a:r>
              <a:rPr lang="en-US" sz="1000" dirty="0"/>
              <a:t>=(3,1) -&gt; (2,2)</a:t>
            </a:r>
            <a:br>
              <a:rPr lang="en-US" sz="1000" dirty="0"/>
            </a:br>
            <a:r>
              <a:rPr lang="en-US" sz="1000" dirty="0"/>
              <a:t># T=360: launching packet #19, Data= 8, valid=1, from </a:t>
            </a:r>
            <a:r>
              <a:rPr lang="en-US" sz="1000" dirty="0" err="1"/>
              <a:t>y,x</a:t>
            </a:r>
            <a:r>
              <a:rPr lang="en-US" sz="1000" dirty="0"/>
              <a:t>=(0,2) -&gt; (2,2)</a:t>
            </a:r>
            <a:br>
              <a:rPr lang="en-US" sz="1000" dirty="0"/>
            </a:br>
            <a:r>
              <a:rPr lang="en-US" sz="1000" dirty="0"/>
              <a:t># 7. T=360: </a:t>
            </a:r>
            <a:r>
              <a:rPr lang="en-US" sz="1000" dirty="0" err="1"/>
              <a:t>data_avail_for_venv</a:t>
            </a:r>
            <a:r>
              <a:rPr lang="en-US" sz="1000" dirty="0"/>
              <a:t>[2][2]; Data= 5, valid=1, from </a:t>
            </a:r>
            <a:r>
              <a:rPr lang="en-US" sz="1000" dirty="0" err="1"/>
              <a:t>y,x</a:t>
            </a:r>
            <a:r>
              <a:rPr lang="en-US" sz="1000" dirty="0"/>
              <a:t>=(0,0) -&gt; (2,2), packet #4</a:t>
            </a:r>
            <a:br>
              <a:rPr lang="en-US" sz="1000" dirty="0"/>
            </a:br>
            <a:r>
              <a:rPr lang="en-US" sz="1000" dirty="0"/>
              <a:t># 8. T=380: </a:t>
            </a:r>
            <a:r>
              <a:rPr lang="en-US" sz="1000" dirty="0" err="1"/>
              <a:t>data_avail_for_venv</a:t>
            </a:r>
            <a:r>
              <a:rPr lang="en-US" sz="1000" dirty="0"/>
              <a:t>[2][2]; Data= 4, valid=1, from </a:t>
            </a:r>
            <a:r>
              <a:rPr lang="en-US" sz="1000" dirty="0" err="1"/>
              <a:t>y,x</a:t>
            </a:r>
            <a:r>
              <a:rPr lang="en-US" sz="1000" dirty="0"/>
              <a:t>=(0,1) -&gt; (2,2), packet #6</a:t>
            </a:r>
            <a:br>
              <a:rPr lang="en-US" sz="1000" dirty="0"/>
            </a:br>
            <a:r>
              <a:rPr lang="en-US" sz="1000" dirty="0"/>
              <a:t># T=380: launching packet #20, Data= 9, valid=1, from </a:t>
            </a:r>
            <a:r>
              <a:rPr lang="en-US" sz="1000" dirty="0" err="1"/>
              <a:t>y,x</a:t>
            </a:r>
            <a:r>
              <a:rPr lang="en-US" sz="1000" dirty="0"/>
              <a:t>=(1,2) -&gt; (2,2)</a:t>
            </a:r>
            <a:br>
              <a:rPr lang="en-US" sz="1000" dirty="0"/>
            </a:br>
            <a:r>
              <a:rPr lang="en-US" sz="1000" dirty="0"/>
              <a:t># T=380: launching packet #21, Data=11, valid=1, from </a:t>
            </a:r>
            <a:r>
              <a:rPr lang="en-US" sz="1000" dirty="0" err="1"/>
              <a:t>y,x</a:t>
            </a:r>
            <a:r>
              <a:rPr lang="en-US" sz="1000" dirty="0"/>
              <a:t>=(1,1) -&gt; (2,2)</a:t>
            </a:r>
            <a:br>
              <a:rPr lang="en-US" sz="1000" dirty="0"/>
            </a:br>
            <a:r>
              <a:rPr lang="en-US" sz="1000" dirty="0"/>
              <a:t># T=400: launching packet #22, Data= 4, valid=1, from </a:t>
            </a:r>
            <a:r>
              <a:rPr lang="en-US" sz="1000" dirty="0" err="1"/>
              <a:t>y,x</a:t>
            </a:r>
            <a:r>
              <a:rPr lang="en-US" sz="1000" dirty="0"/>
              <a:t>=(3,1) -&gt; (2,2)</a:t>
            </a:r>
            <a:br>
              <a:rPr lang="en-US" sz="1000" dirty="0"/>
            </a:br>
            <a:r>
              <a:rPr lang="en-US" sz="1000" dirty="0"/>
              <a:t># T=400: launching packet #23, Data= 0, valid=1, from </a:t>
            </a:r>
            <a:r>
              <a:rPr lang="en-US" sz="1000" dirty="0" err="1"/>
              <a:t>y,x</a:t>
            </a:r>
            <a:r>
              <a:rPr lang="en-US" sz="1000" dirty="0"/>
              <a:t>=(1,0) -&gt; (2,2)</a:t>
            </a:r>
            <a:br>
              <a:rPr lang="en-US" sz="1000" dirty="0"/>
            </a:br>
            <a:r>
              <a:rPr lang="en-US" sz="1000" dirty="0"/>
              <a:t># 9. T=400: </a:t>
            </a:r>
            <a:r>
              <a:rPr lang="en-US" sz="1000" dirty="0" err="1"/>
              <a:t>data_avail_for_venv</a:t>
            </a:r>
            <a:r>
              <a:rPr lang="en-US" sz="1000" dirty="0"/>
              <a:t>[2][2]; Data= 8, valid=1, from </a:t>
            </a:r>
            <a:r>
              <a:rPr lang="en-US" sz="1000" dirty="0" err="1"/>
              <a:t>y,x</a:t>
            </a:r>
            <a:r>
              <a:rPr lang="en-US" sz="1000" dirty="0"/>
              <a:t>=(0,1) -&gt; (2,2), packet #9</a:t>
            </a:r>
            <a:br>
              <a:rPr lang="en-US" sz="1000" dirty="0"/>
            </a:br>
            <a:r>
              <a:rPr lang="en-US" sz="1000" dirty="0"/>
              <a:t># 10. T=420: </a:t>
            </a:r>
            <a:r>
              <a:rPr lang="en-US" sz="1000" dirty="0" err="1"/>
              <a:t>data_avail_for_venv</a:t>
            </a:r>
            <a:r>
              <a:rPr lang="en-US" sz="1000" dirty="0"/>
              <a:t>[2][2]; Data=13, valid=1, from </a:t>
            </a:r>
            <a:r>
              <a:rPr lang="en-US" sz="1000" dirty="0" err="1"/>
              <a:t>y,x</a:t>
            </a:r>
            <a:r>
              <a:rPr lang="en-US" sz="1000" dirty="0"/>
              <a:t>=(2,0) -&gt; (2,2), packet #16</a:t>
            </a:r>
            <a:br>
              <a:rPr lang="en-US" sz="1000" dirty="0"/>
            </a:br>
            <a:r>
              <a:rPr lang="en-US" sz="1000" dirty="0"/>
              <a:t># T=420: launching packet #24, Data=12, valid=1, from </a:t>
            </a:r>
            <a:r>
              <a:rPr lang="en-US" sz="1000" dirty="0" err="1"/>
              <a:t>y,x</a:t>
            </a:r>
            <a:r>
              <a:rPr lang="en-US" sz="1000" dirty="0"/>
              <a:t>=(1,0) -&gt; (2,2)</a:t>
            </a:r>
            <a:br>
              <a:rPr lang="en-US" sz="1000" dirty="0"/>
            </a:br>
            <a:r>
              <a:rPr lang="en-US" sz="1000" dirty="0"/>
              <a:t># T=420: launching packet #25, Data= 3, valid=1, from </a:t>
            </a:r>
            <a:r>
              <a:rPr lang="en-US" sz="1000" dirty="0" err="1"/>
              <a:t>y,x</a:t>
            </a:r>
            <a:r>
              <a:rPr lang="en-US" sz="1000" dirty="0"/>
              <a:t>=(3,1) -&gt; (2,2)</a:t>
            </a:r>
            <a:br>
              <a:rPr lang="en-US" sz="1000" dirty="0"/>
            </a:br>
            <a:r>
              <a:rPr lang="en-US" sz="1000" dirty="0"/>
              <a:t># T=440: launching packet #26, Data=10, valid=1, from </a:t>
            </a:r>
            <a:r>
              <a:rPr lang="en-US" sz="1000" dirty="0" err="1"/>
              <a:t>y,x</a:t>
            </a:r>
            <a:r>
              <a:rPr lang="en-US" sz="1000" dirty="0"/>
              <a:t>=(1,0) -&gt; (2,2)</a:t>
            </a:r>
            <a:br>
              <a:rPr lang="en-US" sz="1000" dirty="0"/>
            </a:br>
            <a:r>
              <a:rPr lang="en-US" sz="1000" dirty="0"/>
              <a:t># T=440: launching packet #27, Data= 1, valid=1, from </a:t>
            </a:r>
            <a:r>
              <a:rPr lang="en-US" sz="1000" dirty="0" err="1"/>
              <a:t>y,x</a:t>
            </a:r>
            <a:r>
              <a:rPr lang="en-US" sz="1000" dirty="0"/>
              <a:t>=(3,1) -&gt; (2,2)</a:t>
            </a:r>
            <a:br>
              <a:rPr lang="en-US" sz="1000" dirty="0"/>
            </a:br>
            <a:r>
              <a:rPr lang="en-US" sz="1000" dirty="0"/>
              <a:t># 11. T=440: </a:t>
            </a:r>
            <a:r>
              <a:rPr lang="en-US" sz="1000" dirty="0" err="1"/>
              <a:t>data_avail_for_venv</a:t>
            </a:r>
            <a:r>
              <a:rPr lang="en-US" sz="1000" dirty="0"/>
              <a:t>[2][2]; Data= 8, valid=1, from </a:t>
            </a:r>
            <a:r>
              <a:rPr lang="en-US" sz="1000" dirty="0" err="1"/>
              <a:t>y,x</a:t>
            </a:r>
            <a:r>
              <a:rPr lang="en-US" sz="1000" dirty="0"/>
              <a:t>=(0,2) -&gt; (2,2), packet #19</a:t>
            </a:r>
            <a:br>
              <a:rPr lang="en-US" sz="1000" dirty="0"/>
            </a:br>
            <a:r>
              <a:rPr lang="en-US" sz="1000" dirty="0"/>
              <a:t># 12. T=460: </a:t>
            </a:r>
            <a:r>
              <a:rPr lang="en-US" sz="1000" dirty="0" err="1"/>
              <a:t>data_avail_for_venv</a:t>
            </a:r>
            <a:r>
              <a:rPr lang="en-US" sz="1000" dirty="0"/>
              <a:t>[2][2]; Data= 9, valid=1, from </a:t>
            </a:r>
            <a:r>
              <a:rPr lang="en-US" sz="1000" dirty="0" err="1"/>
              <a:t>y,x</a:t>
            </a:r>
            <a:r>
              <a:rPr lang="en-US" sz="1000" dirty="0"/>
              <a:t>=(1,2) -&gt; (2,2), packet #20</a:t>
            </a:r>
            <a:br>
              <a:rPr lang="en-US" sz="1000" dirty="0"/>
            </a:br>
            <a:r>
              <a:rPr lang="en-US" sz="1000" dirty="0"/>
              <a:t># T=460: launching packet #28, Data=13, valid=1, from </a:t>
            </a:r>
            <a:r>
              <a:rPr lang="en-US" sz="1000" dirty="0" err="1"/>
              <a:t>y,x</a:t>
            </a:r>
            <a:r>
              <a:rPr lang="en-US" sz="1000" dirty="0"/>
              <a:t>=(3,1) -&gt; (2,2)</a:t>
            </a:r>
            <a:br>
              <a:rPr lang="en-US" sz="1000" dirty="0"/>
            </a:br>
            <a:r>
              <a:rPr lang="en-US" sz="1000" dirty="0"/>
              <a:t># T=460: launching packet #29, Data=15, valid=1, from </a:t>
            </a:r>
            <a:r>
              <a:rPr lang="en-US" sz="1000" dirty="0" err="1"/>
              <a:t>y,x</a:t>
            </a:r>
            <a:r>
              <a:rPr lang="en-US" sz="1000" dirty="0"/>
              <a:t>=(3,2) -&gt; (2,2)</a:t>
            </a:r>
            <a:br>
              <a:rPr lang="en-US" sz="1000" dirty="0"/>
            </a:br>
            <a:r>
              <a:rPr lang="en-US" sz="1000" dirty="0"/>
              <a:t># T=480: launching packet #30, Data= 8, valid=1, from </a:t>
            </a:r>
            <a:r>
              <a:rPr lang="en-US" sz="1000" dirty="0" err="1"/>
              <a:t>y,x</a:t>
            </a:r>
            <a:r>
              <a:rPr lang="en-US" sz="1000" dirty="0"/>
              <a:t>=(0,1) -&gt; (2,2)</a:t>
            </a:r>
            <a:br>
              <a:rPr lang="en-US" sz="1000" dirty="0"/>
            </a:br>
            <a:r>
              <a:rPr lang="en-US" sz="1000" dirty="0"/>
              <a:t># T=480: launching packet #31, Data= 2, valid=1, from </a:t>
            </a:r>
            <a:r>
              <a:rPr lang="en-US" sz="1000" dirty="0" err="1"/>
              <a:t>y,x</a:t>
            </a:r>
            <a:r>
              <a:rPr lang="en-US" sz="1000" dirty="0"/>
              <a:t>=(0,3) -&gt; (2,2)</a:t>
            </a:r>
            <a:br>
              <a:rPr lang="en-US" sz="1000" dirty="0"/>
            </a:br>
            <a:r>
              <a:rPr lang="en-US" sz="1000" dirty="0"/>
              <a:t># 13. T=480: </a:t>
            </a:r>
            <a:r>
              <a:rPr lang="en-US" sz="1000" dirty="0" err="1"/>
              <a:t>data_avail_for_venv</a:t>
            </a:r>
            <a:r>
              <a:rPr lang="en-US" sz="1000" dirty="0"/>
              <a:t>[2][2]; Data=13, valid=1, from </a:t>
            </a:r>
            <a:r>
              <a:rPr lang="en-US" sz="1000" dirty="0" err="1"/>
              <a:t>y,x</a:t>
            </a:r>
            <a:r>
              <a:rPr lang="en-US" sz="1000" dirty="0"/>
              <a:t>=(0,3) -&gt; (2,2), packet #10</a:t>
            </a:r>
            <a:br>
              <a:rPr lang="en-US" sz="1000" dirty="0"/>
            </a:br>
            <a:r>
              <a:rPr lang="en-US" sz="1000" dirty="0"/>
              <a:t># 14. T=500: </a:t>
            </a:r>
            <a:r>
              <a:rPr lang="en-US" sz="1000" dirty="0" err="1"/>
              <a:t>data_avail_for_venv</a:t>
            </a:r>
            <a:r>
              <a:rPr lang="en-US" sz="1000" dirty="0"/>
              <a:t>[2][2]; Data=15, valid=1, from </a:t>
            </a:r>
            <a:r>
              <a:rPr lang="en-US" sz="1000" dirty="0" err="1"/>
              <a:t>y,x</a:t>
            </a:r>
            <a:r>
              <a:rPr lang="en-US" sz="1000" dirty="0"/>
              <a:t>=(3,0) -&gt; (2,2), packet #12</a:t>
            </a:r>
            <a:br>
              <a:rPr lang="en-US" sz="1000" dirty="0"/>
            </a:br>
            <a:r>
              <a:rPr lang="en-US" sz="1000" dirty="0"/>
              <a:t># T=500: launching packet #32, Data= 6, valid=1, from </a:t>
            </a:r>
            <a:r>
              <a:rPr lang="en-US" sz="1000" dirty="0" err="1"/>
              <a:t>y,x</a:t>
            </a:r>
            <a:r>
              <a:rPr lang="en-US" sz="1000" dirty="0"/>
              <a:t>=(1,3) -&gt; (2,2)</a:t>
            </a:r>
            <a:br>
              <a:rPr lang="en-US" sz="1000" dirty="0"/>
            </a:br>
            <a:r>
              <a:rPr lang="en-US" sz="1000" dirty="0"/>
              <a:t># T=500: launching packet #33, Data=14, valid=1, from </a:t>
            </a:r>
            <a:r>
              <a:rPr lang="en-US" sz="1000" dirty="0" err="1"/>
              <a:t>y,x</a:t>
            </a:r>
            <a:r>
              <a:rPr lang="en-US" sz="1000" dirty="0"/>
              <a:t>=(3,3) -&gt; (2,2)</a:t>
            </a:r>
            <a:br>
              <a:rPr lang="en-US" sz="1000" dirty="0"/>
            </a:br>
            <a:r>
              <a:rPr lang="en-US" sz="1000" dirty="0"/>
              <a:t># T=520: launching packet #34, Data=11, valid=1, from </a:t>
            </a:r>
            <a:r>
              <a:rPr lang="en-US" sz="1000" dirty="0" err="1"/>
              <a:t>y,x</a:t>
            </a:r>
            <a:r>
              <a:rPr lang="en-US" sz="1000" dirty="0"/>
              <a:t>=(0,3) -&gt; (2,2)</a:t>
            </a:r>
            <a:br>
              <a:rPr lang="en-US" sz="1000" dirty="0"/>
            </a:br>
            <a:r>
              <a:rPr lang="en-US" sz="1000" dirty="0"/>
              <a:t># T=520: launching packet #35, Data= 4, valid=1, from </a:t>
            </a:r>
            <a:r>
              <a:rPr lang="en-US" sz="1000" dirty="0" err="1"/>
              <a:t>y,x</a:t>
            </a:r>
            <a:r>
              <a:rPr lang="en-US" sz="1000" dirty="0"/>
              <a:t>=(1,0) -&gt; (2,2)</a:t>
            </a:r>
            <a:br>
              <a:rPr lang="en-US" sz="1000" dirty="0"/>
            </a:br>
            <a:r>
              <a:rPr lang="en-US" sz="1000" dirty="0"/>
              <a:t># 15. T=520: </a:t>
            </a:r>
            <a:r>
              <a:rPr lang="en-US" sz="1000" dirty="0" err="1"/>
              <a:t>data_avail_for_venv</a:t>
            </a:r>
            <a:r>
              <a:rPr lang="en-US" sz="1000" dirty="0"/>
              <a:t>[2][2]; Data= 2, valid=1, from </a:t>
            </a:r>
            <a:r>
              <a:rPr lang="en-US" sz="1000" dirty="0" err="1"/>
              <a:t>y,x</a:t>
            </a:r>
            <a:r>
              <a:rPr lang="en-US" sz="1000" dirty="0"/>
              <a:t>=(0,3) -&gt; (2,2), packet #14</a:t>
            </a:r>
            <a:br>
              <a:rPr lang="en-US" sz="1000" dirty="0"/>
            </a:br>
            <a:r>
              <a:rPr lang="en-US" sz="1000" dirty="0"/>
              <a:t># 16. T=540: </a:t>
            </a:r>
            <a:r>
              <a:rPr lang="en-US" sz="1000" dirty="0" err="1"/>
              <a:t>data_avail_for_venv</a:t>
            </a:r>
            <a:r>
              <a:rPr lang="en-US" sz="1000" dirty="0"/>
              <a:t>[2][2]; Data=14, valid=1, from </a:t>
            </a:r>
            <a:r>
              <a:rPr lang="en-US" sz="1000" dirty="0" err="1"/>
              <a:t>y,x</a:t>
            </a:r>
            <a:r>
              <a:rPr lang="en-US" sz="1000" dirty="0"/>
              <a:t>=(3,0) -&gt; (2,2), packet #17</a:t>
            </a:r>
            <a:br>
              <a:rPr lang="en-US" sz="1000" dirty="0"/>
            </a:br>
            <a:r>
              <a:rPr lang="en-US" sz="1000" dirty="0"/>
              <a:t># T=540: launching packet #36, Data= 7, valid=1, from </a:t>
            </a:r>
            <a:r>
              <a:rPr lang="en-US" sz="1000" dirty="0" err="1"/>
              <a:t>y,x</a:t>
            </a:r>
            <a:r>
              <a:rPr lang="en-US" sz="1000" dirty="0"/>
              <a:t>=(0,3) -&gt; (2,2)</a:t>
            </a:r>
            <a:br>
              <a:rPr lang="en-US" sz="1000" dirty="0"/>
            </a:br>
            <a:r>
              <a:rPr lang="en-US" sz="1000" dirty="0"/>
              <a:t># T=540: launching packet #37, Data=10, valid=1, from </a:t>
            </a:r>
            <a:r>
              <a:rPr lang="en-US" sz="1000" dirty="0" err="1"/>
              <a:t>y,x</a:t>
            </a:r>
            <a:r>
              <a:rPr lang="en-US" sz="1000" dirty="0"/>
              <a:t>=(0,0) -&gt; (2,2)</a:t>
            </a:r>
            <a:br>
              <a:rPr lang="en-US" sz="1000" dirty="0"/>
            </a:br>
            <a:r>
              <a:rPr lang="en-US" sz="1000" dirty="0"/>
              <a:t># T=560: launching packet #38, Data=11, valid=1, from </a:t>
            </a:r>
            <a:r>
              <a:rPr lang="en-US" sz="1000" dirty="0" err="1"/>
              <a:t>y,x</a:t>
            </a:r>
            <a:r>
              <a:rPr lang="en-US" sz="1000" dirty="0"/>
              <a:t>=(0,0) -&gt; (2,2)</a:t>
            </a:r>
            <a:br>
              <a:rPr lang="en-US" sz="1000" dirty="0"/>
            </a:br>
            <a:r>
              <a:rPr lang="en-US" sz="1000" dirty="0"/>
              <a:t># T=560: launching packet #39, Data= 6, valid=1, from </a:t>
            </a:r>
            <a:r>
              <a:rPr lang="en-US" sz="1000" dirty="0" err="1"/>
              <a:t>y,x</a:t>
            </a:r>
            <a:r>
              <a:rPr lang="en-US" sz="1000" dirty="0"/>
              <a:t>=(2,1) -&gt; (2,2)</a:t>
            </a:r>
            <a:br>
              <a:rPr lang="en-US" sz="1000" dirty="0"/>
            </a:br>
            <a:r>
              <a:rPr lang="en-US" sz="1000" dirty="0"/>
              <a:t># 17. T=560: </a:t>
            </a:r>
            <a:r>
              <a:rPr lang="en-US" sz="1000" dirty="0" err="1"/>
              <a:t>data_avail_for_venv</a:t>
            </a:r>
            <a:r>
              <a:rPr lang="en-US" sz="1000" dirty="0"/>
              <a:t>[2][2]; Data=15, valid=1, from </a:t>
            </a:r>
            <a:r>
              <a:rPr lang="en-US" sz="1000" dirty="0" err="1"/>
              <a:t>y,x</a:t>
            </a:r>
            <a:r>
              <a:rPr lang="en-US" sz="1000" dirty="0"/>
              <a:t>=(3,2) -&gt; (2,2), packet #29</a:t>
            </a:r>
            <a:br>
              <a:rPr lang="en-US" sz="1000" dirty="0"/>
            </a:br>
            <a:r>
              <a:rPr lang="en-US" sz="1000" dirty="0"/>
              <a:t># 18. T=580: </a:t>
            </a:r>
            <a:r>
              <a:rPr lang="en-US" sz="1000" dirty="0" err="1"/>
              <a:t>data_avail_for_venv</a:t>
            </a:r>
            <a:r>
              <a:rPr lang="en-US" sz="1000" dirty="0"/>
              <a:t>[2][2]; Data= 0, valid=1, from </a:t>
            </a:r>
            <a:r>
              <a:rPr lang="en-US" sz="1000" dirty="0" err="1"/>
              <a:t>y,x</a:t>
            </a:r>
            <a:r>
              <a:rPr lang="en-US" sz="1000" dirty="0"/>
              <a:t>=(1,0) -&gt; (2,2), packet #23</a:t>
            </a:r>
            <a:br>
              <a:rPr lang="en-US" sz="1000" dirty="0"/>
            </a:br>
            <a:r>
              <a:rPr lang="en-US" sz="1000" dirty="0"/>
              <a:t># T=580: launching packet #40, Data= 3, valid=1, from </a:t>
            </a:r>
            <a:r>
              <a:rPr lang="en-US" sz="1000" dirty="0" err="1"/>
              <a:t>y,x</a:t>
            </a:r>
            <a:r>
              <a:rPr lang="en-US" sz="1000" dirty="0"/>
              <a:t>=(0,3) -&gt; (2,2)</a:t>
            </a:r>
            <a:br>
              <a:rPr lang="en-US" sz="1000" dirty="0"/>
            </a:br>
            <a:r>
              <a:rPr lang="en-US" sz="1000" dirty="0"/>
              <a:t># T=580: launching packet #41, Data= 7, valid=1, from </a:t>
            </a:r>
            <a:r>
              <a:rPr lang="en-US" sz="1000" dirty="0" err="1"/>
              <a:t>y,x</a:t>
            </a:r>
            <a:r>
              <a:rPr lang="en-US" sz="1000" dirty="0"/>
              <a:t>=(0,0) -&gt; (2,2)</a:t>
            </a:r>
            <a:br>
              <a:rPr lang="en-US" sz="1000" dirty="0"/>
            </a:br>
            <a:r>
              <a:rPr lang="en-US" sz="1000" dirty="0"/>
              <a:t># T=600: launching packet #42, Data= 8, valid=1, from </a:t>
            </a:r>
            <a:r>
              <a:rPr lang="en-US" sz="1000" dirty="0" err="1"/>
              <a:t>y,x</a:t>
            </a:r>
            <a:r>
              <a:rPr lang="en-US" sz="1000" dirty="0"/>
              <a:t>=(0,3) -&gt; (2,2)</a:t>
            </a:r>
            <a:br>
              <a:rPr lang="en-US" sz="1000" dirty="0"/>
            </a:br>
            <a:r>
              <a:rPr lang="en-US" sz="1000" dirty="0"/>
              <a:t># T=600: launching packet #43, Data= 5, valid=1, from </a:t>
            </a:r>
            <a:r>
              <a:rPr lang="en-US" sz="1000" dirty="0" err="1"/>
              <a:t>y,x</a:t>
            </a:r>
            <a:r>
              <a:rPr lang="en-US" sz="1000" dirty="0"/>
              <a:t>=(0,2) -&gt; (2,2)</a:t>
            </a:r>
            <a:br>
              <a:rPr lang="en-US" sz="1000" dirty="0"/>
            </a:br>
            <a:r>
              <a:rPr lang="en-US" sz="1000" dirty="0"/>
              <a:t># 19. T=600: </a:t>
            </a:r>
            <a:r>
              <a:rPr lang="en-US" sz="1000" dirty="0" err="1"/>
              <a:t>data_avail_for_venv</a:t>
            </a:r>
            <a:r>
              <a:rPr lang="en-US" sz="1000" dirty="0"/>
              <a:t>[2][2]; Data=12, valid=1, from </a:t>
            </a:r>
            <a:r>
              <a:rPr lang="en-US" sz="1000" dirty="0" err="1"/>
              <a:t>y,x</a:t>
            </a:r>
            <a:r>
              <a:rPr lang="en-US" sz="1000" dirty="0"/>
              <a:t>=(1,0) -&gt; (2,2), packet #24</a:t>
            </a:r>
            <a:br>
              <a:rPr lang="en-US" sz="1000" dirty="0"/>
            </a:br>
            <a:r>
              <a:rPr lang="en-US" sz="1000" dirty="0"/>
              <a:t># 20. T=620: </a:t>
            </a:r>
            <a:r>
              <a:rPr lang="en-US" sz="1000" dirty="0" err="1"/>
              <a:t>data_avail_for_venv</a:t>
            </a:r>
            <a:r>
              <a:rPr lang="en-US" sz="1000" dirty="0"/>
              <a:t>[2][2]; Data=10, valid=1, from </a:t>
            </a:r>
            <a:r>
              <a:rPr lang="en-US" sz="1000" dirty="0" err="1"/>
              <a:t>y,x</a:t>
            </a:r>
            <a:r>
              <a:rPr lang="en-US" sz="1000" dirty="0"/>
              <a:t>=(1,0) -&gt; (2,2), packet #26</a:t>
            </a:r>
            <a:br>
              <a:rPr lang="en-US" sz="1000" dirty="0"/>
            </a:br>
            <a:r>
              <a:rPr lang="en-US" sz="1000" dirty="0"/>
              <a:t># T=620: launching packet #44, Data= 8, valid=1, from </a:t>
            </a:r>
            <a:r>
              <a:rPr lang="en-US" sz="1000" dirty="0" err="1"/>
              <a:t>y,x</a:t>
            </a:r>
            <a:r>
              <a:rPr lang="en-US" sz="1000" dirty="0"/>
              <a:t>=(0,1) -&gt; (2,2)</a:t>
            </a:r>
            <a:br>
              <a:rPr lang="en-US" sz="1000" dirty="0"/>
            </a:br>
            <a:r>
              <a:rPr lang="en-US" sz="1000" dirty="0"/>
              <a:t># T=620: launching packet #45, Data=10, valid=1, from </a:t>
            </a:r>
            <a:r>
              <a:rPr lang="en-US" sz="1000" dirty="0" err="1"/>
              <a:t>y,x</a:t>
            </a:r>
            <a:r>
              <a:rPr lang="en-US" sz="1000" dirty="0"/>
              <a:t>=(2,2) -&gt; (3,2)</a:t>
            </a:r>
            <a:br>
              <a:rPr lang="en-US" sz="1000" dirty="0"/>
            </a:br>
            <a:r>
              <a:rPr lang="en-US" sz="1000" dirty="0"/>
              <a:t># T=640: launching packet #46, Data= 7, valid=1, from </a:t>
            </a:r>
            <a:r>
              <a:rPr lang="en-US" sz="1000" dirty="0" err="1"/>
              <a:t>y,x</a:t>
            </a:r>
            <a:r>
              <a:rPr lang="en-US" sz="1000" dirty="0"/>
              <a:t>=(0,0) -&gt; (2,2)</a:t>
            </a:r>
            <a:br>
              <a:rPr lang="en-US" sz="1000" dirty="0"/>
            </a:br>
            <a:r>
              <a:rPr lang="en-US" sz="1000" dirty="0"/>
              <a:t># T=640: launching packet #47, Data= 4, valid=1, from </a:t>
            </a:r>
            <a:r>
              <a:rPr lang="en-US" sz="1000" dirty="0" err="1"/>
              <a:t>y,x</a:t>
            </a:r>
            <a:r>
              <a:rPr lang="en-US" sz="1000" dirty="0"/>
              <a:t>=(2,3) -&gt; (2,2)</a:t>
            </a:r>
            <a:br>
              <a:rPr lang="en-US" sz="1000" dirty="0"/>
            </a:br>
            <a:r>
              <a:rPr lang="en-US" sz="1000" dirty="0"/>
              <a:t># 21. T=640: </a:t>
            </a:r>
            <a:r>
              <a:rPr lang="en-US" sz="1000" dirty="0" err="1"/>
              <a:t>data_avail_for_venv</a:t>
            </a:r>
            <a:r>
              <a:rPr lang="en-US" sz="1000" dirty="0"/>
              <a:t>[2][2]; Data=10, valid=1, from </a:t>
            </a:r>
            <a:r>
              <a:rPr lang="en-US" sz="1000" dirty="0" err="1"/>
              <a:t>y,x</a:t>
            </a:r>
            <a:r>
              <a:rPr lang="en-US" sz="1000" dirty="0"/>
              <a:t>=(1,1) -&gt; (2,2), packet #13</a:t>
            </a:r>
            <a:br>
              <a:rPr lang="en-US" sz="1000" dirty="0"/>
            </a:br>
            <a:r>
              <a:rPr lang="en-US" sz="1000" dirty="0"/>
              <a:t># 22. T=660: </a:t>
            </a:r>
            <a:r>
              <a:rPr lang="en-US" sz="1000" dirty="0" err="1"/>
              <a:t>data_avail_for_venv</a:t>
            </a:r>
            <a:r>
              <a:rPr lang="en-US" sz="1000" dirty="0"/>
              <a:t>[2][2]; Data= 9, valid=1, from </a:t>
            </a:r>
            <a:r>
              <a:rPr lang="en-US" sz="1000" dirty="0" err="1"/>
              <a:t>y,x</a:t>
            </a:r>
            <a:r>
              <a:rPr lang="en-US" sz="1000" dirty="0"/>
              <a:t>=(3,1) -&gt; (2,2), packet #18</a:t>
            </a:r>
            <a:br>
              <a:rPr lang="en-US" sz="1000" dirty="0"/>
            </a:br>
            <a:r>
              <a:rPr lang="en-US" sz="1000" dirty="0"/>
              <a:t># T=660: launching packet #48, Data=14, valid=1, from </a:t>
            </a:r>
            <a:r>
              <a:rPr lang="en-US" sz="1000" dirty="0" err="1"/>
              <a:t>y,x</a:t>
            </a:r>
            <a:r>
              <a:rPr lang="en-US" sz="1000" dirty="0"/>
              <a:t>=(0,3) -&gt; (2,2)</a:t>
            </a:r>
            <a:br>
              <a:rPr lang="en-US" sz="1000" dirty="0"/>
            </a:br>
            <a:r>
              <a:rPr lang="en-US" sz="1000" dirty="0"/>
              <a:t># T=660: launching packet #49, Data=15, valid=1, from </a:t>
            </a:r>
            <a:r>
              <a:rPr lang="en-US" sz="1000" dirty="0" err="1"/>
              <a:t>y,x</a:t>
            </a:r>
            <a:r>
              <a:rPr lang="en-US" sz="1000" dirty="0"/>
              <a:t>=(2,0) -&gt; (2,2)</a:t>
            </a:r>
            <a:br>
              <a:rPr lang="en-US" sz="1000" dirty="0"/>
            </a:br>
            <a:r>
              <a:rPr lang="en-US" sz="1000" dirty="0"/>
              <a:t># Done launching packets!</a:t>
            </a:r>
            <a:br>
              <a:rPr lang="en-US" sz="1000" dirty="0"/>
            </a:br>
            <a:r>
              <a:rPr lang="en-US" sz="1000" dirty="0"/>
              <a:t># 23. T=680: </a:t>
            </a:r>
            <a:r>
              <a:rPr lang="en-US" sz="1000" dirty="0" err="1"/>
              <a:t>data_avail_for_venv</a:t>
            </a:r>
            <a:r>
              <a:rPr lang="en-US" sz="1000" dirty="0"/>
              <a:t>[2][2]; Data= 5, valid=1, from </a:t>
            </a:r>
            <a:r>
              <a:rPr lang="en-US" sz="1000" dirty="0" err="1"/>
              <a:t>y,x</a:t>
            </a:r>
            <a:r>
              <a:rPr lang="en-US" sz="1000" dirty="0"/>
              <a:t>=(0,2) -&gt; (2,2), packet #43</a:t>
            </a:r>
            <a:br>
              <a:rPr lang="en-US" sz="1000" dirty="0"/>
            </a:br>
            <a:r>
              <a:rPr lang="en-US" sz="1000" dirty="0"/>
              <a:t># 24. T=680: </a:t>
            </a:r>
            <a:r>
              <a:rPr lang="en-US" sz="1000" dirty="0" err="1"/>
              <a:t>data_avail_for_venv</a:t>
            </a:r>
            <a:r>
              <a:rPr lang="en-US" sz="1000" dirty="0"/>
              <a:t>[3][2]; Data=10, valid=1, from </a:t>
            </a:r>
            <a:r>
              <a:rPr lang="en-US" sz="1000" dirty="0" err="1"/>
              <a:t>y,x</a:t>
            </a:r>
            <a:r>
              <a:rPr lang="en-US" sz="1000" dirty="0"/>
              <a:t>=(2,2) -&gt; (3,2), packet #45</a:t>
            </a:r>
            <a:br>
              <a:rPr lang="en-US" sz="1000" dirty="0"/>
            </a:br>
            <a:r>
              <a:rPr lang="en-US" sz="1000" dirty="0"/>
              <a:t># 25. T=700: </a:t>
            </a:r>
            <a:r>
              <a:rPr lang="en-US" sz="1000" dirty="0" err="1"/>
              <a:t>data_avail_for_venv</a:t>
            </a:r>
            <a:r>
              <a:rPr lang="en-US" sz="1000" dirty="0"/>
              <a:t>[2][2]; Data= 2, valid=1, from </a:t>
            </a:r>
            <a:r>
              <a:rPr lang="en-US" sz="1000" dirty="0" err="1"/>
              <a:t>y,x</a:t>
            </a:r>
            <a:r>
              <a:rPr lang="en-US" sz="1000" dirty="0"/>
              <a:t>=(0,3) -&gt; (2,2), packet #31</a:t>
            </a:r>
            <a:br>
              <a:rPr lang="en-US" sz="1000" dirty="0"/>
            </a:br>
            <a:r>
              <a:rPr lang="en-US" sz="1000" dirty="0"/>
              <a:t># 26. T=720: </a:t>
            </a:r>
            <a:r>
              <a:rPr lang="en-US" sz="1000" dirty="0" err="1"/>
              <a:t>data_avail_for_venv</a:t>
            </a:r>
            <a:r>
              <a:rPr lang="en-US" sz="1000" dirty="0"/>
              <a:t>[2][2]; Data= 6, valid=1, from </a:t>
            </a:r>
            <a:r>
              <a:rPr lang="en-US" sz="1000" dirty="0" err="1"/>
              <a:t>y,x</a:t>
            </a:r>
            <a:r>
              <a:rPr lang="en-US" sz="1000" dirty="0"/>
              <a:t>=(1,3) -&gt; (2,2), packet #32</a:t>
            </a:r>
            <a:br>
              <a:rPr lang="en-US" sz="1000" dirty="0"/>
            </a:br>
            <a:r>
              <a:rPr lang="en-US" sz="1000" dirty="0"/>
              <a:t># 27. T=740: </a:t>
            </a:r>
            <a:r>
              <a:rPr lang="en-US" sz="1000" dirty="0" err="1"/>
              <a:t>data_avail_for_venv</a:t>
            </a:r>
            <a:r>
              <a:rPr lang="en-US" sz="1000" dirty="0"/>
              <a:t>[2][2]; Data=14, valid=1, from </a:t>
            </a:r>
            <a:r>
              <a:rPr lang="en-US" sz="1000" dirty="0" err="1"/>
              <a:t>y,x</a:t>
            </a:r>
            <a:r>
              <a:rPr lang="en-US" sz="1000" dirty="0"/>
              <a:t>=(3,3) -&gt; (2,2), packet #33</a:t>
            </a:r>
            <a:br>
              <a:rPr lang="en-US" sz="1000" dirty="0"/>
            </a:br>
            <a:r>
              <a:rPr lang="en-US" sz="1000" dirty="0"/>
              <a:t># 28. T=760: </a:t>
            </a:r>
            <a:r>
              <a:rPr lang="en-US" sz="1000" dirty="0" err="1"/>
              <a:t>data_avail_for_venv</a:t>
            </a:r>
            <a:r>
              <a:rPr lang="en-US" sz="1000" dirty="0"/>
              <a:t>[2][2]; Data=11, valid=1, from </a:t>
            </a:r>
            <a:r>
              <a:rPr lang="en-US" sz="1000" dirty="0" err="1"/>
              <a:t>y,x</a:t>
            </a:r>
            <a:r>
              <a:rPr lang="en-US" sz="1000" dirty="0"/>
              <a:t>=(0,3) -&gt; (2,2), packet #34</a:t>
            </a:r>
            <a:br>
              <a:rPr lang="en-US" sz="1000" dirty="0"/>
            </a:br>
            <a:r>
              <a:rPr lang="en-US" sz="1000" dirty="0"/>
              <a:t># 29. T=780: </a:t>
            </a:r>
            <a:r>
              <a:rPr lang="en-US" sz="1000" dirty="0" err="1"/>
              <a:t>data_avail_for_venv</a:t>
            </a:r>
            <a:r>
              <a:rPr lang="en-US" sz="1000" dirty="0"/>
              <a:t>[2][2]; Data= 3, valid=1, from </a:t>
            </a:r>
            <a:r>
              <a:rPr lang="en-US" sz="1000" dirty="0" err="1"/>
              <a:t>y,x</a:t>
            </a:r>
            <a:r>
              <a:rPr lang="en-US" sz="1000" dirty="0"/>
              <a:t>=(0,3) -&gt; (2,2), packet #40</a:t>
            </a:r>
            <a:br>
              <a:rPr lang="en-US" sz="1000" dirty="0"/>
            </a:br>
            <a:r>
              <a:rPr lang="en-US" sz="1000" dirty="0"/>
              <a:t># 30. T=800: </a:t>
            </a:r>
            <a:r>
              <a:rPr lang="en-US" sz="1000" dirty="0" err="1"/>
              <a:t>data_avail_for_venv</a:t>
            </a:r>
            <a:r>
              <a:rPr lang="en-US" sz="1000" dirty="0"/>
              <a:t>[2][2]; Data= 8, valid=1, from </a:t>
            </a:r>
            <a:r>
              <a:rPr lang="en-US" sz="1000" dirty="0" err="1"/>
              <a:t>y,x</a:t>
            </a:r>
            <a:r>
              <a:rPr lang="en-US" sz="1000" dirty="0"/>
              <a:t>=(0,3) -&gt; (2,2), packet #42</a:t>
            </a:r>
            <a:br>
              <a:rPr lang="en-US" sz="1000" dirty="0"/>
            </a:br>
            <a:r>
              <a:rPr lang="en-US" sz="1000" dirty="0"/>
              <a:t># 31. T=820: </a:t>
            </a:r>
            <a:r>
              <a:rPr lang="en-US" sz="1000" dirty="0" err="1"/>
              <a:t>data_avail_for_venv</a:t>
            </a:r>
            <a:r>
              <a:rPr lang="en-US" sz="1000" dirty="0"/>
              <a:t>[2][2]; Data= 4, valid=1, from </a:t>
            </a:r>
            <a:r>
              <a:rPr lang="en-US" sz="1000" dirty="0" err="1"/>
              <a:t>y,x</a:t>
            </a:r>
            <a:r>
              <a:rPr lang="en-US" sz="1000" dirty="0"/>
              <a:t>=(2,3) -&gt; (2,2), packet #47</a:t>
            </a:r>
            <a:br>
              <a:rPr lang="en-US" sz="1000" dirty="0"/>
            </a:br>
            <a:r>
              <a:rPr lang="en-US" sz="1000" dirty="0"/>
              <a:t># 32. T=840: </a:t>
            </a:r>
            <a:r>
              <a:rPr lang="en-US" sz="1000" dirty="0" err="1"/>
              <a:t>data_avail_for_venv</a:t>
            </a:r>
            <a:r>
              <a:rPr lang="en-US" sz="1000" dirty="0"/>
              <a:t>[2][2]; Data= 4, valid=1, from </a:t>
            </a:r>
            <a:r>
              <a:rPr lang="en-US" sz="1000" dirty="0" err="1"/>
              <a:t>y,x</a:t>
            </a:r>
            <a:r>
              <a:rPr lang="en-US" sz="1000" dirty="0"/>
              <a:t>=(1,0) -&gt; (2,2), packet #35</a:t>
            </a:r>
            <a:br>
              <a:rPr lang="en-US" sz="1000" dirty="0"/>
            </a:br>
            <a:r>
              <a:rPr lang="en-US" sz="1000" dirty="0"/>
              <a:t># 33. T=860: </a:t>
            </a:r>
            <a:r>
              <a:rPr lang="en-US" sz="1000" dirty="0" err="1"/>
              <a:t>data_avail_for_venv</a:t>
            </a:r>
            <a:r>
              <a:rPr lang="en-US" sz="1000" dirty="0"/>
              <a:t>[2][2]; Data=14, valid=1, from </a:t>
            </a:r>
            <a:r>
              <a:rPr lang="en-US" sz="1000" dirty="0" err="1"/>
              <a:t>y,x</a:t>
            </a:r>
            <a:r>
              <a:rPr lang="en-US" sz="1000" dirty="0"/>
              <a:t>=(0,3) -&gt; (2,2), packet #48</a:t>
            </a:r>
            <a:br>
              <a:rPr lang="en-US" sz="1000" dirty="0"/>
            </a:br>
            <a:r>
              <a:rPr lang="en-US" sz="1000" dirty="0"/>
              <a:t># 34. T=880: </a:t>
            </a:r>
            <a:r>
              <a:rPr lang="en-US" sz="1000" dirty="0" err="1"/>
              <a:t>data_avail_for_venv</a:t>
            </a:r>
            <a:r>
              <a:rPr lang="en-US" sz="1000" dirty="0"/>
              <a:t>[2][2]; Data=10, valid=1, from </a:t>
            </a:r>
            <a:r>
              <a:rPr lang="en-US" sz="1000" dirty="0" err="1"/>
              <a:t>y,x</a:t>
            </a:r>
            <a:r>
              <a:rPr lang="en-US" sz="1000" dirty="0"/>
              <a:t>=(0,0) -&gt; (2,2), packet #37</a:t>
            </a:r>
            <a:br>
              <a:rPr lang="en-US" sz="1000" dirty="0"/>
            </a:br>
            <a:r>
              <a:rPr lang="en-US" sz="1000" dirty="0"/>
              <a:t># 35. T=900: </a:t>
            </a:r>
            <a:r>
              <a:rPr lang="en-US" sz="1000" dirty="0" err="1"/>
              <a:t>data_avail_for_venv</a:t>
            </a:r>
            <a:r>
              <a:rPr lang="en-US" sz="1000" dirty="0"/>
              <a:t>[2][2]; Data=11, valid=1, from </a:t>
            </a:r>
            <a:r>
              <a:rPr lang="en-US" sz="1000" dirty="0" err="1"/>
              <a:t>y,x</a:t>
            </a:r>
            <a:r>
              <a:rPr lang="en-US" sz="1000" dirty="0"/>
              <a:t>=(0,0) -&gt; (2,2), packet #38</a:t>
            </a:r>
            <a:br>
              <a:rPr lang="en-US" sz="1000" dirty="0"/>
            </a:br>
            <a:r>
              <a:rPr lang="en-US" sz="1000" dirty="0"/>
              <a:t># 36. T=920: </a:t>
            </a:r>
            <a:r>
              <a:rPr lang="en-US" sz="1000" dirty="0" err="1"/>
              <a:t>data_avail_for_venv</a:t>
            </a:r>
            <a:r>
              <a:rPr lang="en-US" sz="1000" dirty="0"/>
              <a:t>[2][2]; Data= 7, valid=1, from </a:t>
            </a:r>
            <a:r>
              <a:rPr lang="en-US" sz="1000" dirty="0" err="1"/>
              <a:t>y,x</a:t>
            </a:r>
            <a:r>
              <a:rPr lang="en-US" sz="1000" dirty="0"/>
              <a:t>=(0,0) -&gt; (2,2), packet #41</a:t>
            </a:r>
          </a:p>
          <a:p>
            <a:r>
              <a:rPr lang="en-US" sz="1000" dirty="0"/>
              <a:t># 37. T=940: </a:t>
            </a:r>
            <a:r>
              <a:rPr lang="en-US" sz="1000" dirty="0" err="1"/>
              <a:t>data_avail_for_venv</a:t>
            </a:r>
            <a:r>
              <a:rPr lang="en-US" sz="1000" dirty="0"/>
              <a:t>[2][2]; Data= 7, valid=1, from </a:t>
            </a:r>
            <a:r>
              <a:rPr lang="en-US" sz="1000" dirty="0" err="1"/>
              <a:t>y,x</a:t>
            </a:r>
            <a:r>
              <a:rPr lang="en-US" sz="1000" dirty="0"/>
              <a:t>=(0,0) -&gt; (2,2), packet #46</a:t>
            </a:r>
            <a:br>
              <a:rPr lang="en-US" sz="1000" dirty="0"/>
            </a:br>
            <a:r>
              <a:rPr lang="en-US" sz="1000" dirty="0"/>
              <a:t># 38. T=960: </a:t>
            </a:r>
            <a:r>
              <a:rPr lang="en-US" sz="1000" dirty="0" err="1"/>
              <a:t>data_avail_for_venv</a:t>
            </a:r>
            <a:r>
              <a:rPr lang="en-US" sz="1000" dirty="0"/>
              <a:t>[2][2]; Data=15, valid=1, from </a:t>
            </a:r>
            <a:r>
              <a:rPr lang="en-US" sz="1000" dirty="0" err="1"/>
              <a:t>y,x</a:t>
            </a:r>
            <a:r>
              <a:rPr lang="en-US" sz="1000" dirty="0"/>
              <a:t>=(2,0) -&gt; (2,2), packet #49</a:t>
            </a:r>
            <a:br>
              <a:rPr lang="en-US" sz="1000" dirty="0"/>
            </a:br>
            <a:r>
              <a:rPr lang="en-US" sz="1000" dirty="0"/>
              <a:t># 39. T=980: </a:t>
            </a:r>
            <a:r>
              <a:rPr lang="en-US" sz="1000" dirty="0" err="1"/>
              <a:t>data_avail_for_venv</a:t>
            </a:r>
            <a:r>
              <a:rPr lang="en-US" sz="1000" dirty="0"/>
              <a:t>[2][2]; Data= 4, valid=1, from </a:t>
            </a:r>
            <a:r>
              <a:rPr lang="en-US" sz="1000" dirty="0" err="1"/>
              <a:t>y,x</a:t>
            </a:r>
            <a:r>
              <a:rPr lang="en-US" sz="1000" dirty="0"/>
              <a:t>=(3,1) -&gt; (2,2), packet #22</a:t>
            </a:r>
            <a:br>
              <a:rPr lang="en-US" sz="1000" dirty="0"/>
            </a:br>
            <a:r>
              <a:rPr lang="en-US" sz="1000" dirty="0"/>
              <a:t># 40. T=1000: </a:t>
            </a:r>
            <a:r>
              <a:rPr lang="en-US" sz="1000" dirty="0" err="1"/>
              <a:t>data_avail_for_venv</a:t>
            </a:r>
            <a:r>
              <a:rPr lang="en-US" sz="1000" dirty="0"/>
              <a:t>[2][2]; Data= 8, valid=1, from </a:t>
            </a:r>
            <a:r>
              <a:rPr lang="en-US" sz="1000" dirty="0" err="1"/>
              <a:t>y,x</a:t>
            </a:r>
            <a:r>
              <a:rPr lang="en-US" sz="1000" dirty="0"/>
              <a:t>=(0,1) -&gt; (2,2), packet #30</a:t>
            </a:r>
            <a:br>
              <a:rPr lang="en-US" sz="1000" dirty="0"/>
            </a:br>
            <a:r>
              <a:rPr lang="en-US" sz="1000" dirty="0"/>
              <a:t># 41. T=1020: </a:t>
            </a:r>
            <a:r>
              <a:rPr lang="en-US" sz="1000" dirty="0" err="1"/>
              <a:t>data_avail_for_venv</a:t>
            </a:r>
            <a:r>
              <a:rPr lang="en-US" sz="1000" dirty="0"/>
              <a:t>[2][2]; Data= 3, valid=1, from </a:t>
            </a:r>
            <a:r>
              <a:rPr lang="en-US" sz="1000" dirty="0" err="1"/>
              <a:t>y,x</a:t>
            </a:r>
            <a:r>
              <a:rPr lang="en-US" sz="1000" dirty="0"/>
              <a:t>=(3,1) -&gt; (2,2), packet #25</a:t>
            </a:r>
            <a:br>
              <a:rPr lang="en-US" sz="1000" dirty="0"/>
            </a:br>
            <a:r>
              <a:rPr lang="en-US" sz="1000" dirty="0"/>
              <a:t># 42. T=1040: </a:t>
            </a:r>
            <a:r>
              <a:rPr lang="en-US" sz="1000" dirty="0" err="1"/>
              <a:t>data_avail_for_venv</a:t>
            </a:r>
            <a:r>
              <a:rPr lang="en-US" sz="1000" dirty="0"/>
              <a:t>[2][2]; Data= 1, valid=1, from </a:t>
            </a:r>
            <a:r>
              <a:rPr lang="en-US" sz="1000" dirty="0" err="1"/>
              <a:t>y,x</a:t>
            </a:r>
            <a:r>
              <a:rPr lang="en-US" sz="1000" dirty="0"/>
              <a:t>=(3,1) -&gt; (2,2), packet #27</a:t>
            </a:r>
            <a:br>
              <a:rPr lang="en-US" sz="1000" dirty="0"/>
            </a:br>
            <a:r>
              <a:rPr lang="en-US" sz="1000" dirty="0"/>
              <a:t># 43. T=1060: </a:t>
            </a:r>
            <a:r>
              <a:rPr lang="en-US" sz="1000" dirty="0" err="1"/>
              <a:t>data_avail_for_venv</a:t>
            </a:r>
            <a:r>
              <a:rPr lang="en-US" sz="1000" dirty="0"/>
              <a:t>[2][2]; Data= 8, valid=1, from </a:t>
            </a:r>
            <a:r>
              <a:rPr lang="en-US" sz="1000" dirty="0" err="1"/>
              <a:t>y,x</a:t>
            </a:r>
            <a:r>
              <a:rPr lang="en-US" sz="1000" dirty="0"/>
              <a:t>=(0,1) -&gt; (2,2), packet #44</a:t>
            </a:r>
            <a:br>
              <a:rPr lang="en-US" sz="1000" dirty="0"/>
            </a:br>
            <a:r>
              <a:rPr lang="en-US" sz="1000" dirty="0"/>
              <a:t># 44. T=1080: </a:t>
            </a:r>
            <a:r>
              <a:rPr lang="en-US" sz="1000" dirty="0" err="1"/>
              <a:t>data_avail_for_venv</a:t>
            </a:r>
            <a:r>
              <a:rPr lang="en-US" sz="1000" dirty="0"/>
              <a:t>[2][2]; Data= 1, valid=1, from </a:t>
            </a:r>
            <a:r>
              <a:rPr lang="en-US" sz="1000" dirty="0" err="1"/>
              <a:t>y,x</a:t>
            </a:r>
            <a:r>
              <a:rPr lang="en-US" sz="1000" dirty="0"/>
              <a:t>=(2,1) -&gt; (2,2), packet #8</a:t>
            </a:r>
            <a:br>
              <a:rPr lang="en-US" sz="1000" dirty="0"/>
            </a:br>
            <a:r>
              <a:rPr lang="en-US" sz="1000" dirty="0"/>
              <a:t># 45. T=1100: </a:t>
            </a:r>
            <a:r>
              <a:rPr lang="en-US" sz="1000" dirty="0" err="1"/>
              <a:t>data_avail_for_venv</a:t>
            </a:r>
            <a:r>
              <a:rPr lang="en-US" sz="1000" dirty="0"/>
              <a:t>[2][2]; Data= 6, valid=1, from </a:t>
            </a:r>
            <a:r>
              <a:rPr lang="en-US" sz="1000" dirty="0" err="1"/>
              <a:t>y,x</a:t>
            </a:r>
            <a:r>
              <a:rPr lang="en-US" sz="1000" dirty="0"/>
              <a:t>=(2,1) -&gt; (2,2), packet #11</a:t>
            </a:r>
            <a:br>
              <a:rPr lang="en-US" sz="1000" dirty="0"/>
            </a:br>
            <a:r>
              <a:rPr lang="en-US" sz="1000" dirty="0"/>
              <a:t># 46. T=1120: </a:t>
            </a:r>
            <a:r>
              <a:rPr lang="en-US" sz="1000" dirty="0" err="1"/>
              <a:t>data_avail_for_venv</a:t>
            </a:r>
            <a:r>
              <a:rPr lang="en-US" sz="1000" dirty="0"/>
              <a:t>[2][2]; Data= 4, valid=1, from </a:t>
            </a:r>
            <a:r>
              <a:rPr lang="en-US" sz="1000" dirty="0" err="1"/>
              <a:t>y,x</a:t>
            </a:r>
            <a:r>
              <a:rPr lang="en-US" sz="1000" dirty="0"/>
              <a:t>=(2,1) -&gt; (2,2), packet #15</a:t>
            </a:r>
            <a:br>
              <a:rPr lang="en-US" sz="1000" dirty="0"/>
            </a:br>
            <a:r>
              <a:rPr lang="en-US" sz="1000" dirty="0"/>
              <a:t># 47. T=1140: </a:t>
            </a:r>
            <a:r>
              <a:rPr lang="en-US" sz="1000" dirty="0" err="1"/>
              <a:t>data_avail_for_venv</a:t>
            </a:r>
            <a:r>
              <a:rPr lang="en-US" sz="1000" dirty="0"/>
              <a:t>[2][2]; Data= 6, valid=1, from </a:t>
            </a:r>
            <a:r>
              <a:rPr lang="en-US" sz="1000" dirty="0" err="1"/>
              <a:t>y,x</a:t>
            </a:r>
            <a:r>
              <a:rPr lang="en-US" sz="1000" dirty="0"/>
              <a:t>=(2,1) -&gt; (2,2), packet #39</a:t>
            </a:r>
            <a:br>
              <a:rPr lang="en-US" sz="1000" dirty="0"/>
            </a:br>
            <a:r>
              <a:rPr lang="en-US" sz="1000" dirty="0"/>
              <a:t># Stopping simulation due to timeout; not all packets received</a:t>
            </a:r>
            <a:br>
              <a:rPr lang="en-US" dirty="0"/>
            </a:br>
            <a:endParaRPr lang="en-US" dirty="0"/>
          </a:p>
        </p:txBody>
      </p:sp>
    </p:spTree>
    <p:extLst>
      <p:ext uri="{BB962C8B-B14F-4D97-AF65-F5344CB8AC3E}">
        <p14:creationId xmlns:p14="http://schemas.microsoft.com/office/powerpoint/2010/main" val="1121828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D01B-5207-4C80-B209-475D9255DBD4}"/>
              </a:ext>
            </a:extLst>
          </p:cNvPr>
          <p:cNvSpPr>
            <a:spLocks noGrp="1"/>
          </p:cNvSpPr>
          <p:nvPr>
            <p:ph type="title"/>
          </p:nvPr>
        </p:nvSpPr>
        <p:spPr/>
        <p:txBody>
          <a:bodyPr/>
          <a:lstStyle/>
          <a:p>
            <a:r>
              <a:rPr lang="en-US" dirty="0"/>
              <a:t>Issue #2</a:t>
            </a:r>
          </a:p>
        </p:txBody>
      </p:sp>
      <p:sp>
        <p:nvSpPr>
          <p:cNvPr id="3" name="Content Placeholder 2">
            <a:extLst>
              <a:ext uri="{FF2B5EF4-FFF2-40B4-BE49-F238E27FC236}">
                <a16:creationId xmlns:a16="http://schemas.microsoft.com/office/drawing/2014/main" id="{613A3291-73AD-4E1F-8BB6-A57F183ED338}"/>
              </a:ext>
            </a:extLst>
          </p:cNvPr>
          <p:cNvSpPr>
            <a:spLocks noGrp="1"/>
          </p:cNvSpPr>
          <p:nvPr>
            <p:ph idx="1"/>
          </p:nvPr>
        </p:nvSpPr>
        <p:spPr/>
        <p:txBody>
          <a:bodyPr/>
          <a:lstStyle/>
          <a:p>
            <a:r>
              <a:rPr lang="en-US" dirty="0"/>
              <a:t>Performance is poor</a:t>
            </a:r>
          </a:p>
          <a:p>
            <a:pPr lvl="1"/>
            <a:r>
              <a:rPr lang="en-US" dirty="0"/>
              <a:t>All packets are correctly delivered – but about 3x slower than expected</a:t>
            </a:r>
          </a:p>
          <a:p>
            <a:pPr lvl="1"/>
            <a:endParaRPr lang="en-US" dirty="0"/>
          </a:p>
        </p:txBody>
      </p:sp>
      <p:sp>
        <p:nvSpPr>
          <p:cNvPr id="4" name="Footer Placeholder 3">
            <a:extLst>
              <a:ext uri="{FF2B5EF4-FFF2-40B4-BE49-F238E27FC236}">
                <a16:creationId xmlns:a16="http://schemas.microsoft.com/office/drawing/2014/main" id="{75D28C7E-EEC0-4E0A-9FF6-ED7B8924773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069956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FF60-A616-4359-8EAE-4A2E1B7CB35B}"/>
              </a:ext>
            </a:extLst>
          </p:cNvPr>
          <p:cNvSpPr>
            <a:spLocks noGrp="1"/>
          </p:cNvSpPr>
          <p:nvPr>
            <p:ph type="title"/>
          </p:nvPr>
        </p:nvSpPr>
        <p:spPr/>
        <p:txBody>
          <a:bodyPr/>
          <a:lstStyle/>
          <a:p>
            <a:r>
              <a:rPr lang="en-US" dirty="0"/>
              <a:t>War stories</a:t>
            </a:r>
          </a:p>
        </p:txBody>
      </p:sp>
      <p:sp>
        <p:nvSpPr>
          <p:cNvPr id="3" name="Content Placeholder 2">
            <a:extLst>
              <a:ext uri="{FF2B5EF4-FFF2-40B4-BE49-F238E27FC236}">
                <a16:creationId xmlns:a16="http://schemas.microsoft.com/office/drawing/2014/main" id="{97170193-B6F0-4409-84F5-47FA5CC9387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3DD6872-D2DB-497C-955B-AB7B943B372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823596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F23-AA81-4C7E-AADF-FFEA4D3297D8}"/>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18008413-C023-4AFC-9EDF-3C1F236E6B38}"/>
              </a:ext>
            </a:extLst>
          </p:cNvPr>
          <p:cNvSpPr>
            <a:spLocks noGrp="1"/>
          </p:cNvSpPr>
          <p:nvPr>
            <p:ph idx="1"/>
          </p:nvPr>
        </p:nvSpPr>
        <p:spPr/>
        <p:txBody>
          <a:bodyPr/>
          <a:lstStyle/>
          <a:p>
            <a:r>
              <a:rPr lang="en-US"/>
              <a:t>Optical </a:t>
            </a:r>
            <a:r>
              <a:rPr lang="en-US" dirty="0"/>
              <a:t>probing</a:t>
            </a:r>
          </a:p>
          <a:p>
            <a:r>
              <a:rPr lang="en-US" dirty="0"/>
              <a:t>Tester vs. system debug</a:t>
            </a:r>
          </a:p>
          <a:p>
            <a:endParaRPr lang="en-US" dirty="0"/>
          </a:p>
        </p:txBody>
      </p:sp>
      <p:sp>
        <p:nvSpPr>
          <p:cNvPr id="4" name="Footer Placeholder 3">
            <a:extLst>
              <a:ext uri="{FF2B5EF4-FFF2-40B4-BE49-F238E27FC236}">
                <a16:creationId xmlns:a16="http://schemas.microsoft.com/office/drawing/2014/main" id="{0D1F1FB8-5E73-4E18-9BF1-CB2AE3AEF00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296308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4EAA-B0BA-47EF-9DE4-8127DF207D97}"/>
              </a:ext>
            </a:extLst>
          </p:cNvPr>
          <p:cNvSpPr>
            <a:spLocks noGrp="1"/>
          </p:cNvSpPr>
          <p:nvPr>
            <p:ph type="title"/>
          </p:nvPr>
        </p:nvSpPr>
        <p:spPr/>
        <p:txBody>
          <a:bodyPr/>
          <a:lstStyle/>
          <a:p>
            <a:r>
              <a:rPr lang="en-US" altLang="en-US" b="1" dirty="0"/>
              <a:t>Post-Si Debug Methodologies</a:t>
            </a:r>
            <a:r>
              <a:rPr lang="en-US" altLang="en-US" dirty="0"/>
              <a:t> (pg. 1)</a:t>
            </a:r>
            <a:endParaRPr lang="en-US" dirty="0"/>
          </a:p>
        </p:txBody>
      </p:sp>
      <p:sp>
        <p:nvSpPr>
          <p:cNvPr id="3" name="Content Placeholder 2">
            <a:extLst>
              <a:ext uri="{FF2B5EF4-FFF2-40B4-BE49-F238E27FC236}">
                <a16:creationId xmlns:a16="http://schemas.microsoft.com/office/drawing/2014/main" id="{646582D4-1C78-4B15-BCDD-D695DFC69FDF}"/>
              </a:ext>
            </a:extLst>
          </p:cNvPr>
          <p:cNvSpPr>
            <a:spLocks noGrp="1"/>
          </p:cNvSpPr>
          <p:nvPr>
            <p:ph idx="1"/>
          </p:nvPr>
        </p:nvSpPr>
        <p:spPr/>
        <p:txBody>
          <a:bodyPr>
            <a:normAutofit fontScale="92500" lnSpcReduction="10000"/>
          </a:bodyPr>
          <a:lstStyle/>
          <a:p>
            <a:pPr>
              <a:defRPr/>
            </a:pPr>
            <a:r>
              <a:rPr lang="en-US" altLang="en-US" dirty="0"/>
              <a:t>Deterministic Replay 			</a:t>
            </a:r>
          </a:p>
          <a:p>
            <a:pPr lvl="1">
              <a:defRPr/>
            </a:pPr>
            <a:r>
              <a:rPr lang="en-US" altLang="en-US" dirty="0"/>
              <a:t>Asynchronous clocks introduce non-determinism</a:t>
            </a:r>
          </a:p>
          <a:p>
            <a:pPr lvl="1">
              <a:defRPr/>
            </a:pPr>
            <a:r>
              <a:rPr lang="en-US" altLang="en-US" dirty="0"/>
              <a:t>Requires an extremely small reproducible set of stimulus</a:t>
            </a:r>
          </a:p>
          <a:p>
            <a:pPr lvl="1">
              <a:defRPr/>
            </a:pPr>
            <a:r>
              <a:rPr lang="en-US" altLang="en-US" dirty="0"/>
              <a:t>Requires “Run N” and ATPG type DFT (scan capabilities)</a:t>
            </a:r>
          </a:p>
          <a:p>
            <a:pPr lvl="2">
              <a:defRPr/>
            </a:pPr>
            <a:r>
              <a:rPr lang="en-US" altLang="en-US" sz="1350" dirty="0"/>
              <a:t>MISR Signatures</a:t>
            </a:r>
            <a:r>
              <a:rPr lang="en-US" altLang="en-US" dirty="0"/>
              <a:t>	</a:t>
            </a:r>
          </a:p>
          <a:p>
            <a:pPr marL="816769" lvl="2" indent="0">
              <a:buNone/>
              <a:defRPr/>
            </a:pPr>
            <a:endParaRPr lang="en-US" altLang="en-US" dirty="0"/>
          </a:p>
          <a:p>
            <a:pPr>
              <a:defRPr/>
            </a:pPr>
            <a:r>
              <a:rPr lang="en-US" altLang="en-US" dirty="0"/>
              <a:t>Backspace (Freeze on Fail and Speculate)</a:t>
            </a:r>
          </a:p>
          <a:p>
            <a:pPr lvl="1">
              <a:defRPr/>
            </a:pPr>
            <a:r>
              <a:rPr lang="en-US" altLang="en-US" dirty="0"/>
              <a:t>Iteratively surmise the necessary states and pre-conditions</a:t>
            </a:r>
          </a:p>
          <a:p>
            <a:pPr lvl="1">
              <a:defRPr/>
            </a:pPr>
            <a:r>
              <a:rPr lang="en-US" altLang="en-US" dirty="0"/>
              <a:t>Effective for Hangs</a:t>
            </a:r>
          </a:p>
          <a:p>
            <a:pPr lvl="1">
              <a:defRPr/>
            </a:pPr>
            <a:r>
              <a:rPr lang="en-US" altLang="en-US" dirty="0"/>
              <a:t>Otherwise, Inaccurate and Difficult </a:t>
            </a:r>
          </a:p>
          <a:p>
            <a:pPr lvl="1">
              <a:defRPr/>
            </a:pPr>
            <a:r>
              <a:rPr lang="en-US" altLang="en-US" dirty="0"/>
              <a:t>Good for characterization with ample time and visibility</a:t>
            </a:r>
          </a:p>
          <a:p>
            <a:endParaRPr lang="en-US" dirty="0"/>
          </a:p>
        </p:txBody>
      </p:sp>
    </p:spTree>
    <p:extLst>
      <p:ext uri="{BB962C8B-B14F-4D97-AF65-F5344CB8AC3E}">
        <p14:creationId xmlns:p14="http://schemas.microsoft.com/office/powerpoint/2010/main" val="3454858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80F6-5C52-4183-B963-4FE8CAFA8F45}"/>
              </a:ext>
            </a:extLst>
          </p:cNvPr>
          <p:cNvSpPr>
            <a:spLocks noGrp="1"/>
          </p:cNvSpPr>
          <p:nvPr>
            <p:ph type="title"/>
          </p:nvPr>
        </p:nvSpPr>
        <p:spPr/>
        <p:txBody>
          <a:bodyPr/>
          <a:lstStyle/>
          <a:p>
            <a:r>
              <a:rPr lang="en-US" altLang="en-US" b="1" dirty="0"/>
              <a:t>Post-Si Debug Methodologies </a:t>
            </a:r>
            <a:r>
              <a:rPr lang="en-US" altLang="en-US" dirty="0"/>
              <a:t>(pg. 2)</a:t>
            </a:r>
            <a:endParaRPr lang="en-US" dirty="0"/>
          </a:p>
        </p:txBody>
      </p:sp>
      <p:sp>
        <p:nvSpPr>
          <p:cNvPr id="3" name="Content Placeholder 2">
            <a:extLst>
              <a:ext uri="{FF2B5EF4-FFF2-40B4-BE49-F238E27FC236}">
                <a16:creationId xmlns:a16="http://schemas.microsoft.com/office/drawing/2014/main" id="{99A8CBB4-B224-4A6F-AE43-FE3A7F72DED3}"/>
              </a:ext>
            </a:extLst>
          </p:cNvPr>
          <p:cNvSpPr>
            <a:spLocks noGrp="1"/>
          </p:cNvSpPr>
          <p:nvPr>
            <p:ph idx="1"/>
          </p:nvPr>
        </p:nvSpPr>
        <p:spPr/>
        <p:txBody>
          <a:bodyPr>
            <a:normAutofit fontScale="85000" lnSpcReduction="20000"/>
          </a:bodyPr>
          <a:lstStyle/>
          <a:p>
            <a:pPr>
              <a:defRPr/>
            </a:pPr>
            <a:r>
              <a:rPr lang="en-US" altLang="en-US" dirty="0"/>
              <a:t>On-the-Fly Analysis</a:t>
            </a:r>
          </a:p>
          <a:p>
            <a:pPr lvl="1">
              <a:defRPr/>
            </a:pPr>
            <a:r>
              <a:rPr lang="en-US" altLang="en-US" dirty="0"/>
              <a:t>Best with Low MTTF, Difficult with High MTTF failures</a:t>
            </a:r>
          </a:p>
          <a:p>
            <a:pPr lvl="2">
              <a:defRPr/>
            </a:pPr>
            <a:r>
              <a:rPr lang="en-US" altLang="en-US" sz="1500" dirty="0"/>
              <a:t>Large number of test systems needed for statistical MTTF</a:t>
            </a:r>
          </a:p>
          <a:p>
            <a:pPr lvl="1">
              <a:defRPr/>
            </a:pPr>
            <a:r>
              <a:rPr lang="en-US" altLang="en-US" dirty="0"/>
              <a:t>Requires Scan on the Fly infrastructure OR….</a:t>
            </a:r>
          </a:p>
          <a:p>
            <a:pPr lvl="1">
              <a:defRPr/>
            </a:pPr>
            <a:r>
              <a:rPr lang="en-US" altLang="en-US" dirty="0"/>
              <a:t>Environmental Experimentation  (turn stuff off)</a:t>
            </a:r>
          </a:p>
          <a:p>
            <a:pPr lvl="2">
              <a:defRPr/>
            </a:pPr>
            <a:r>
              <a:rPr lang="en-US" altLang="en-US" sz="1500" dirty="0"/>
              <a:t>Defeatures, Chicken Bits, Traffic modulators Required</a:t>
            </a:r>
            <a:endParaRPr lang="en-US" altLang="en-US" dirty="0"/>
          </a:p>
          <a:p>
            <a:pPr marL="816769" lvl="2" indent="0">
              <a:buNone/>
              <a:defRPr/>
            </a:pPr>
            <a:endParaRPr lang="en-US" altLang="en-US" dirty="0"/>
          </a:p>
          <a:p>
            <a:pPr>
              <a:defRPr/>
            </a:pPr>
            <a:r>
              <a:rPr lang="en-US" altLang="en-US" dirty="0"/>
              <a:t>History Capture  (Logic Analyzers, Trace Buffers)</a:t>
            </a:r>
          </a:p>
          <a:p>
            <a:pPr lvl="1">
              <a:defRPr/>
            </a:pPr>
            <a:r>
              <a:rPr lang="en-US" altLang="en-US" dirty="0"/>
              <a:t>Area – Large Arrays needed for capture depth</a:t>
            </a:r>
          </a:p>
          <a:p>
            <a:pPr lvl="1">
              <a:defRPr/>
            </a:pPr>
            <a:r>
              <a:rPr lang="en-US" altLang="en-US" dirty="0"/>
              <a:t>Power Consumption </a:t>
            </a:r>
          </a:p>
          <a:p>
            <a:pPr lvl="1">
              <a:defRPr/>
            </a:pPr>
            <a:r>
              <a:rPr lang="en-US" altLang="en-US" dirty="0"/>
              <a:t>Complexity </a:t>
            </a:r>
          </a:p>
          <a:p>
            <a:pPr lvl="1">
              <a:defRPr/>
            </a:pPr>
            <a:r>
              <a:rPr lang="en-US" altLang="en-US" dirty="0"/>
              <a:t>Security</a:t>
            </a:r>
          </a:p>
          <a:p>
            <a:pPr lvl="1">
              <a:defRPr/>
            </a:pPr>
            <a:r>
              <a:rPr lang="en-US" altLang="en-US" dirty="0"/>
              <a:t>Cross Design-Object Triggering</a:t>
            </a:r>
          </a:p>
          <a:p>
            <a:pPr lvl="1">
              <a:defRPr/>
            </a:pPr>
            <a:r>
              <a:rPr lang="en-US" altLang="en-US" dirty="0"/>
              <a:t>Time Correlation</a:t>
            </a:r>
          </a:p>
          <a:p>
            <a:endParaRPr lang="en-US" dirty="0"/>
          </a:p>
        </p:txBody>
      </p:sp>
    </p:spTree>
    <p:extLst>
      <p:ext uri="{BB962C8B-B14F-4D97-AF65-F5344CB8AC3E}">
        <p14:creationId xmlns:p14="http://schemas.microsoft.com/office/powerpoint/2010/main" val="324424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8F70-A58A-4FFE-8DFE-19995E97AAF4}"/>
              </a:ext>
            </a:extLst>
          </p:cNvPr>
          <p:cNvSpPr>
            <a:spLocks noGrp="1"/>
          </p:cNvSpPr>
          <p:nvPr>
            <p:ph type="title"/>
          </p:nvPr>
        </p:nvSpPr>
        <p:spPr/>
        <p:txBody>
          <a:bodyPr/>
          <a:lstStyle/>
          <a:p>
            <a:r>
              <a:rPr lang="en-US" dirty="0"/>
              <a:t>What’s about to hit you?</a:t>
            </a:r>
          </a:p>
        </p:txBody>
      </p:sp>
      <p:sp>
        <p:nvSpPr>
          <p:cNvPr id="3" name="Content Placeholder 2">
            <a:extLst>
              <a:ext uri="{FF2B5EF4-FFF2-40B4-BE49-F238E27FC236}">
                <a16:creationId xmlns:a16="http://schemas.microsoft.com/office/drawing/2014/main" id="{0080E993-707B-4655-9228-6AF27281A56B}"/>
              </a:ext>
            </a:extLst>
          </p:cNvPr>
          <p:cNvSpPr>
            <a:spLocks noGrp="1"/>
          </p:cNvSpPr>
          <p:nvPr>
            <p:ph idx="1"/>
          </p:nvPr>
        </p:nvSpPr>
        <p:spPr>
          <a:xfrm>
            <a:off x="685800" y="1828800"/>
            <a:ext cx="7772400" cy="4114800"/>
          </a:xfrm>
        </p:spPr>
        <p:txBody>
          <a:bodyPr/>
          <a:lstStyle/>
          <a:p>
            <a:r>
              <a:rPr lang="en-US" sz="2400" b="0" i="0" u="none" strike="noStrike" dirty="0">
                <a:solidFill>
                  <a:srgbClr val="000000"/>
                </a:solidFill>
                <a:effectLst/>
              </a:rPr>
              <a:t>What’s the difference between theory and practice?</a:t>
            </a:r>
          </a:p>
          <a:p>
            <a:pPr lvl="1">
              <a:spcBef>
                <a:spcPts val="0"/>
              </a:spcBef>
            </a:pPr>
            <a:r>
              <a:rPr lang="en-US" sz="2000" b="0" i="0" u="none" strike="noStrike" dirty="0">
                <a:solidFill>
                  <a:srgbClr val="000000"/>
                </a:solidFill>
                <a:effectLst/>
              </a:rPr>
              <a:t>In theory, there is no difference</a:t>
            </a:r>
          </a:p>
          <a:p>
            <a:pPr lvl="1">
              <a:spcBef>
                <a:spcPts val="0"/>
              </a:spcBef>
            </a:pPr>
            <a:r>
              <a:rPr lang="en-US" sz="2000" b="0" i="0" u="none" strike="noStrike" dirty="0">
                <a:solidFill>
                  <a:srgbClr val="000000"/>
                </a:solidFill>
                <a:effectLst/>
              </a:rPr>
              <a:t>In practice, there is</a:t>
            </a:r>
          </a:p>
          <a:p>
            <a:r>
              <a:rPr lang="en-US" sz="2400" b="0" i="0" u="none" strike="noStrike" dirty="0">
                <a:solidFill>
                  <a:srgbClr val="000000"/>
                </a:solidFill>
                <a:effectLst/>
              </a:rPr>
              <a:t>RTL is a fast gate-level (or higher) abstraction</a:t>
            </a:r>
          </a:p>
          <a:p>
            <a:pPr lvl="1">
              <a:spcBef>
                <a:spcPts val="0"/>
              </a:spcBef>
            </a:pPr>
            <a:r>
              <a:rPr lang="en-US" sz="2000" dirty="0">
                <a:solidFill>
                  <a:srgbClr val="000000"/>
                </a:solidFill>
              </a:rPr>
              <a:t>Real life is transistors</a:t>
            </a:r>
          </a:p>
          <a:p>
            <a:pPr lvl="1">
              <a:spcBef>
                <a:spcPts val="0"/>
              </a:spcBef>
            </a:pPr>
            <a:r>
              <a:rPr lang="en-US" sz="2000" b="0" i="0" u="none" strike="noStrike" dirty="0">
                <a:solidFill>
                  <a:srgbClr val="000000"/>
                </a:solidFill>
                <a:effectLst/>
              </a:rPr>
              <a:t>and R, C, L, asynchronous clocks, coupling, …</a:t>
            </a:r>
          </a:p>
          <a:p>
            <a:r>
              <a:rPr lang="en-US" sz="2400" b="0" i="0" u="none" strike="noStrike" dirty="0">
                <a:solidFill>
                  <a:srgbClr val="000000"/>
                </a:solidFill>
                <a:effectLst/>
              </a:rPr>
              <a:t>Simple </a:t>
            </a:r>
            <a:r>
              <a:rPr lang="en-US" sz="2400" b="0" i="1" u="none" strike="noStrike" dirty="0">
                <a:solidFill>
                  <a:srgbClr val="000000"/>
                </a:solidFill>
                <a:effectLst/>
              </a:rPr>
              <a:t>models</a:t>
            </a:r>
            <a:r>
              <a:rPr lang="en-US" sz="2400" b="0" i="0" u="none" strike="noStrike" dirty="0">
                <a:solidFill>
                  <a:srgbClr val="000000"/>
                </a:solidFill>
                <a:effectLst/>
              </a:rPr>
              <a:t> for DRAM, peripherals, external networks are now the real thing</a:t>
            </a:r>
          </a:p>
          <a:p>
            <a:r>
              <a:rPr lang="en-US" sz="2400" b="0" i="0" u="none" strike="noStrike" dirty="0">
                <a:solidFill>
                  <a:srgbClr val="000000"/>
                </a:solidFill>
                <a:effectLst/>
              </a:rPr>
              <a:t>Your modeling safety net is now gone</a:t>
            </a:r>
          </a:p>
          <a:p>
            <a:pPr lvl="1">
              <a:spcBef>
                <a:spcPts val="0"/>
              </a:spcBef>
            </a:pPr>
            <a:r>
              <a:rPr lang="en-US" sz="2000" b="0" i="0" u="none" strike="noStrike" dirty="0">
                <a:solidFill>
                  <a:srgbClr val="000000"/>
                </a:solidFill>
                <a:effectLst/>
              </a:rPr>
              <a:t>Physics rears its ugly head</a:t>
            </a:r>
          </a:p>
          <a:p>
            <a:pPr lvl="1">
              <a:spcBef>
                <a:spcPts val="0"/>
              </a:spcBef>
            </a:pPr>
            <a:r>
              <a:rPr lang="en-US" sz="2000" b="0" i="0" u="none" strike="noStrike" dirty="0">
                <a:solidFill>
                  <a:srgbClr val="000000"/>
                </a:solidFill>
                <a:effectLst/>
              </a:rPr>
              <a:t>Analog behaviors suddenly become relevant</a:t>
            </a:r>
          </a:p>
          <a:p>
            <a:pPr lvl="1">
              <a:spcBef>
                <a:spcPts val="0"/>
              </a:spcBef>
            </a:pPr>
            <a:r>
              <a:rPr lang="en-US" sz="2000" dirty="0">
                <a:solidFill>
                  <a:srgbClr val="000000"/>
                </a:solidFill>
              </a:rPr>
              <a:t>Some companies treat electrical debug separately</a:t>
            </a:r>
            <a:endParaRPr lang="en-US" sz="2000" dirty="0"/>
          </a:p>
        </p:txBody>
      </p:sp>
      <p:sp>
        <p:nvSpPr>
          <p:cNvPr id="4" name="Footer Placeholder 3">
            <a:extLst>
              <a:ext uri="{FF2B5EF4-FFF2-40B4-BE49-F238E27FC236}">
                <a16:creationId xmlns:a16="http://schemas.microsoft.com/office/drawing/2014/main" id="{32357EEB-2777-4EE0-A83D-6F1C84E499D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409635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9903-1D77-4735-A3F2-97806EE0EBB1}"/>
              </a:ext>
            </a:extLst>
          </p:cNvPr>
          <p:cNvSpPr>
            <a:spLocks noGrp="1"/>
          </p:cNvSpPr>
          <p:nvPr>
            <p:ph type="title"/>
          </p:nvPr>
        </p:nvSpPr>
        <p:spPr/>
        <p:txBody>
          <a:bodyPr/>
          <a:lstStyle/>
          <a:p>
            <a:r>
              <a:rPr lang="en-US" dirty="0"/>
              <a:t>Speed matters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E85375-FD65-4CA8-895F-EF446170C051}"/>
                  </a:ext>
                </a:extLst>
              </p:cNvPr>
              <p:cNvSpPr>
                <a:spLocks noGrp="1"/>
              </p:cNvSpPr>
              <p:nvPr>
                <p:ph idx="1"/>
              </p:nvPr>
            </p:nvSpPr>
            <p:spPr/>
            <p:txBody>
              <a:bodyPr/>
              <a:lstStyle/>
              <a:p>
                <a:r>
                  <a:rPr lang="en-US" dirty="0"/>
                  <a:t>Pre-silicon RTL model </a:t>
                </a:r>
                <a:r>
                  <a:rPr lang="en-US" dirty="0">
                    <a:latin typeface="Times New Roman" panose="02020603050405020304" pitchFamily="18" charset="0"/>
                    <a:cs typeface="Times New Roman" panose="02020603050405020304" pitchFamily="18" charset="0"/>
                  </a:rPr>
                  <a:t>≈ 10 cycles/sec</a:t>
                </a:r>
              </a:p>
              <a:p>
                <a:pPr lvl="1"/>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10 </m:t>
                        </m:r>
                        <m:r>
                          <a:rPr lang="en-US" b="0" i="1" smtClean="0">
                            <a:latin typeface="Cambria Math" panose="02040503050406030204" pitchFamily="18" charset="0"/>
                          </a:rPr>
                          <m:t>𝑐𝑦𝑐𝑙𝑒𝑠</m:t>
                        </m:r>
                      </m:num>
                      <m:den>
                        <m:r>
                          <a:rPr lang="en-US" b="0" i="1" smtClean="0">
                            <a:latin typeface="Cambria Math" panose="02040503050406030204" pitchFamily="18" charset="0"/>
                          </a:rPr>
                          <m:t>𝑠𝑒𝑐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𝑚𝑎𝑐h𝑖𝑛𝑒</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2 </m:t>
                        </m:r>
                        <m:r>
                          <a:rPr lang="en-US" b="0" i="1" smtClean="0">
                            <a:latin typeface="Cambria Math" panose="02040503050406030204" pitchFamily="18" charset="0"/>
                          </a:rPr>
                          <m:t>𝑦𝑒𝑎𝑟𝑠</m:t>
                        </m:r>
                      </m:num>
                      <m:den>
                        <m:r>
                          <a:rPr lang="en-US" b="0" i="1" smtClean="0">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00</m:t>
                        </m:r>
                        <m:r>
                          <a:rPr lang="en-US" i="1">
                            <a:latin typeface="Cambria Math" panose="02040503050406030204" pitchFamily="18" charset="0"/>
                          </a:rPr>
                          <m:t> </m:t>
                        </m:r>
                        <m:r>
                          <a:rPr lang="en-US" b="0" i="1" smtClean="0">
                            <a:latin typeface="Cambria Math" panose="02040503050406030204" pitchFamily="18" charset="0"/>
                          </a:rPr>
                          <m:t>𝑚𝑎𝑐h𝑖𝑛𝑒𝑠</m:t>
                        </m:r>
                      </m:num>
                      <m:den>
                        <m:r>
                          <a:rPr lang="en-US" b="0" i="1" smtClean="0">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3600</m:t>
                        </m:r>
                        <m:r>
                          <a:rPr lang="en-US" b="0" i="1" smtClean="0">
                            <a:latin typeface="Cambria Math" panose="02040503050406030204" pitchFamily="18" charset="0"/>
                            <a:ea typeface="Cambria Math" panose="02040503050406030204" pitchFamily="18" charset="0"/>
                          </a:rPr>
                          <m:t>∙24∙365</m:t>
                        </m:r>
                        <m:r>
                          <a:rPr lang="en-US" i="1">
                            <a:latin typeface="Cambria Math" panose="02040503050406030204" pitchFamily="18" charset="0"/>
                          </a:rPr>
                          <m:t> </m:t>
                        </m:r>
                        <m:r>
                          <a:rPr lang="en-US" i="1">
                            <a:latin typeface="Cambria Math" panose="02040503050406030204" pitchFamily="18" charset="0"/>
                          </a:rPr>
                          <m:t>𝑠𝑒𝑐</m:t>
                        </m:r>
                      </m:num>
                      <m:den>
                        <m:r>
                          <a:rPr lang="en-US" b="0" i="1" smtClean="0">
                            <a:latin typeface="Cambria Math" panose="02040503050406030204" pitchFamily="18" charset="0"/>
                          </a:rPr>
                          <m:t>𝑦𝑒𝑎𝑟</m:t>
                        </m:r>
                      </m:den>
                    </m:f>
                  </m:oMath>
                </a14:m>
                <a:endParaRPr lang="en-US" i="1" dirty="0">
                  <a:latin typeface="Cambria Math" panose="02040503050406030204" pitchFamily="18" charset="0"/>
                </a:endParaRPr>
              </a:p>
              <a:p>
                <a:pPr lvl="1"/>
                <a:r>
                  <a:rPr lang="en-US" dirty="0"/>
                  <a:t>630</a:t>
                </a:r>
                <a:r>
                  <a:rPr lang="en-US" dirty="0">
                    <a:latin typeface="Times New Roman" panose="02020603050405020304" pitchFamily="18" charset="0"/>
                    <a:cs typeface="Times New Roman" panose="02020603050405020304" pitchFamily="18" charset="0"/>
                  </a:rPr>
                  <a:t>∙</a:t>
                </a:r>
                <a:r>
                  <a:rPr lang="en-US" dirty="0"/>
                  <a:t>10</a:t>
                </a:r>
                <a:r>
                  <a:rPr lang="en-US" baseline="30000" dirty="0"/>
                  <a:t>9</a:t>
                </a:r>
                <a:r>
                  <a:rPr lang="en-US" dirty="0"/>
                  <a:t> cycles</a:t>
                </a:r>
              </a:p>
              <a:p>
                <a:r>
                  <a:rPr lang="en-US" dirty="0"/>
                  <a:t>Real machine runs at 3 GHz = 3</a:t>
                </a:r>
                <a:r>
                  <a:rPr lang="en-US" dirty="0">
                    <a:latin typeface="Times New Roman" panose="02020603050405020304" pitchFamily="18" charset="0"/>
                    <a:cs typeface="Times New Roman" panose="02020603050405020304" pitchFamily="18" charset="0"/>
                  </a:rPr>
                  <a:t>∙</a:t>
                </a:r>
                <a:r>
                  <a:rPr lang="en-US" dirty="0"/>
                  <a:t> 10</a:t>
                </a:r>
                <a:r>
                  <a:rPr lang="en-US" baseline="30000" dirty="0"/>
                  <a:t>9</a:t>
                </a:r>
                <a:r>
                  <a:rPr lang="en-US" dirty="0"/>
                  <a:t> cycles/sec</a:t>
                </a:r>
              </a:p>
              <a:p>
                <a:r>
                  <a:rPr lang="en-US" dirty="0"/>
                  <a:t>Your </a:t>
                </a:r>
                <a:r>
                  <a:rPr lang="en-US" i="1" dirty="0"/>
                  <a:t>entire</a:t>
                </a:r>
                <a:r>
                  <a:rPr lang="en-US" dirty="0"/>
                  <a:t> pre-silicon verification effort is replicated in</a:t>
                </a:r>
                <a:r>
                  <a:rPr lang="en-US" dirty="0">
                    <a:latin typeface="Times New Roman" panose="02020603050405020304" pitchFamily="18" charset="0"/>
                    <a:cs typeface="Times New Roman" panose="02020603050405020304" pitchFamily="18" charset="0"/>
                  </a:rPr>
                  <a:t> &lt;4 minutes on one chip!</a:t>
                </a:r>
              </a:p>
              <a:p>
                <a:pPr lvl="1"/>
                <a:r>
                  <a:rPr lang="en-US" dirty="0">
                    <a:latin typeface="Times New Roman" panose="02020603050405020304" pitchFamily="18" charset="0"/>
                    <a:cs typeface="Times New Roman" panose="02020603050405020304" pitchFamily="18" charset="0"/>
                  </a:rPr>
                  <a:t>Lots of cycles to turn up corner cases</a:t>
                </a:r>
              </a:p>
              <a:p>
                <a:pPr lvl="1"/>
                <a:r>
                  <a:rPr lang="en-US" dirty="0">
                    <a:latin typeface="Times New Roman" panose="02020603050405020304" pitchFamily="18" charset="0"/>
                    <a:cs typeface="Times New Roman" panose="02020603050405020304" pitchFamily="18" charset="0"/>
                  </a:rPr>
                  <a:t>But no free lunch </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p>
            </p:txBody>
          </p:sp>
        </mc:Choice>
        <mc:Fallback xmlns="">
          <p:sp>
            <p:nvSpPr>
              <p:cNvPr id="3" name="Content Placeholder 2">
                <a:extLst>
                  <a:ext uri="{FF2B5EF4-FFF2-40B4-BE49-F238E27FC236}">
                    <a16:creationId xmlns:a16="http://schemas.microsoft.com/office/drawing/2014/main" id="{10E85375-FD65-4CA8-895F-EF446170C051}"/>
                  </a:ext>
                </a:extLst>
              </p:cNvPr>
              <p:cNvSpPr>
                <a:spLocks noGrp="1" noRot="1" noChangeAspect="1" noMove="1" noResize="1" noEditPoints="1" noAdjustHandles="1" noChangeArrowheads="1" noChangeShapeType="1" noTextEdit="1"/>
              </p:cNvSpPr>
              <p:nvPr>
                <p:ph idx="1"/>
              </p:nvPr>
            </p:nvSpPr>
            <p:spPr>
              <a:blipFill>
                <a:blip r:embed="rId2"/>
                <a:stretch>
                  <a:fillRect l="-1412" t="-137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4A2D5F6-2963-4F17-A064-E1DB9219197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94605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3B16-72BF-4AC2-A1E7-DAA15D03C4C2}"/>
              </a:ext>
            </a:extLst>
          </p:cNvPr>
          <p:cNvSpPr>
            <a:spLocks noGrp="1"/>
          </p:cNvSpPr>
          <p:nvPr>
            <p:ph type="title"/>
          </p:nvPr>
        </p:nvSpPr>
        <p:spPr/>
        <p:txBody>
          <a:bodyPr/>
          <a:lstStyle/>
          <a:p>
            <a:r>
              <a:rPr lang="en-US" sz="4400" dirty="0"/>
              <a:t>The good, the bad and the ugly</a:t>
            </a:r>
            <a:endParaRPr lang="en-US" dirty="0"/>
          </a:p>
        </p:txBody>
      </p:sp>
      <p:sp>
        <p:nvSpPr>
          <p:cNvPr id="3" name="Content Placeholder 2">
            <a:extLst>
              <a:ext uri="{FF2B5EF4-FFF2-40B4-BE49-F238E27FC236}">
                <a16:creationId xmlns:a16="http://schemas.microsoft.com/office/drawing/2014/main" id="{BA18BD6C-FF2E-4707-9C52-0C9C170445BC}"/>
              </a:ext>
            </a:extLst>
          </p:cNvPr>
          <p:cNvSpPr>
            <a:spLocks noGrp="1"/>
          </p:cNvSpPr>
          <p:nvPr>
            <p:ph idx="1"/>
          </p:nvPr>
        </p:nvSpPr>
        <p:spPr/>
        <p:txBody>
          <a:bodyPr/>
          <a:lstStyle/>
          <a:p>
            <a:r>
              <a:rPr lang="en-US" dirty="0"/>
              <a:t>Good</a:t>
            </a:r>
            <a:endParaRPr lang="en-US" sz="2400" dirty="0"/>
          </a:p>
          <a:p>
            <a:pPr lvl="1">
              <a:spcBef>
                <a:spcPts val="0"/>
              </a:spcBef>
            </a:pPr>
            <a:r>
              <a:rPr lang="en-US" dirty="0"/>
              <a:t>tests run really fast. So you “might” find failures fast</a:t>
            </a:r>
          </a:p>
          <a:p>
            <a:pPr lvl="1">
              <a:spcBef>
                <a:spcPts val="0"/>
              </a:spcBef>
            </a:pPr>
            <a:r>
              <a:rPr lang="en-US" dirty="0"/>
              <a:t>you’re starting with a chip that has been “mostly” debugged. Hopefully relatively few failures left!</a:t>
            </a:r>
          </a:p>
          <a:p>
            <a:r>
              <a:rPr lang="en-US" dirty="0"/>
              <a:t>Bad</a:t>
            </a:r>
          </a:p>
          <a:p>
            <a:pPr lvl="1">
              <a:spcBef>
                <a:spcPts val="0"/>
              </a:spcBef>
            </a:pPr>
            <a:r>
              <a:rPr lang="en-US" dirty="0"/>
              <a:t>the “might” and “mostly” above</a:t>
            </a:r>
          </a:p>
          <a:p>
            <a:pPr lvl="1">
              <a:spcBef>
                <a:spcPts val="0"/>
              </a:spcBef>
            </a:pPr>
            <a:r>
              <a:rPr lang="en-US" dirty="0"/>
              <a:t>very little visibility or repeatability</a:t>
            </a:r>
          </a:p>
          <a:p>
            <a:pPr lvl="1">
              <a:spcBef>
                <a:spcPts val="0"/>
              </a:spcBef>
            </a:pPr>
            <a:r>
              <a:rPr lang="en-US" dirty="0"/>
              <a:t>fixing silicon </a:t>
            </a:r>
            <a:r>
              <a:rPr lang="en-US" dirty="0">
                <a:latin typeface="Times New Roman" panose="02020603050405020304" pitchFamily="18" charset="0"/>
                <a:cs typeface="Times New Roman" panose="02020603050405020304" pitchFamily="18" charset="0"/>
              </a:rPr>
              <a:t>≠ fixing software</a:t>
            </a:r>
            <a:endParaRPr lang="en-US" dirty="0"/>
          </a:p>
          <a:p>
            <a:pPr lvl="1">
              <a:spcBef>
                <a:spcPts val="0"/>
              </a:spcBef>
            </a:pPr>
            <a:r>
              <a:rPr lang="en-US" dirty="0"/>
              <a:t>these are a really big deal!</a:t>
            </a:r>
          </a:p>
          <a:p>
            <a:endParaRPr lang="en-US" dirty="0"/>
          </a:p>
        </p:txBody>
      </p:sp>
      <p:sp>
        <p:nvSpPr>
          <p:cNvPr id="4" name="Footer Placeholder 3">
            <a:extLst>
              <a:ext uri="{FF2B5EF4-FFF2-40B4-BE49-F238E27FC236}">
                <a16:creationId xmlns:a16="http://schemas.microsoft.com/office/drawing/2014/main" id="{9652B69F-E4A7-4D66-BAF8-CD517CA8643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69844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75FA-9C2B-4F95-A895-BE86F6AFABF3}"/>
              </a:ext>
            </a:extLst>
          </p:cNvPr>
          <p:cNvSpPr>
            <a:spLocks noGrp="1"/>
          </p:cNvSpPr>
          <p:nvPr>
            <p:ph type="title"/>
          </p:nvPr>
        </p:nvSpPr>
        <p:spPr/>
        <p:txBody>
          <a:bodyPr/>
          <a:lstStyle/>
          <a:p>
            <a:r>
              <a:rPr lang="en-US" dirty="0"/>
              <a:t>The ugly</a:t>
            </a:r>
          </a:p>
        </p:txBody>
      </p:sp>
      <p:sp>
        <p:nvSpPr>
          <p:cNvPr id="3" name="Content Placeholder 2">
            <a:extLst>
              <a:ext uri="{FF2B5EF4-FFF2-40B4-BE49-F238E27FC236}">
                <a16:creationId xmlns:a16="http://schemas.microsoft.com/office/drawing/2014/main" id="{06A7C3B4-E43F-4131-8C95-84D73EF6B0C6}"/>
              </a:ext>
            </a:extLst>
          </p:cNvPr>
          <p:cNvSpPr>
            <a:spLocks noGrp="1"/>
          </p:cNvSpPr>
          <p:nvPr>
            <p:ph idx="1"/>
          </p:nvPr>
        </p:nvSpPr>
        <p:spPr/>
        <p:txBody>
          <a:bodyPr/>
          <a:lstStyle/>
          <a:p>
            <a:pPr marL="0" indent="0">
              <a:buNone/>
            </a:pPr>
            <a:r>
              <a:rPr lang="en-US" sz="2400" dirty="0"/>
              <a:t>One time, several years ago, I was called into a room with management and asked not only how long was it going to take to resolve the current bug we were working on, but also, how many more bugs we were going to have before the product was able to go into production. I tried to explain that if we knew how many bugs there were and how long they would take to resolve, we wouldn’t have put them there in the first place, but my explanation was just met with a room full of blank stares. </a:t>
            </a:r>
          </a:p>
          <a:p>
            <a:pPr marL="800100" lvl="2" indent="0">
              <a:buNone/>
            </a:pPr>
            <a:r>
              <a:rPr lang="en-US" i="1" dirty="0"/>
              <a:t>The crazy mixed up world of silicon debug</a:t>
            </a:r>
            <a:r>
              <a:rPr lang="en-US" dirty="0"/>
              <a:t>, Doug Josephson, 2005</a:t>
            </a:r>
          </a:p>
          <a:p>
            <a:endParaRPr lang="en-US" dirty="0"/>
          </a:p>
        </p:txBody>
      </p:sp>
      <p:sp>
        <p:nvSpPr>
          <p:cNvPr id="4" name="Footer Placeholder 3">
            <a:extLst>
              <a:ext uri="{FF2B5EF4-FFF2-40B4-BE49-F238E27FC236}">
                <a16:creationId xmlns:a16="http://schemas.microsoft.com/office/drawing/2014/main" id="{9C70BED4-B1B2-4DE5-9E6C-64867EAF567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777842997"/>
      </p:ext>
    </p:extLst>
  </p:cSld>
  <p:clrMapOvr>
    <a:masterClrMapping/>
  </p:clrMapOvr>
</p:sld>
</file>

<file path=ppt/theme/theme1.xml><?xml version="1.0" encoding="utf-8"?>
<a:theme xmlns:a="http://schemas.openxmlformats.org/drawingml/2006/main" name="Default Design">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38435</TotalTime>
  <Words>7653</Words>
  <Application>Microsoft Office PowerPoint</Application>
  <PresentationFormat>On-screen Show (4:3)</PresentationFormat>
  <Paragraphs>626</Paragraphs>
  <Slides>56</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Cambria Math</vt:lpstr>
      <vt:lpstr>Times New Roman</vt:lpstr>
      <vt:lpstr>Default Design</vt:lpstr>
      <vt:lpstr>Verification</vt:lpstr>
      <vt:lpstr>Outline of this lecture</vt:lpstr>
      <vt:lpstr>When is Post-silicon?</vt:lpstr>
      <vt:lpstr>PowerPoint Presentation</vt:lpstr>
      <vt:lpstr>Cost of a bug fix</vt:lpstr>
      <vt:lpstr>What’s about to hit you?</vt:lpstr>
      <vt:lpstr>Speed matters</vt:lpstr>
      <vt:lpstr>The good, the bad and the ugly</vt:lpstr>
      <vt:lpstr>The ugly</vt:lpstr>
      <vt:lpstr>The ugly</vt:lpstr>
      <vt:lpstr>Outline of this lecture</vt:lpstr>
      <vt:lpstr>Tests might run really fast</vt:lpstr>
      <vt:lpstr>Overly Simplified Testbench</vt:lpstr>
      <vt:lpstr>Drivers and Monitors</vt:lpstr>
      <vt:lpstr>The weak link</vt:lpstr>
      <vt:lpstr>Fast vs. smart</vt:lpstr>
      <vt:lpstr>Outline of this lecture</vt:lpstr>
      <vt:lpstr>Problem #1 – repeatability</vt:lpstr>
      <vt:lpstr>Is software really repeatable?</vt:lpstr>
      <vt:lpstr>What we care about</vt:lpstr>
      <vt:lpstr>Why is timing unpredictable?</vt:lpstr>
      <vt:lpstr>Recap</vt:lpstr>
      <vt:lpstr>Problem #2 – visibility</vt:lpstr>
      <vt:lpstr>Visibility</vt:lpstr>
      <vt:lpstr>Problem #3 – can’t fix bugs</vt:lpstr>
      <vt:lpstr>Focused Ion Beam</vt:lpstr>
      <vt:lpstr>Fixing bugs post-silicon</vt:lpstr>
      <vt:lpstr>Outline of this lecture</vt:lpstr>
      <vt:lpstr>Scan dumps</vt:lpstr>
      <vt:lpstr>One firing + non-repeatability</vt:lpstr>
      <vt:lpstr>Better debug hooks</vt:lpstr>
      <vt:lpstr>PowerPoint Presentation</vt:lpstr>
      <vt:lpstr>PowerPoint Presentation</vt:lpstr>
      <vt:lpstr>PowerPoint Presentation</vt:lpstr>
      <vt:lpstr>Storage scope</vt:lpstr>
      <vt:lpstr>Storage scope</vt:lpstr>
      <vt:lpstr>PowerPoint Presentation</vt:lpstr>
      <vt:lpstr>PowerPoint Presentation</vt:lpstr>
      <vt:lpstr>What you usually have</vt:lpstr>
      <vt:lpstr>Tension &amp; debates</vt:lpstr>
      <vt:lpstr>Outline of this lecture</vt:lpstr>
      <vt:lpstr>Typical schedule</vt:lpstr>
      <vt:lpstr>Cost of a bug fix</vt:lpstr>
      <vt:lpstr>Life under the hot lights</vt:lpstr>
      <vt:lpstr>The ugly</vt:lpstr>
      <vt:lpstr>Life under the hot lights</vt:lpstr>
      <vt:lpstr>Outline of this lecture</vt:lpstr>
      <vt:lpstr>Exercise</vt:lpstr>
      <vt:lpstr>Observations</vt:lpstr>
      <vt:lpstr>Issue #1</vt:lpstr>
      <vt:lpstr>PowerPoint Presentation</vt:lpstr>
      <vt:lpstr>Issue #2</vt:lpstr>
      <vt:lpstr>War stories</vt:lpstr>
      <vt:lpstr>Backup</vt:lpstr>
      <vt:lpstr>Post-Si Debug Methodologies (pg. 1)</vt:lpstr>
      <vt:lpstr>Post-Si Debug Methodologies (pg. 2)</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ECEC 621 High Performance Computer Architecture</dc:title>
  <dc:creator>Mark Hempstead</dc:creator>
  <cp:lastModifiedBy>Grodstein, Joel</cp:lastModifiedBy>
  <cp:revision>1131</cp:revision>
  <cp:lastPrinted>2021-04-17T20:16:31Z</cp:lastPrinted>
  <dcterms:created xsi:type="dcterms:W3CDTF">2002-09-07T18:50:54Z</dcterms:created>
  <dcterms:modified xsi:type="dcterms:W3CDTF">2022-04-26T13:27:08Z</dcterms:modified>
</cp:coreProperties>
</file>