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20" r:id="rId4"/>
    <p:sldId id="2553" r:id="rId6"/>
    <p:sldId id="2522" r:id="rId7"/>
    <p:sldId id="2611" r:id="rId8"/>
    <p:sldId id="2593" r:id="rId9"/>
    <p:sldId id="2610" r:id="rId10"/>
    <p:sldId id="2557" r:id="rId11"/>
    <p:sldId id="2613" r:id="rId12"/>
    <p:sldId id="2614" r:id="rId13"/>
    <p:sldId id="2615" r:id="rId14"/>
    <p:sldId id="2630" r:id="rId15"/>
    <p:sldId id="2616" r:id="rId16"/>
    <p:sldId id="2585" r:id="rId17"/>
    <p:sldId id="2612" r:id="rId18"/>
    <p:sldId id="2558" r:id="rId19"/>
    <p:sldId id="2586" r:id="rId20"/>
    <p:sldId id="2591" r:id="rId21"/>
    <p:sldId id="1801" r:id="rId22"/>
    <p:sldId id="2547" r:id="rId23"/>
    <p:sldId id="2548" r:id="rId24"/>
    <p:sldId id="2559" r:id="rId25"/>
    <p:sldId id="2587" r:id="rId26"/>
    <p:sldId id="2527"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63" autoAdjust="0"/>
    <p:restoredTop sz="94674"/>
  </p:normalViewPr>
  <p:slideViewPr>
    <p:cSldViewPr snapToGrid="0" showGuides="1">
      <p:cViewPr>
        <p:scale>
          <a:sx n="75" d="100"/>
          <a:sy n="75" d="100"/>
        </p:scale>
        <p:origin x="1593" y="795"/>
      </p:cViewPr>
      <p:guideLst>
        <p:guide orient="horz" pos="218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22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5BD87-FF27-47B8-B5C6-79CA19421C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7CCCA-C907-42F4-B759-0FDE8DBE4030}"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9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263B5A-830D-472B-BA3D-98EA71D006E7}"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0852EF-45EA-4F77-9A70-B11A505EACC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263B5A-830D-472B-BA3D-98EA71D006E7}" type="slidenum">
              <a:rPr lang="zh-CN" altLang="en-US" smtClean="0"/>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852EF-45EA-4F77-9A70-B11A505EACC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63B5A-830D-472B-BA3D-98EA71D006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1.xml"/><Relationship Id="rId10" Type="http://schemas.openxmlformats.org/officeDocument/2006/relationships/slideLayout" Target="../slideLayouts/slideLayout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image" Target="../media/image1.png"/><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3" Type="http://schemas.openxmlformats.org/officeDocument/2006/relationships/notesSlide" Target="../notesSlides/notesSlide10.xml"/><Relationship Id="rId12" Type="http://schemas.openxmlformats.org/officeDocument/2006/relationships/slideLayout" Target="../slideLayouts/slideLayout8.xm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tags" Target="../tags/tag98.xml"/></Relationships>
</file>

<file path=ppt/slides/_rels/slide1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3" Type="http://schemas.openxmlformats.org/officeDocument/2006/relationships/notesSlide" Target="../notesSlides/notesSlide11.xml"/><Relationship Id="rId12" Type="http://schemas.openxmlformats.org/officeDocument/2006/relationships/slideLayout" Target="../slideLayouts/slideLayout8.xml"/><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tags" Target="../tags/tag104.xml"/></Relationships>
</file>

<file path=ppt/slides/_rels/slide12.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9" Type="http://schemas.openxmlformats.org/officeDocument/2006/relationships/notesSlide" Target="../notesSlides/notesSlide12.xml"/><Relationship Id="rId18" Type="http://schemas.openxmlformats.org/officeDocument/2006/relationships/slideLayout" Target="../slideLayouts/slideLayout8.xml"/><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tags" Target="../tags/tag120.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image" Target="../media/image14.png"/><Relationship Id="rId1" Type="http://schemas.openxmlformats.org/officeDocument/2006/relationships/tags" Target="../tags/tag110.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0" Type="http://schemas.openxmlformats.org/officeDocument/2006/relationships/notesSlide" Target="../notesSlides/notesSlide13.xml"/><Relationship Id="rId1" Type="http://schemas.openxmlformats.org/officeDocument/2006/relationships/tags" Target="../tags/tag121.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8.xml"/><Relationship Id="rId7" Type="http://schemas.openxmlformats.org/officeDocument/2006/relationships/image" Target="../media/image19.png"/><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8.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16.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image" Target="../media/image21.jpeg"/><Relationship Id="rId7" Type="http://schemas.openxmlformats.org/officeDocument/2006/relationships/image" Target="../media/image20.jpeg"/><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1" Type="http://schemas.openxmlformats.org/officeDocument/2006/relationships/notesSlide" Target="../notesSlides/notesSlide16.xml"/><Relationship Id="rId10" Type="http://schemas.openxmlformats.org/officeDocument/2006/relationships/slideLayout" Target="../slideLayouts/slideLayout8.xml"/><Relationship Id="rId1" Type="http://schemas.openxmlformats.org/officeDocument/2006/relationships/tags" Target="../tags/tag140.xml"/></Relationships>
</file>

<file path=ppt/slides/_rels/slide17.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4" Type="http://schemas.openxmlformats.org/officeDocument/2006/relationships/notesSlide" Target="../notesSlides/notesSlide17.xml"/><Relationship Id="rId13" Type="http://schemas.openxmlformats.org/officeDocument/2006/relationships/slideLayout" Target="../slideLayouts/slideLayout7.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18.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2" Type="http://schemas.openxmlformats.org/officeDocument/2006/relationships/notesSlide" Target="../notesSlides/notesSlide18.xml"/><Relationship Id="rId31" Type="http://schemas.openxmlformats.org/officeDocument/2006/relationships/slideLayout" Target="../slideLayouts/slideLayout8.xml"/><Relationship Id="rId30" Type="http://schemas.openxmlformats.org/officeDocument/2006/relationships/image" Target="../media/image23.jpeg"/><Relationship Id="rId3" Type="http://schemas.openxmlformats.org/officeDocument/2006/relationships/tags" Target="../tags/tag161.xml"/><Relationship Id="rId29" Type="http://schemas.openxmlformats.org/officeDocument/2006/relationships/tags" Target="../tags/tag186.xml"/><Relationship Id="rId28" Type="http://schemas.openxmlformats.org/officeDocument/2006/relationships/image" Target="../media/image22.jpeg"/><Relationship Id="rId27" Type="http://schemas.openxmlformats.org/officeDocument/2006/relationships/tags" Target="../tags/tag185.xml"/><Relationship Id="rId26" Type="http://schemas.openxmlformats.org/officeDocument/2006/relationships/tags" Target="../tags/tag184.xml"/><Relationship Id="rId25" Type="http://schemas.openxmlformats.org/officeDocument/2006/relationships/tags" Target="../tags/tag183.xml"/><Relationship Id="rId24" Type="http://schemas.openxmlformats.org/officeDocument/2006/relationships/tags" Target="../tags/tag182.xml"/><Relationship Id="rId23" Type="http://schemas.openxmlformats.org/officeDocument/2006/relationships/tags" Target="../tags/tag181.xml"/><Relationship Id="rId22" Type="http://schemas.openxmlformats.org/officeDocument/2006/relationships/tags" Target="../tags/tag180.xml"/><Relationship Id="rId21" Type="http://schemas.openxmlformats.org/officeDocument/2006/relationships/tags" Target="../tags/tag179.xml"/><Relationship Id="rId20" Type="http://schemas.openxmlformats.org/officeDocument/2006/relationships/tags" Target="../tags/tag178.xml"/><Relationship Id="rId2" Type="http://schemas.openxmlformats.org/officeDocument/2006/relationships/tags" Target="../tags/tag160.xml"/><Relationship Id="rId19" Type="http://schemas.openxmlformats.org/officeDocument/2006/relationships/tags" Target="../tags/tag177.xml"/><Relationship Id="rId18" Type="http://schemas.openxmlformats.org/officeDocument/2006/relationships/tags" Target="../tags/tag176.xml"/><Relationship Id="rId17" Type="http://schemas.openxmlformats.org/officeDocument/2006/relationships/tags" Target="../tags/tag175.xml"/><Relationship Id="rId16" Type="http://schemas.openxmlformats.org/officeDocument/2006/relationships/tags" Target="../tags/tag174.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19.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1" Type="http://schemas.openxmlformats.org/officeDocument/2006/relationships/notesSlide" Target="../notesSlides/notesSlide19.xml"/><Relationship Id="rId10" Type="http://schemas.openxmlformats.org/officeDocument/2006/relationships/slideLayout" Target="../slideLayouts/slideLayout8.xml"/><Relationship Id="rId1" Type="http://schemas.openxmlformats.org/officeDocument/2006/relationships/tags" Target="../tags/tag187.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8.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0" Type="http://schemas.openxmlformats.org/officeDocument/2006/relationships/notesSlide" Target="../notesSlides/notesSlide20.xml"/><Relationship Id="rId1" Type="http://schemas.openxmlformats.org/officeDocument/2006/relationships/tags" Target="../tags/tag193.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8.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8.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23.xml.rels><?xml version="1.0" encoding="UTF-8" standalone="yes"?>
<Relationships xmlns="http://schemas.openxmlformats.org/package/2006/relationships"><Relationship Id="rId9" Type="http://schemas.openxmlformats.org/officeDocument/2006/relationships/tags" Target="../tags/tag220.xml"/><Relationship Id="rId8" Type="http://schemas.openxmlformats.org/officeDocument/2006/relationships/tags" Target="../tags/tag219.xml"/><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1" Type="http://schemas.openxmlformats.org/officeDocument/2006/relationships/notesSlide" Target="../notesSlides/notesSlide23.xml"/><Relationship Id="rId10" Type="http://schemas.openxmlformats.org/officeDocument/2006/relationships/slideLayout" Target="../slideLayouts/slideLayout8.xml"/><Relationship Id="rId1" Type="http://schemas.openxmlformats.org/officeDocument/2006/relationships/tags" Target="../tags/tag212.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8.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3" Type="http://schemas.openxmlformats.org/officeDocument/2006/relationships/notesSlide" Target="../notesSlides/notesSlide4.xml"/><Relationship Id="rId12" Type="http://schemas.openxmlformats.org/officeDocument/2006/relationships/slideLayout" Target="../slideLayouts/slideLayout8.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4" Type="http://schemas.openxmlformats.org/officeDocument/2006/relationships/notesSlide" Target="../notesSlides/notesSlide5.xml"/><Relationship Id="rId13" Type="http://schemas.openxmlformats.org/officeDocument/2006/relationships/slideLayout" Target="../slideLayouts/slideLayout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6.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9" Type="http://schemas.openxmlformats.org/officeDocument/2006/relationships/notesSlide" Target="../notesSlides/notesSlide6.xml"/><Relationship Id="rId18" Type="http://schemas.openxmlformats.org/officeDocument/2006/relationships/slideLayout" Target="../slideLayouts/slideLayout7.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tags" Target="../tags/tag47.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8.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8.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7" Type="http://schemas.openxmlformats.org/officeDocument/2006/relationships/notesSlide" Target="../notesSlides/notesSlide8.xml"/><Relationship Id="rId16" Type="http://schemas.openxmlformats.org/officeDocument/2006/relationships/slideLayout" Target="../slideLayouts/slideLayout7.xml"/><Relationship Id="rId15" Type="http://schemas.openxmlformats.org/officeDocument/2006/relationships/tags" Target="../tags/tag85.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4" Type="http://schemas.openxmlformats.org/officeDocument/2006/relationships/notesSlide" Target="../notesSlides/notesSlide9.xml"/><Relationship Id="rId13" Type="http://schemas.openxmlformats.org/officeDocument/2006/relationships/slideLayout" Target="../slideLayouts/slideLayout7.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
          <p:cNvSpPr/>
          <p:nvPr>
            <p:custDataLst>
              <p:tags r:id="rId1"/>
            </p:custDataLst>
          </p:nvPr>
        </p:nvSpPr>
        <p:spPr bwMode="auto">
          <a:xfrm>
            <a:off x="2566670" y="252792"/>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4" name="PA-1"/>
          <p:cNvSpPr/>
          <p:nvPr>
            <p:custDataLst>
              <p:tags r:id="rId2"/>
            </p:custDataLst>
          </p:nvPr>
        </p:nvSpPr>
        <p:spPr bwMode="auto">
          <a:xfrm>
            <a:off x="3339794" y="1023829"/>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5" name="PA-1"/>
          <p:cNvSpPr/>
          <p:nvPr>
            <p:custDataLst>
              <p:tags r:id="rId3"/>
            </p:custDataLst>
          </p:nvPr>
        </p:nvSpPr>
        <p:spPr bwMode="auto">
          <a:xfrm>
            <a:off x="4095495" y="1777493"/>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6" name="PA-椭圆 21"/>
          <p:cNvSpPr/>
          <p:nvPr>
            <p:custDataLst>
              <p:tags r:id="rId4"/>
            </p:custDataLst>
          </p:nvPr>
        </p:nvSpPr>
        <p:spPr>
          <a:xfrm>
            <a:off x="10425962" y="914434"/>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7" name="PA-椭圆 21"/>
          <p:cNvSpPr/>
          <p:nvPr>
            <p:custDataLst>
              <p:tags r:id="rId5"/>
            </p:custDataLst>
          </p:nvPr>
        </p:nvSpPr>
        <p:spPr>
          <a:xfrm>
            <a:off x="10452796" y="5422900"/>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8" name="PA-椭圆 21"/>
          <p:cNvSpPr/>
          <p:nvPr>
            <p:custDataLst>
              <p:tags r:id="rId6"/>
            </p:custDataLst>
          </p:nvPr>
        </p:nvSpPr>
        <p:spPr>
          <a:xfrm>
            <a:off x="654959" y="5422900"/>
            <a:ext cx="287562" cy="287562"/>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9" name="PA-椭圆 21"/>
          <p:cNvSpPr/>
          <p:nvPr>
            <p:custDataLst>
              <p:tags r:id="rId7"/>
            </p:custDataLst>
          </p:nvPr>
        </p:nvSpPr>
        <p:spPr>
          <a:xfrm>
            <a:off x="2878666" y="5035038"/>
            <a:ext cx="548760" cy="548760"/>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0" name="PA-椭圆 21"/>
          <p:cNvSpPr/>
          <p:nvPr>
            <p:custDataLst>
              <p:tags r:id="rId8"/>
            </p:custDataLst>
          </p:nvPr>
        </p:nvSpPr>
        <p:spPr>
          <a:xfrm>
            <a:off x="906355" y="186556"/>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1" name="PA-椭圆 21"/>
          <p:cNvSpPr/>
          <p:nvPr>
            <p:custDataLst>
              <p:tags r:id="rId9"/>
            </p:custDataLst>
          </p:nvPr>
        </p:nvSpPr>
        <p:spPr>
          <a:xfrm>
            <a:off x="11518899" y="2433198"/>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cxnSp>
        <p:nvCxnSpPr>
          <p:cNvPr id="13" name="直接连接符 10"/>
          <p:cNvCxnSpPr/>
          <p:nvPr/>
        </p:nvCxnSpPr>
        <p:spPr>
          <a:xfrm>
            <a:off x="4720247" y="4497378"/>
            <a:ext cx="2467953" cy="0"/>
          </a:xfrm>
          <a:prstGeom prst="line">
            <a:avLst/>
          </a:prstGeom>
          <a:ln>
            <a:gradFill>
              <a:gsLst>
                <a:gs pos="0">
                  <a:schemeClr val="bg1">
                    <a:alpha val="0"/>
                  </a:schemeClr>
                </a:gs>
                <a:gs pos="50000">
                  <a:schemeClr val="accent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900125" y="1148988"/>
            <a:ext cx="2467956" cy="1106805"/>
          </a:xfrm>
          <a:prstGeom prst="rect">
            <a:avLst/>
          </a:prstGeom>
        </p:spPr>
        <p:txBody>
          <a:bodyPr wrap="square">
            <a:spAutoFit/>
          </a:bodyPr>
          <a:lstStyle/>
          <a:p>
            <a:pPr algn="ctr"/>
            <a:r>
              <a:rPr lang="en-US" altLang="zh-CN" sz="6600" b="1" dirty="0">
                <a:solidFill>
                  <a:schemeClr val="accent2"/>
                </a:solidFill>
                <a:cs typeface="+mn-ea"/>
                <a:sym typeface="+mn-lt"/>
              </a:rPr>
              <a:t>2024</a:t>
            </a:r>
            <a:endParaRPr lang="en-US" altLang="zh-CN" sz="6600" b="1" dirty="0">
              <a:solidFill>
                <a:schemeClr val="accent2"/>
              </a:solidFill>
              <a:cs typeface="+mn-ea"/>
              <a:sym typeface="+mn-lt"/>
            </a:endParaRPr>
          </a:p>
        </p:txBody>
      </p:sp>
      <p:sp>
        <p:nvSpPr>
          <p:cNvPr id="17" name="文本框 16"/>
          <p:cNvSpPr txBox="1"/>
          <p:nvPr/>
        </p:nvSpPr>
        <p:spPr>
          <a:xfrm>
            <a:off x="2113273" y="2860265"/>
            <a:ext cx="7965455" cy="1322070"/>
          </a:xfrm>
          <a:prstGeom prst="rect">
            <a:avLst/>
          </a:prstGeom>
          <a:noFill/>
        </p:spPr>
        <p:txBody>
          <a:bodyPr wrap="square" rtlCol="0">
            <a:spAutoFit/>
            <a:scene3d>
              <a:camera prst="orthographicFront"/>
              <a:lightRig rig="threePt" dir="t"/>
            </a:scene3d>
            <a:sp3d contourW="12700"/>
          </a:bodyPr>
          <a:lstStyle/>
          <a:p>
            <a:pPr algn="dist">
              <a:defRPr/>
            </a:pPr>
            <a:r>
              <a:rPr lang="zh-CN" altLang="en-US" sz="4000" dirty="0">
                <a:solidFill>
                  <a:schemeClr val="tx1">
                    <a:lumMod val="75000"/>
                    <a:lumOff val="25000"/>
                  </a:schemeClr>
                </a:solidFill>
                <a:latin typeface="字魂35号-经典雅黑" panose="02000000000000000000" pitchFamily="2" charset="-122"/>
                <a:ea typeface="字魂35号-经典雅黑" panose="02000000000000000000" pitchFamily="2" charset="-122"/>
                <a:cs typeface="+mn-ea"/>
                <a:sym typeface="+mn-lt"/>
              </a:rPr>
              <a:t>Persistent Homology技术在医学图像分类中的应用</a:t>
            </a:r>
            <a:endParaRPr lang="zh-CN" altLang="en-US" sz="4000" dirty="0">
              <a:solidFill>
                <a:schemeClr val="tx1">
                  <a:lumMod val="75000"/>
                  <a:lumOff val="25000"/>
                </a:schemeClr>
              </a:solidFill>
              <a:latin typeface="字魂35号-经典雅黑" panose="02000000000000000000" pitchFamily="2" charset="-122"/>
              <a:ea typeface="字魂35号-经典雅黑" panose="02000000000000000000" pitchFamily="2" charset="-122"/>
              <a:cs typeface="+mn-ea"/>
              <a:sym typeface="+mn-lt"/>
            </a:endParaRPr>
          </a:p>
        </p:txBody>
      </p:sp>
      <p:sp>
        <p:nvSpPr>
          <p:cNvPr id="18" name="文本框 17"/>
          <p:cNvSpPr txBox="1"/>
          <p:nvPr/>
        </p:nvSpPr>
        <p:spPr>
          <a:xfrm>
            <a:off x="3353439" y="3941360"/>
            <a:ext cx="5499542" cy="386080"/>
          </a:xfrm>
          <a:prstGeom prst="rect">
            <a:avLst/>
          </a:prstGeom>
          <a:noFill/>
        </p:spPr>
        <p:txBody>
          <a:bodyPr wrap="square" rtlCol="0">
            <a:spAutoFit/>
            <a:scene3d>
              <a:camera prst="orthographicFront"/>
              <a:lightRig rig="threePt" dir="t"/>
            </a:scene3d>
            <a:sp3d contourW="12700"/>
          </a:bodyPr>
          <a:lstStyle>
            <a:defPPr>
              <a:defRPr lang="zh-CN"/>
            </a:defPPr>
            <a:lvl1pPr>
              <a:lnSpc>
                <a:spcPct val="120000"/>
              </a:lnSpc>
              <a:buFont typeface="Arial" panose="020B0604020202020204" pitchFamily="34" charset="0"/>
              <a:buNone/>
              <a:defRPr sz="1200">
                <a:solidFill>
                  <a:schemeClr val="bg1"/>
                </a:solidFill>
                <a:latin typeface="字魂58号-创中黑" panose="00000500000000000000" pitchFamily="2" charset="-122"/>
                <a:ea typeface="字魂58号-创中黑" panose="00000500000000000000" pitchFamily="2" charset="-122"/>
                <a:cs typeface="+mn-ea"/>
              </a:defRPr>
            </a:lvl1pPr>
          </a:lstStyle>
          <a:p>
            <a:pPr algn="dist"/>
            <a:r>
              <a:rPr lang="en-US" altLang="zh-CN" sz="1600" dirty="0">
                <a:solidFill>
                  <a:schemeClr val="tx1">
                    <a:lumMod val="75000"/>
                    <a:lumOff val="25000"/>
                  </a:schemeClr>
                </a:solidFill>
                <a:latin typeface="+mn-lt"/>
                <a:ea typeface="+mn-ea"/>
                <a:sym typeface="+mn-lt"/>
              </a:rPr>
              <a:t>REPORT</a:t>
            </a:r>
            <a:endParaRPr lang="en-US" altLang="zh-CN" sz="1600" dirty="0">
              <a:solidFill>
                <a:schemeClr val="tx1">
                  <a:lumMod val="75000"/>
                  <a:lumOff val="25000"/>
                </a:schemeClr>
              </a:solidFill>
              <a:latin typeface="+mn-lt"/>
              <a:ea typeface="+mn-ea"/>
              <a:sym typeface="+mn-lt"/>
            </a:endParaRPr>
          </a:p>
        </p:txBody>
      </p:sp>
      <p:grpSp>
        <p:nvGrpSpPr>
          <p:cNvPr id="19" name="组合 18"/>
          <p:cNvGrpSpPr/>
          <p:nvPr/>
        </p:nvGrpSpPr>
        <p:grpSpPr>
          <a:xfrm>
            <a:off x="4893310" y="4728862"/>
            <a:ext cx="2474595" cy="741028"/>
            <a:chOff x="5623645" y="5439312"/>
            <a:chExt cx="2474595" cy="446005"/>
          </a:xfrm>
        </p:grpSpPr>
        <p:sp>
          <p:nvSpPr>
            <p:cNvPr id="20" name="透明图层"/>
            <p:cNvSpPr/>
            <p:nvPr/>
          </p:nvSpPr>
          <p:spPr>
            <a:xfrm>
              <a:off x="5788110" y="5439312"/>
              <a:ext cx="2091176" cy="446005"/>
            </a:xfrm>
            <a:prstGeom prst="roundRect">
              <a:avLst>
                <a:gd name="adj" fmla="val 50000"/>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1000" dirty="0">
                <a:solidFill>
                  <a:schemeClr val="bg1"/>
                </a:solidFill>
                <a:cs typeface="+mn-ea"/>
                <a:sym typeface="+mn-lt"/>
              </a:endParaRPr>
            </a:p>
          </p:txBody>
        </p:sp>
        <p:sp>
          <p:nvSpPr>
            <p:cNvPr id="21" name="文本框 20"/>
            <p:cNvSpPr txBox="1"/>
            <p:nvPr/>
          </p:nvSpPr>
          <p:spPr>
            <a:xfrm>
              <a:off x="5623645" y="5489379"/>
              <a:ext cx="2474595" cy="393273"/>
            </a:xfrm>
            <a:prstGeom prst="rect">
              <a:avLst/>
            </a:prstGeom>
            <a:noFill/>
          </p:spPr>
          <p:txBody>
            <a:bodyPr wrap="square" rtlCol="0">
              <a:noAutofit/>
              <a:scene3d>
                <a:camera prst="orthographicFront"/>
                <a:lightRig rig="threePt" dir="t"/>
              </a:scene3d>
              <a:sp3d contourW="12700"/>
            </a:bodyPr>
            <a:lstStyle/>
            <a:p>
              <a:pPr algn="ctr"/>
              <a:r>
                <a:rPr lang="zh-CN" altLang="en-US" sz="1600" dirty="0">
                  <a:solidFill>
                    <a:schemeClr val="bg1"/>
                  </a:solidFill>
                  <a:cs typeface="+mn-ea"/>
                  <a:sym typeface="+mn-lt"/>
                </a:rPr>
                <a:t>计算机科学与技术</a:t>
              </a:r>
              <a:endParaRPr lang="zh-CN" altLang="en-US" sz="1600" dirty="0">
                <a:solidFill>
                  <a:schemeClr val="bg1"/>
                </a:solidFill>
                <a:cs typeface="+mn-ea"/>
                <a:sym typeface="+mn-lt"/>
              </a:endParaRPr>
            </a:p>
            <a:p>
              <a:pPr algn="ctr"/>
              <a:r>
                <a:rPr lang="zh-CN" altLang="en-US" sz="1600" dirty="0">
                  <a:solidFill>
                    <a:schemeClr val="bg1"/>
                  </a:solidFill>
                  <a:cs typeface="+mn-ea"/>
                  <a:sym typeface="+mn-lt"/>
                </a:rPr>
                <a:t>杨可</a:t>
              </a:r>
              <a:endParaRPr lang="zh-CN" altLang="en-US" sz="16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78512" y="-304800"/>
            <a:ext cx="15594330" cy="9725644"/>
            <a:chOff x="-278512" y="-304800"/>
            <a:chExt cx="15594330" cy="9725644"/>
          </a:xfrm>
        </p:grpSpPr>
        <p:grpSp>
          <p:nvGrpSpPr>
            <p:cNvPr id="27" name="组合 26"/>
            <p:cNvGrpSpPr/>
            <p:nvPr/>
          </p:nvGrpSpPr>
          <p:grpSpPr>
            <a:xfrm>
              <a:off x="-278512" y="-304800"/>
              <a:ext cx="1713230" cy="1708609"/>
              <a:chOff x="-214630" y="0"/>
              <a:chExt cx="6971030" cy="6952226"/>
            </a:xfrm>
          </p:grpSpPr>
          <p:sp>
            <p:nvSpPr>
              <p:cNvPr id="34"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p:cNvSpPr txBox="1"/>
            <p:nvPr/>
          </p:nvSpPr>
          <p:spPr>
            <a:xfrm>
              <a:off x="578103" y="196850"/>
              <a:ext cx="4744085" cy="460375"/>
            </a:xfrm>
            <a:prstGeom prst="rect">
              <a:avLst/>
            </a:prstGeom>
            <a:solidFill>
              <a:schemeClr val="bg1"/>
            </a:solidFill>
          </p:spPr>
          <p:txBody>
            <a:bodyPr wrap="square" rtlCol="0">
              <a:spAutoFit/>
            </a:bodyPr>
            <a:lstStyle/>
            <a:p>
              <a:r>
                <a:rPr lang="en-US" altLang="zh-CN" sz="2400" b="1" dirty="0">
                  <a:cs typeface="+mn-ea"/>
                  <a:sym typeface="+mn-lt"/>
                </a:rPr>
                <a:t>Persistent </a:t>
              </a:r>
              <a:r>
                <a:rPr lang="en-US" altLang="zh-CN" sz="2400" b="1" dirty="0">
                  <a:cs typeface="+mn-ea"/>
                  <a:sym typeface="+mn-lt"/>
                </a:rPr>
                <a:t>Homology</a:t>
              </a:r>
              <a:endParaRPr lang="en-US" altLang="zh-CN" sz="2400" b="1" dirty="0">
                <a:cs typeface="+mn-ea"/>
                <a:sym typeface="+mn-lt"/>
              </a:endParaRPr>
            </a:p>
          </p:txBody>
        </p:sp>
        <p:grpSp>
          <p:nvGrpSpPr>
            <p:cNvPr id="29" name="组合 28"/>
            <p:cNvGrpSpPr/>
            <p:nvPr/>
          </p:nvGrpSpPr>
          <p:grpSpPr>
            <a:xfrm>
              <a:off x="7277100" y="1403809"/>
              <a:ext cx="8038718" cy="8017035"/>
              <a:chOff x="-214630" y="0"/>
              <a:chExt cx="6971030" cy="6952226"/>
            </a:xfrm>
          </p:grpSpPr>
          <p:sp>
            <p:nvSpPr>
              <p:cNvPr id="31"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2" name="文本框 1"/>
          <p:cNvSpPr txBox="1"/>
          <p:nvPr/>
        </p:nvSpPr>
        <p:spPr>
          <a:xfrm>
            <a:off x="4283075" y="904875"/>
            <a:ext cx="3128010" cy="368300"/>
          </a:xfrm>
          <a:prstGeom prst="rect">
            <a:avLst/>
          </a:prstGeom>
          <a:noFill/>
        </p:spPr>
        <p:txBody>
          <a:bodyPr wrap="square" rtlCol="0">
            <a:spAutoFit/>
          </a:bodyPr>
          <a:p>
            <a:pPr algn="ctr"/>
            <a:r>
              <a:rPr lang="zh-CN" altLang="en-US"/>
              <a:t>单纯</a:t>
            </a:r>
            <a:r>
              <a:rPr lang="zh-CN" altLang="en-US"/>
              <a:t>形</a:t>
            </a:r>
            <a:endParaRPr lang="zh-CN" altLang="en-US"/>
          </a:p>
        </p:txBody>
      </p:sp>
      <p:pic>
        <p:nvPicPr>
          <p:cNvPr id="3" name="图片 2"/>
          <p:cNvPicPr>
            <a:picLocks noChangeAspect="1"/>
          </p:cNvPicPr>
          <p:nvPr/>
        </p:nvPicPr>
        <p:blipFill>
          <a:blip r:embed="rId7"/>
          <a:stretch>
            <a:fillRect/>
          </a:stretch>
        </p:blipFill>
        <p:spPr>
          <a:xfrm>
            <a:off x="1511300" y="1325880"/>
            <a:ext cx="8671560" cy="1783715"/>
          </a:xfrm>
          <a:prstGeom prst="rect">
            <a:avLst/>
          </a:prstGeom>
        </p:spPr>
      </p:pic>
      <p:sp>
        <p:nvSpPr>
          <p:cNvPr id="4" name="文本框 3"/>
          <p:cNvSpPr txBox="1"/>
          <p:nvPr/>
        </p:nvSpPr>
        <p:spPr>
          <a:xfrm>
            <a:off x="1434465" y="3510280"/>
            <a:ext cx="2932430" cy="368300"/>
          </a:xfrm>
          <a:prstGeom prst="rect">
            <a:avLst/>
          </a:prstGeom>
          <a:noFill/>
        </p:spPr>
        <p:txBody>
          <a:bodyPr wrap="square" rtlCol="0">
            <a:spAutoFit/>
          </a:bodyPr>
          <a:p>
            <a:pPr algn="ctr"/>
            <a:r>
              <a:rPr lang="zh-CN" altLang="en-US"/>
              <a:t>单纯复形</a:t>
            </a:r>
            <a:endParaRPr lang="zh-CN" altLang="en-US"/>
          </a:p>
        </p:txBody>
      </p:sp>
      <p:pic>
        <p:nvPicPr>
          <p:cNvPr id="10" name="图片 9"/>
          <p:cNvPicPr>
            <a:picLocks noChangeAspect="1"/>
          </p:cNvPicPr>
          <p:nvPr/>
        </p:nvPicPr>
        <p:blipFill>
          <a:blip r:embed="rId8"/>
          <a:stretch>
            <a:fillRect/>
          </a:stretch>
        </p:blipFill>
        <p:spPr>
          <a:xfrm>
            <a:off x="1625600" y="4084320"/>
            <a:ext cx="2550795" cy="1676400"/>
          </a:xfrm>
          <a:prstGeom prst="rect">
            <a:avLst/>
          </a:prstGeom>
        </p:spPr>
      </p:pic>
      <p:sp>
        <p:nvSpPr>
          <p:cNvPr id="11" name="文本框 10"/>
          <p:cNvSpPr txBox="1"/>
          <p:nvPr/>
        </p:nvSpPr>
        <p:spPr>
          <a:xfrm>
            <a:off x="6347460" y="3429000"/>
            <a:ext cx="3981450" cy="368300"/>
          </a:xfrm>
          <a:prstGeom prst="rect">
            <a:avLst/>
          </a:prstGeom>
          <a:noFill/>
        </p:spPr>
        <p:txBody>
          <a:bodyPr wrap="square" rtlCol="0">
            <a:spAutoFit/>
          </a:bodyPr>
          <a:p>
            <a:pPr algn="ctr"/>
            <a:r>
              <a:rPr lang="zh-CN" altLang="en-US"/>
              <a:t>单纯形</a:t>
            </a:r>
            <a:r>
              <a:rPr lang="en-US" altLang="zh-CN"/>
              <a:t>VS</a:t>
            </a:r>
            <a:r>
              <a:rPr lang="zh-CN" altLang="en-US"/>
              <a:t>单纯复形</a:t>
            </a:r>
            <a:endParaRPr lang="zh-CN" altLang="en-US"/>
          </a:p>
        </p:txBody>
      </p:sp>
      <p:pic>
        <p:nvPicPr>
          <p:cNvPr id="12" name="图片 11"/>
          <p:cNvPicPr>
            <a:picLocks noChangeAspect="1"/>
          </p:cNvPicPr>
          <p:nvPr/>
        </p:nvPicPr>
        <p:blipFill>
          <a:blip r:embed="rId9"/>
          <a:stretch>
            <a:fillRect/>
          </a:stretch>
        </p:blipFill>
        <p:spPr>
          <a:xfrm>
            <a:off x="6010275" y="3878580"/>
            <a:ext cx="4655820" cy="1882140"/>
          </a:xfrm>
          <a:prstGeom prst="rect">
            <a:avLst/>
          </a:prstGeom>
        </p:spPr>
      </p:pic>
      <p:pic>
        <p:nvPicPr>
          <p:cNvPr id="5" name="图片 4"/>
          <p:cNvPicPr>
            <a:picLocks noChangeAspect="1"/>
          </p:cNvPicPr>
          <p:nvPr/>
        </p:nvPicPr>
        <p:blipFill>
          <a:blip r:embed="rId10"/>
          <a:stretch>
            <a:fillRect/>
          </a:stretch>
        </p:blipFill>
        <p:spPr>
          <a:xfrm>
            <a:off x="1625600" y="3996055"/>
            <a:ext cx="2741295" cy="1853565"/>
          </a:xfrm>
          <a:prstGeom prst="rect">
            <a:avLst/>
          </a:prstGeom>
        </p:spPr>
      </p:pic>
      <p:pic>
        <p:nvPicPr>
          <p:cNvPr id="7" name="图片 6"/>
          <p:cNvPicPr>
            <a:picLocks noChangeAspect="1"/>
          </p:cNvPicPr>
          <p:nvPr/>
        </p:nvPicPr>
        <p:blipFill>
          <a:blip r:embed="rId11"/>
          <a:stretch>
            <a:fillRect/>
          </a:stretch>
        </p:blipFill>
        <p:spPr>
          <a:xfrm>
            <a:off x="808990" y="5849620"/>
            <a:ext cx="4374515" cy="356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78512" y="-305435"/>
            <a:ext cx="15594330" cy="9725644"/>
            <a:chOff x="-278512" y="-304800"/>
            <a:chExt cx="15594330" cy="9725644"/>
          </a:xfrm>
        </p:grpSpPr>
        <p:grpSp>
          <p:nvGrpSpPr>
            <p:cNvPr id="27" name="组合 26"/>
            <p:cNvGrpSpPr/>
            <p:nvPr/>
          </p:nvGrpSpPr>
          <p:grpSpPr>
            <a:xfrm>
              <a:off x="-278512" y="-304800"/>
              <a:ext cx="1713230" cy="1708609"/>
              <a:chOff x="-214630" y="0"/>
              <a:chExt cx="6971030" cy="6952226"/>
            </a:xfrm>
          </p:grpSpPr>
          <p:sp>
            <p:nvSpPr>
              <p:cNvPr id="34"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p:cNvSpPr txBox="1"/>
            <p:nvPr/>
          </p:nvSpPr>
          <p:spPr>
            <a:xfrm>
              <a:off x="578103" y="196850"/>
              <a:ext cx="4744085" cy="460375"/>
            </a:xfrm>
            <a:prstGeom prst="rect">
              <a:avLst/>
            </a:prstGeom>
            <a:solidFill>
              <a:schemeClr val="bg1"/>
            </a:solidFill>
          </p:spPr>
          <p:txBody>
            <a:bodyPr wrap="square" rtlCol="0">
              <a:spAutoFit/>
            </a:bodyPr>
            <a:lstStyle/>
            <a:p>
              <a:r>
                <a:rPr lang="zh-CN" altLang="en-US" sz="2400" b="1" dirty="0">
                  <a:cs typeface="+mn-ea"/>
                  <a:sym typeface="+mn-lt"/>
                </a:rPr>
                <a:t>维托里斯</a:t>
              </a:r>
              <a:r>
                <a:rPr lang="en-US" altLang="zh-CN" sz="2400" b="1" dirty="0">
                  <a:cs typeface="+mn-ea"/>
                  <a:sym typeface="+mn-lt"/>
                </a:rPr>
                <a:t>-</a:t>
              </a:r>
              <a:r>
                <a:rPr lang="zh-CN" altLang="en-US" sz="2400" b="1" dirty="0">
                  <a:cs typeface="+mn-ea"/>
                  <a:sym typeface="+mn-lt"/>
                </a:rPr>
                <a:t>里普斯复形（</a:t>
              </a:r>
              <a:r>
                <a:rPr lang="en-US" altLang="zh-CN" sz="2400" b="1" dirty="0">
                  <a:cs typeface="+mn-ea"/>
                  <a:sym typeface="+mn-lt"/>
                </a:rPr>
                <a:t>VR</a:t>
              </a:r>
              <a:r>
                <a:rPr lang="zh-CN" altLang="en-US" sz="2400" b="1" dirty="0">
                  <a:cs typeface="+mn-ea"/>
                  <a:sym typeface="+mn-lt"/>
                </a:rPr>
                <a:t>）</a:t>
              </a:r>
              <a:endParaRPr lang="zh-CN" altLang="en-US" sz="2400" b="1" dirty="0">
                <a:cs typeface="+mn-ea"/>
                <a:sym typeface="+mn-lt"/>
              </a:endParaRPr>
            </a:p>
          </p:txBody>
        </p:sp>
        <p:grpSp>
          <p:nvGrpSpPr>
            <p:cNvPr id="29" name="组合 28"/>
            <p:cNvGrpSpPr/>
            <p:nvPr/>
          </p:nvGrpSpPr>
          <p:grpSpPr>
            <a:xfrm>
              <a:off x="7277100" y="1403809"/>
              <a:ext cx="8038718" cy="8017035"/>
              <a:chOff x="-214630" y="0"/>
              <a:chExt cx="6971030" cy="6952226"/>
            </a:xfrm>
          </p:grpSpPr>
          <p:sp>
            <p:nvSpPr>
              <p:cNvPr id="31"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pic>
        <p:nvPicPr>
          <p:cNvPr id="5" name="图片 4"/>
          <p:cNvPicPr>
            <a:picLocks noChangeAspect="1"/>
          </p:cNvPicPr>
          <p:nvPr/>
        </p:nvPicPr>
        <p:blipFill>
          <a:blip r:embed="rId7"/>
          <a:stretch>
            <a:fillRect/>
          </a:stretch>
        </p:blipFill>
        <p:spPr>
          <a:xfrm>
            <a:off x="2766695" y="1214120"/>
            <a:ext cx="2555240" cy="2174875"/>
          </a:xfrm>
          <a:prstGeom prst="rect">
            <a:avLst/>
          </a:prstGeom>
        </p:spPr>
      </p:pic>
      <p:pic>
        <p:nvPicPr>
          <p:cNvPr id="6" name="图片 5"/>
          <p:cNvPicPr>
            <a:picLocks noChangeAspect="1"/>
          </p:cNvPicPr>
          <p:nvPr/>
        </p:nvPicPr>
        <p:blipFill>
          <a:blip r:embed="rId8"/>
          <a:stretch>
            <a:fillRect/>
          </a:stretch>
        </p:blipFill>
        <p:spPr>
          <a:xfrm>
            <a:off x="8089900" y="1231265"/>
            <a:ext cx="2506980" cy="2157730"/>
          </a:xfrm>
          <a:prstGeom prst="rect">
            <a:avLst/>
          </a:prstGeom>
        </p:spPr>
      </p:pic>
      <p:pic>
        <p:nvPicPr>
          <p:cNvPr id="7" name="图片 6"/>
          <p:cNvPicPr>
            <a:picLocks noChangeAspect="1"/>
          </p:cNvPicPr>
          <p:nvPr/>
        </p:nvPicPr>
        <p:blipFill>
          <a:blip r:embed="rId9"/>
          <a:stretch>
            <a:fillRect/>
          </a:stretch>
        </p:blipFill>
        <p:spPr>
          <a:xfrm>
            <a:off x="8089900" y="3594735"/>
            <a:ext cx="2506345" cy="2207260"/>
          </a:xfrm>
          <a:prstGeom prst="rect">
            <a:avLst/>
          </a:prstGeom>
        </p:spPr>
      </p:pic>
      <p:pic>
        <p:nvPicPr>
          <p:cNvPr id="8" name="图片 7"/>
          <p:cNvPicPr>
            <a:picLocks noChangeAspect="1"/>
          </p:cNvPicPr>
          <p:nvPr/>
        </p:nvPicPr>
        <p:blipFill>
          <a:blip r:embed="rId10"/>
          <a:stretch>
            <a:fillRect/>
          </a:stretch>
        </p:blipFill>
        <p:spPr>
          <a:xfrm>
            <a:off x="2766695" y="3717290"/>
            <a:ext cx="2542540" cy="2288540"/>
          </a:xfrm>
          <a:prstGeom prst="rect">
            <a:avLst/>
          </a:prstGeom>
        </p:spPr>
      </p:pic>
      <p:pic>
        <p:nvPicPr>
          <p:cNvPr id="9" name="图片 8"/>
          <p:cNvPicPr>
            <a:picLocks noChangeAspect="1"/>
          </p:cNvPicPr>
          <p:nvPr/>
        </p:nvPicPr>
        <p:blipFill>
          <a:blip r:embed="rId11"/>
          <a:stretch>
            <a:fillRect/>
          </a:stretch>
        </p:blipFill>
        <p:spPr>
          <a:xfrm>
            <a:off x="5309235" y="301625"/>
            <a:ext cx="5676900" cy="533400"/>
          </a:xfrm>
          <a:prstGeom prst="rect">
            <a:avLst/>
          </a:prstGeom>
        </p:spPr>
      </p:pic>
      <p:sp>
        <p:nvSpPr>
          <p:cNvPr id="2" name="文本框 1"/>
          <p:cNvSpPr txBox="1"/>
          <p:nvPr/>
        </p:nvSpPr>
        <p:spPr>
          <a:xfrm>
            <a:off x="3742690" y="752475"/>
            <a:ext cx="430530" cy="368300"/>
          </a:xfrm>
          <a:prstGeom prst="rect">
            <a:avLst/>
          </a:prstGeom>
          <a:noFill/>
        </p:spPr>
        <p:txBody>
          <a:bodyPr wrap="square" rtlCol="0">
            <a:spAutoFit/>
          </a:bodyPr>
          <a:p>
            <a:r>
              <a:rPr lang="en-US" altLang="zh-CN"/>
              <a:t>1</a:t>
            </a:r>
            <a:endParaRPr lang="en-US" altLang="zh-CN"/>
          </a:p>
        </p:txBody>
      </p:sp>
      <p:sp>
        <p:nvSpPr>
          <p:cNvPr id="3" name="文本框 2"/>
          <p:cNvSpPr txBox="1"/>
          <p:nvPr/>
        </p:nvSpPr>
        <p:spPr>
          <a:xfrm>
            <a:off x="9077325" y="752475"/>
            <a:ext cx="461010" cy="368300"/>
          </a:xfrm>
          <a:prstGeom prst="rect">
            <a:avLst/>
          </a:prstGeom>
          <a:noFill/>
        </p:spPr>
        <p:txBody>
          <a:bodyPr wrap="square" rtlCol="0">
            <a:spAutoFit/>
          </a:bodyPr>
          <a:p>
            <a:r>
              <a:rPr lang="en-US" altLang="zh-CN"/>
              <a:t>2</a:t>
            </a:r>
            <a:endParaRPr lang="en-US" altLang="zh-CN"/>
          </a:p>
        </p:txBody>
      </p:sp>
      <p:sp>
        <p:nvSpPr>
          <p:cNvPr id="4" name="文本框 3"/>
          <p:cNvSpPr txBox="1"/>
          <p:nvPr/>
        </p:nvSpPr>
        <p:spPr>
          <a:xfrm>
            <a:off x="9046845" y="5918200"/>
            <a:ext cx="384175" cy="368300"/>
          </a:xfrm>
          <a:prstGeom prst="rect">
            <a:avLst/>
          </a:prstGeom>
          <a:noFill/>
        </p:spPr>
        <p:txBody>
          <a:bodyPr wrap="square" rtlCol="0">
            <a:spAutoFit/>
          </a:bodyPr>
          <a:p>
            <a:r>
              <a:rPr lang="en-US" altLang="zh-CN"/>
              <a:t>3</a:t>
            </a:r>
            <a:endParaRPr lang="en-US" altLang="zh-CN"/>
          </a:p>
        </p:txBody>
      </p:sp>
      <p:sp>
        <p:nvSpPr>
          <p:cNvPr id="10" name="文本框 9"/>
          <p:cNvSpPr txBox="1"/>
          <p:nvPr/>
        </p:nvSpPr>
        <p:spPr>
          <a:xfrm>
            <a:off x="3742690" y="6010275"/>
            <a:ext cx="407035" cy="368300"/>
          </a:xfrm>
          <a:prstGeom prst="rect">
            <a:avLst/>
          </a:prstGeom>
          <a:noFill/>
        </p:spPr>
        <p:txBody>
          <a:bodyPr wrap="square" rtlCol="0">
            <a:spAutoFit/>
          </a:bodyPr>
          <a:p>
            <a:r>
              <a:rPr lang="en-US" altLang="zh-CN"/>
              <a:t>4</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78512" y="-304800"/>
            <a:ext cx="15594330" cy="9725644"/>
            <a:chOff x="-278512" y="-304800"/>
            <a:chExt cx="15594330" cy="9725644"/>
          </a:xfrm>
        </p:grpSpPr>
        <p:grpSp>
          <p:nvGrpSpPr>
            <p:cNvPr id="27" name="组合 26"/>
            <p:cNvGrpSpPr/>
            <p:nvPr/>
          </p:nvGrpSpPr>
          <p:grpSpPr>
            <a:xfrm>
              <a:off x="-278512" y="-304800"/>
              <a:ext cx="1713230" cy="1708609"/>
              <a:chOff x="-214630" y="0"/>
              <a:chExt cx="6971030" cy="6952226"/>
            </a:xfrm>
          </p:grpSpPr>
          <p:sp>
            <p:nvSpPr>
              <p:cNvPr id="34"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p:cNvSpPr txBox="1"/>
            <p:nvPr/>
          </p:nvSpPr>
          <p:spPr>
            <a:xfrm>
              <a:off x="578103" y="196850"/>
              <a:ext cx="4744085" cy="460375"/>
            </a:xfrm>
            <a:prstGeom prst="rect">
              <a:avLst/>
            </a:prstGeom>
            <a:solidFill>
              <a:schemeClr val="bg1"/>
            </a:solidFill>
          </p:spPr>
          <p:txBody>
            <a:bodyPr wrap="square" rtlCol="0">
              <a:spAutoFit/>
            </a:bodyPr>
            <a:lstStyle/>
            <a:p>
              <a:r>
                <a:rPr lang="en-US" altLang="zh-CN" sz="2400" b="1" dirty="0">
                  <a:cs typeface="+mn-ea"/>
                  <a:sym typeface="+mn-lt"/>
                </a:rPr>
                <a:t>Persistent </a:t>
              </a:r>
              <a:r>
                <a:rPr lang="en-US" altLang="zh-CN" sz="2400" b="1" dirty="0">
                  <a:cs typeface="+mn-ea"/>
                  <a:sym typeface="+mn-lt"/>
                </a:rPr>
                <a:t>Homology</a:t>
              </a:r>
              <a:endParaRPr lang="en-US" altLang="zh-CN" sz="2400" b="1" dirty="0">
                <a:cs typeface="+mn-ea"/>
                <a:sym typeface="+mn-lt"/>
              </a:endParaRPr>
            </a:p>
          </p:txBody>
        </p:sp>
        <p:grpSp>
          <p:nvGrpSpPr>
            <p:cNvPr id="29" name="组合 28"/>
            <p:cNvGrpSpPr/>
            <p:nvPr/>
          </p:nvGrpSpPr>
          <p:grpSpPr>
            <a:xfrm>
              <a:off x="7277100" y="1403809"/>
              <a:ext cx="8038718" cy="8017035"/>
              <a:chOff x="-214630" y="0"/>
              <a:chExt cx="6971030" cy="6952226"/>
            </a:xfrm>
          </p:grpSpPr>
          <p:sp>
            <p:nvSpPr>
              <p:cNvPr id="31"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pic>
        <p:nvPicPr>
          <p:cNvPr id="2" name="图片 1"/>
          <p:cNvPicPr>
            <a:picLocks noChangeAspect="1"/>
          </p:cNvPicPr>
          <p:nvPr/>
        </p:nvPicPr>
        <p:blipFill>
          <a:blip r:embed="rId7"/>
          <a:stretch>
            <a:fillRect/>
          </a:stretch>
        </p:blipFill>
        <p:spPr>
          <a:xfrm>
            <a:off x="709930" y="1029335"/>
            <a:ext cx="2738755" cy="1899285"/>
          </a:xfrm>
          <a:prstGeom prst="rect">
            <a:avLst/>
          </a:prstGeom>
        </p:spPr>
      </p:pic>
      <p:pic>
        <p:nvPicPr>
          <p:cNvPr id="3" name="图片 2"/>
          <p:cNvPicPr>
            <a:picLocks noChangeAspect="1"/>
          </p:cNvPicPr>
          <p:nvPr/>
        </p:nvPicPr>
        <p:blipFill>
          <a:blip r:embed="rId8"/>
          <a:stretch>
            <a:fillRect/>
          </a:stretch>
        </p:blipFill>
        <p:spPr>
          <a:xfrm>
            <a:off x="4027805" y="1029335"/>
            <a:ext cx="2806700" cy="1991360"/>
          </a:xfrm>
          <a:prstGeom prst="rect">
            <a:avLst/>
          </a:prstGeom>
        </p:spPr>
      </p:pic>
      <p:pic>
        <p:nvPicPr>
          <p:cNvPr id="4" name="图片 3"/>
          <p:cNvPicPr>
            <a:picLocks noChangeAspect="1"/>
          </p:cNvPicPr>
          <p:nvPr/>
        </p:nvPicPr>
        <p:blipFill>
          <a:blip r:embed="rId9"/>
          <a:stretch>
            <a:fillRect/>
          </a:stretch>
        </p:blipFill>
        <p:spPr>
          <a:xfrm>
            <a:off x="7413625" y="1029335"/>
            <a:ext cx="2954020" cy="2051685"/>
          </a:xfrm>
          <a:prstGeom prst="rect">
            <a:avLst/>
          </a:prstGeom>
        </p:spPr>
      </p:pic>
      <p:pic>
        <p:nvPicPr>
          <p:cNvPr id="7" name="图片 6"/>
          <p:cNvPicPr>
            <a:picLocks noChangeAspect="1"/>
          </p:cNvPicPr>
          <p:nvPr/>
        </p:nvPicPr>
        <p:blipFill>
          <a:blip r:embed="rId10"/>
          <a:stretch>
            <a:fillRect/>
          </a:stretch>
        </p:blipFill>
        <p:spPr>
          <a:xfrm>
            <a:off x="4100830" y="3753485"/>
            <a:ext cx="2875915" cy="1990090"/>
          </a:xfrm>
          <a:prstGeom prst="rect">
            <a:avLst/>
          </a:prstGeom>
        </p:spPr>
      </p:pic>
      <p:sp>
        <p:nvSpPr>
          <p:cNvPr id="13" name="文本框 12"/>
          <p:cNvSpPr txBox="1"/>
          <p:nvPr/>
        </p:nvSpPr>
        <p:spPr>
          <a:xfrm>
            <a:off x="1819910" y="760730"/>
            <a:ext cx="555625" cy="368300"/>
          </a:xfrm>
          <a:prstGeom prst="rect">
            <a:avLst/>
          </a:prstGeom>
          <a:noFill/>
        </p:spPr>
        <p:txBody>
          <a:bodyPr wrap="square" rtlCol="0">
            <a:spAutoFit/>
          </a:bodyPr>
          <a:p>
            <a:pPr algn="ctr"/>
            <a:r>
              <a:rPr lang="en-US" altLang="zh-CN"/>
              <a:t>1</a:t>
            </a:r>
            <a:endParaRPr lang="en-US" altLang="zh-CN"/>
          </a:p>
        </p:txBody>
      </p:sp>
      <p:sp>
        <p:nvSpPr>
          <p:cNvPr id="14" name="文本框 13"/>
          <p:cNvSpPr txBox="1"/>
          <p:nvPr>
            <p:custDataLst>
              <p:tags r:id="rId11"/>
            </p:custDataLst>
          </p:nvPr>
        </p:nvSpPr>
        <p:spPr>
          <a:xfrm>
            <a:off x="5177790" y="760730"/>
            <a:ext cx="555625" cy="368300"/>
          </a:xfrm>
          <a:prstGeom prst="rect">
            <a:avLst/>
          </a:prstGeom>
          <a:noFill/>
        </p:spPr>
        <p:txBody>
          <a:bodyPr wrap="square" rtlCol="0">
            <a:spAutoFit/>
          </a:bodyPr>
          <a:p>
            <a:pPr algn="ctr"/>
            <a:r>
              <a:rPr lang="en-US" altLang="zh-CN"/>
              <a:t>2</a:t>
            </a:r>
            <a:endParaRPr lang="en-US" altLang="zh-CN"/>
          </a:p>
        </p:txBody>
      </p:sp>
      <p:sp>
        <p:nvSpPr>
          <p:cNvPr id="15" name="文本框 14"/>
          <p:cNvSpPr txBox="1"/>
          <p:nvPr>
            <p:custDataLst>
              <p:tags r:id="rId12"/>
            </p:custDataLst>
          </p:nvPr>
        </p:nvSpPr>
        <p:spPr>
          <a:xfrm>
            <a:off x="8651875" y="661035"/>
            <a:ext cx="555625" cy="368300"/>
          </a:xfrm>
          <a:prstGeom prst="rect">
            <a:avLst/>
          </a:prstGeom>
          <a:noFill/>
        </p:spPr>
        <p:txBody>
          <a:bodyPr wrap="square" rtlCol="0">
            <a:spAutoFit/>
          </a:bodyPr>
          <a:p>
            <a:pPr algn="ctr"/>
            <a:r>
              <a:rPr lang="en-US" altLang="zh-CN"/>
              <a:t>3</a:t>
            </a:r>
            <a:endParaRPr lang="en-US" altLang="zh-CN"/>
          </a:p>
        </p:txBody>
      </p:sp>
      <p:sp>
        <p:nvSpPr>
          <p:cNvPr id="16" name="文本框 15"/>
          <p:cNvSpPr txBox="1"/>
          <p:nvPr>
            <p:custDataLst>
              <p:tags r:id="rId13"/>
            </p:custDataLst>
          </p:nvPr>
        </p:nvSpPr>
        <p:spPr>
          <a:xfrm>
            <a:off x="8651875" y="3300730"/>
            <a:ext cx="555625" cy="368300"/>
          </a:xfrm>
          <a:prstGeom prst="rect">
            <a:avLst/>
          </a:prstGeom>
          <a:noFill/>
        </p:spPr>
        <p:txBody>
          <a:bodyPr wrap="square" rtlCol="0">
            <a:spAutoFit/>
          </a:bodyPr>
          <a:p>
            <a:pPr algn="ctr"/>
            <a:r>
              <a:rPr lang="en-US" altLang="zh-CN"/>
              <a:t>4</a:t>
            </a:r>
            <a:endParaRPr lang="en-US" altLang="zh-CN"/>
          </a:p>
        </p:txBody>
      </p:sp>
      <p:sp>
        <p:nvSpPr>
          <p:cNvPr id="17" name="文本框 16"/>
          <p:cNvSpPr txBox="1"/>
          <p:nvPr>
            <p:custDataLst>
              <p:tags r:id="rId14"/>
            </p:custDataLst>
          </p:nvPr>
        </p:nvSpPr>
        <p:spPr>
          <a:xfrm>
            <a:off x="5177790" y="3300730"/>
            <a:ext cx="555625" cy="368300"/>
          </a:xfrm>
          <a:prstGeom prst="rect">
            <a:avLst/>
          </a:prstGeom>
          <a:noFill/>
        </p:spPr>
        <p:txBody>
          <a:bodyPr wrap="square" rtlCol="0">
            <a:spAutoFit/>
          </a:bodyPr>
          <a:p>
            <a:pPr algn="ctr"/>
            <a:r>
              <a:rPr lang="en-US" altLang="zh-CN"/>
              <a:t>5</a:t>
            </a:r>
            <a:endParaRPr lang="en-US" altLang="zh-CN"/>
          </a:p>
        </p:txBody>
      </p:sp>
      <p:sp>
        <p:nvSpPr>
          <p:cNvPr id="18" name="文本框 17"/>
          <p:cNvSpPr txBox="1"/>
          <p:nvPr>
            <p:custDataLst>
              <p:tags r:id="rId15"/>
            </p:custDataLst>
          </p:nvPr>
        </p:nvSpPr>
        <p:spPr>
          <a:xfrm>
            <a:off x="1819910" y="3370580"/>
            <a:ext cx="555625" cy="368300"/>
          </a:xfrm>
          <a:prstGeom prst="rect">
            <a:avLst/>
          </a:prstGeom>
          <a:noFill/>
        </p:spPr>
        <p:txBody>
          <a:bodyPr wrap="square" rtlCol="0">
            <a:spAutoFit/>
          </a:bodyPr>
          <a:p>
            <a:pPr algn="ctr"/>
            <a:r>
              <a:rPr lang="en-US" altLang="zh-CN"/>
              <a:t>6</a:t>
            </a:r>
            <a:endParaRPr lang="en-US" altLang="zh-CN"/>
          </a:p>
        </p:txBody>
      </p:sp>
      <p:pic>
        <p:nvPicPr>
          <p:cNvPr id="19" name="图片 18"/>
          <p:cNvPicPr>
            <a:picLocks noChangeAspect="1"/>
          </p:cNvPicPr>
          <p:nvPr/>
        </p:nvPicPr>
        <p:blipFill>
          <a:blip r:embed="rId16"/>
          <a:stretch>
            <a:fillRect/>
          </a:stretch>
        </p:blipFill>
        <p:spPr>
          <a:xfrm>
            <a:off x="7491730" y="3816350"/>
            <a:ext cx="2954655" cy="2028190"/>
          </a:xfrm>
          <a:prstGeom prst="rect">
            <a:avLst/>
          </a:prstGeom>
        </p:spPr>
      </p:pic>
      <p:pic>
        <p:nvPicPr>
          <p:cNvPr id="5" name="图片 4"/>
          <p:cNvPicPr>
            <a:picLocks noChangeAspect="1"/>
          </p:cNvPicPr>
          <p:nvPr/>
        </p:nvPicPr>
        <p:blipFill>
          <a:blip r:embed="rId17"/>
          <a:stretch>
            <a:fillRect/>
          </a:stretch>
        </p:blipFill>
        <p:spPr>
          <a:xfrm>
            <a:off x="715010" y="3816985"/>
            <a:ext cx="2870835" cy="1943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78512" y="-304800"/>
            <a:ext cx="15594330" cy="9725644"/>
            <a:chOff x="-278512" y="-304800"/>
            <a:chExt cx="15594330" cy="9725644"/>
          </a:xfrm>
        </p:grpSpPr>
        <p:grpSp>
          <p:nvGrpSpPr>
            <p:cNvPr id="27" name="组合 26"/>
            <p:cNvGrpSpPr/>
            <p:nvPr/>
          </p:nvGrpSpPr>
          <p:grpSpPr>
            <a:xfrm>
              <a:off x="-278512" y="-304800"/>
              <a:ext cx="1713230" cy="1708609"/>
              <a:chOff x="-214630" y="0"/>
              <a:chExt cx="6971030" cy="6952226"/>
            </a:xfrm>
          </p:grpSpPr>
          <p:sp>
            <p:nvSpPr>
              <p:cNvPr id="34"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p:cNvSpPr txBox="1"/>
            <p:nvPr/>
          </p:nvSpPr>
          <p:spPr>
            <a:xfrm>
              <a:off x="578103" y="196850"/>
              <a:ext cx="4744085" cy="460375"/>
            </a:xfrm>
            <a:prstGeom prst="rect">
              <a:avLst/>
            </a:prstGeom>
            <a:solidFill>
              <a:schemeClr val="bg1"/>
            </a:solidFill>
          </p:spPr>
          <p:txBody>
            <a:bodyPr wrap="square" rtlCol="0">
              <a:spAutoFit/>
            </a:bodyPr>
            <a:lstStyle/>
            <a:p>
              <a:r>
                <a:rPr lang="en-US" altLang="zh-CN" sz="2400" b="1" dirty="0">
                  <a:cs typeface="+mn-ea"/>
                  <a:sym typeface="+mn-lt"/>
                </a:rPr>
                <a:t>Persistent </a:t>
              </a:r>
              <a:r>
                <a:rPr lang="en-US" altLang="zh-CN" sz="2400" b="1" dirty="0">
                  <a:cs typeface="+mn-ea"/>
                  <a:sym typeface="+mn-lt"/>
                </a:rPr>
                <a:t>Homology</a:t>
              </a:r>
              <a:endParaRPr lang="en-US" altLang="zh-CN" sz="2400" b="1" dirty="0">
                <a:cs typeface="+mn-ea"/>
                <a:sym typeface="+mn-lt"/>
              </a:endParaRPr>
            </a:p>
          </p:txBody>
        </p:sp>
        <p:grpSp>
          <p:nvGrpSpPr>
            <p:cNvPr id="29" name="组合 28"/>
            <p:cNvGrpSpPr/>
            <p:nvPr/>
          </p:nvGrpSpPr>
          <p:grpSpPr>
            <a:xfrm>
              <a:off x="7277100" y="1403809"/>
              <a:ext cx="8038718" cy="8017035"/>
              <a:chOff x="-214630" y="0"/>
              <a:chExt cx="6971030" cy="6952226"/>
            </a:xfrm>
          </p:grpSpPr>
          <p:sp>
            <p:nvSpPr>
              <p:cNvPr id="31"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pic>
        <p:nvPicPr>
          <p:cNvPr id="5" name="图片 4"/>
          <p:cNvPicPr>
            <a:picLocks noChangeAspect="1"/>
          </p:cNvPicPr>
          <p:nvPr/>
        </p:nvPicPr>
        <p:blipFill>
          <a:blip r:embed="rId7"/>
          <a:stretch>
            <a:fillRect/>
          </a:stretch>
        </p:blipFill>
        <p:spPr>
          <a:xfrm>
            <a:off x="899160" y="1214120"/>
            <a:ext cx="5227320" cy="1554480"/>
          </a:xfrm>
          <a:prstGeom prst="rect">
            <a:avLst/>
          </a:prstGeom>
        </p:spPr>
      </p:pic>
      <p:sp>
        <p:nvSpPr>
          <p:cNvPr id="6" name="圆角矩形 5"/>
          <p:cNvSpPr/>
          <p:nvPr/>
        </p:nvSpPr>
        <p:spPr>
          <a:xfrm>
            <a:off x="6676390" y="330200"/>
            <a:ext cx="4886960" cy="233553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a:t>通过将数据集映射到一系列不同的“滤波器”空间中进行分析。逐步增加滤波器的参数，并</a:t>
            </a:r>
            <a:r>
              <a:rPr lang="zh-CN" altLang="en-US"/>
              <a:t>以滤流</a:t>
            </a:r>
            <a:r>
              <a:rPr lang="zh-CN" altLang="en-US"/>
              <a:t>的方式，提取出数据集中的拓扑特征，并且将它们</a:t>
            </a:r>
            <a:r>
              <a:rPr lang="zh-CN" altLang="en-US"/>
              <a:t>以出生时间，死亡时间划分</a:t>
            </a:r>
            <a:r>
              <a:rPr lang="zh-CN" altLang="en-US"/>
              <a:t>重要性排序。</a:t>
            </a:r>
            <a:endParaRPr lang="zh-CN" altLang="en-US"/>
          </a:p>
        </p:txBody>
      </p:sp>
      <p:pic>
        <p:nvPicPr>
          <p:cNvPr id="7" name="图片 6"/>
          <p:cNvPicPr>
            <a:picLocks noChangeAspect="1"/>
          </p:cNvPicPr>
          <p:nvPr/>
        </p:nvPicPr>
        <p:blipFill>
          <a:blip r:embed="rId8"/>
          <a:stretch>
            <a:fillRect/>
          </a:stretch>
        </p:blipFill>
        <p:spPr>
          <a:xfrm>
            <a:off x="1434465" y="2830195"/>
            <a:ext cx="8998585" cy="3009900"/>
          </a:xfrm>
          <a:prstGeom prst="rect">
            <a:avLst/>
          </a:prstGeom>
        </p:spPr>
      </p:pic>
      <p:sp>
        <p:nvSpPr>
          <p:cNvPr id="8" name="文本框 7"/>
          <p:cNvSpPr txBox="1"/>
          <p:nvPr/>
        </p:nvSpPr>
        <p:spPr>
          <a:xfrm>
            <a:off x="2468245" y="5864225"/>
            <a:ext cx="3096895" cy="368300"/>
          </a:xfrm>
          <a:prstGeom prst="rect">
            <a:avLst/>
          </a:prstGeom>
          <a:noFill/>
        </p:spPr>
        <p:txBody>
          <a:bodyPr wrap="square" rtlCol="0">
            <a:spAutoFit/>
          </a:bodyPr>
          <a:p>
            <a:pPr algn="ctr"/>
            <a:r>
              <a:rPr lang="zh-CN" altLang="en-US"/>
              <a:t>barcode形式</a:t>
            </a:r>
            <a:r>
              <a:rPr lang="zh-CN" altLang="en-US"/>
              <a:t>表示</a:t>
            </a:r>
            <a:endParaRPr lang="zh-CN" altLang="en-US"/>
          </a:p>
        </p:txBody>
      </p:sp>
      <p:sp>
        <p:nvSpPr>
          <p:cNvPr id="9" name="文本框 8"/>
          <p:cNvSpPr txBox="1"/>
          <p:nvPr/>
        </p:nvSpPr>
        <p:spPr>
          <a:xfrm>
            <a:off x="7120890" y="5840095"/>
            <a:ext cx="3312160" cy="368300"/>
          </a:xfrm>
          <a:prstGeom prst="rect">
            <a:avLst/>
          </a:prstGeom>
          <a:noFill/>
        </p:spPr>
        <p:txBody>
          <a:bodyPr wrap="square" rtlCol="0">
            <a:spAutoFit/>
          </a:bodyPr>
          <a:p>
            <a:r>
              <a:rPr lang="zh-CN" altLang="en-US"/>
              <a:t>persistence diagram</a:t>
            </a:r>
            <a:r>
              <a:rPr lang="zh-CN" altLang="en-US"/>
              <a:t>形式表示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78512" y="-304800"/>
            <a:ext cx="15594330" cy="9725644"/>
            <a:chOff x="-278512" y="-304800"/>
            <a:chExt cx="15594330" cy="9725644"/>
          </a:xfrm>
        </p:grpSpPr>
        <p:grpSp>
          <p:nvGrpSpPr>
            <p:cNvPr id="27" name="组合 26"/>
            <p:cNvGrpSpPr/>
            <p:nvPr/>
          </p:nvGrpSpPr>
          <p:grpSpPr>
            <a:xfrm>
              <a:off x="-278512" y="-304800"/>
              <a:ext cx="1713230" cy="1708609"/>
              <a:chOff x="-214630" y="0"/>
              <a:chExt cx="6971030" cy="6952226"/>
            </a:xfrm>
          </p:grpSpPr>
          <p:sp>
            <p:nvSpPr>
              <p:cNvPr id="34"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p:cNvSpPr txBox="1"/>
            <p:nvPr/>
          </p:nvSpPr>
          <p:spPr>
            <a:xfrm>
              <a:off x="578103" y="196850"/>
              <a:ext cx="4744085" cy="460375"/>
            </a:xfrm>
            <a:prstGeom prst="rect">
              <a:avLst/>
            </a:prstGeom>
            <a:solidFill>
              <a:schemeClr val="bg1"/>
            </a:solidFill>
          </p:spPr>
          <p:txBody>
            <a:bodyPr wrap="square" rtlCol="0">
              <a:spAutoFit/>
            </a:bodyPr>
            <a:lstStyle/>
            <a:p>
              <a:r>
                <a:rPr lang="en-US" altLang="zh-CN" sz="2400" b="1" dirty="0">
                  <a:cs typeface="+mn-ea"/>
                  <a:sym typeface="+mn-lt"/>
                </a:rPr>
                <a:t>Persistent </a:t>
              </a:r>
              <a:r>
                <a:rPr lang="en-US" altLang="zh-CN" sz="2400" b="1" dirty="0">
                  <a:cs typeface="+mn-ea"/>
                  <a:sym typeface="+mn-lt"/>
                </a:rPr>
                <a:t>Homology</a:t>
              </a:r>
              <a:endParaRPr lang="en-US" altLang="zh-CN" sz="2400" b="1" dirty="0">
                <a:cs typeface="+mn-ea"/>
                <a:sym typeface="+mn-lt"/>
              </a:endParaRPr>
            </a:p>
          </p:txBody>
        </p:sp>
        <p:grpSp>
          <p:nvGrpSpPr>
            <p:cNvPr id="29" name="组合 28"/>
            <p:cNvGrpSpPr/>
            <p:nvPr/>
          </p:nvGrpSpPr>
          <p:grpSpPr>
            <a:xfrm>
              <a:off x="7277100" y="1403809"/>
              <a:ext cx="8038718" cy="8017035"/>
              <a:chOff x="-214630" y="0"/>
              <a:chExt cx="6971030" cy="6952226"/>
            </a:xfrm>
          </p:grpSpPr>
          <p:sp>
            <p:nvSpPr>
              <p:cNvPr id="31"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pic>
        <p:nvPicPr>
          <p:cNvPr id="2" name="图片 1"/>
          <p:cNvPicPr>
            <a:picLocks noChangeAspect="1"/>
          </p:cNvPicPr>
          <p:nvPr/>
        </p:nvPicPr>
        <p:blipFill>
          <a:blip r:embed="rId7"/>
          <a:stretch>
            <a:fillRect/>
          </a:stretch>
        </p:blipFill>
        <p:spPr>
          <a:xfrm>
            <a:off x="2190750" y="739140"/>
            <a:ext cx="7810500" cy="5379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4"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5" name="椭圆 4"/>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文本框 5"/>
          <p:cNvSpPr txBox="1"/>
          <p:nvPr/>
        </p:nvSpPr>
        <p:spPr>
          <a:xfrm>
            <a:off x="2384238" y="2767280"/>
            <a:ext cx="1773294" cy="1322070"/>
          </a:xfrm>
          <a:prstGeom prst="rect">
            <a:avLst/>
          </a:prstGeom>
          <a:noFill/>
        </p:spPr>
        <p:txBody>
          <a:bodyPr wrap="square" rtlCol="0">
            <a:spAutoFit/>
          </a:bodyPr>
          <a:lstStyle/>
          <a:p>
            <a:pPr algn="ctr"/>
            <a:r>
              <a:rPr lang="en-US" altLang="zh-CN" sz="8000" spc="300">
                <a:solidFill>
                  <a:schemeClr val="bg1"/>
                </a:solidFill>
                <a:cs typeface="+mn-ea"/>
                <a:sym typeface="+mn-lt"/>
              </a:rPr>
              <a:t>03</a:t>
            </a:r>
            <a:endParaRPr lang="zh-CN" altLang="en-US" sz="8000" spc="300">
              <a:solidFill>
                <a:schemeClr val="bg1"/>
              </a:solidFill>
              <a:cs typeface="+mn-ea"/>
              <a:sym typeface="+mn-lt"/>
            </a:endParaRPr>
          </a:p>
        </p:txBody>
      </p:sp>
      <p:sp>
        <p:nvSpPr>
          <p:cNvPr id="8" name="TextBox 7"/>
          <p:cNvSpPr txBox="1"/>
          <p:nvPr/>
        </p:nvSpPr>
        <p:spPr>
          <a:xfrm>
            <a:off x="6866001" y="3106469"/>
            <a:ext cx="2879531" cy="645160"/>
          </a:xfrm>
          <a:prstGeom prst="rect">
            <a:avLst/>
          </a:prstGeom>
          <a:noFill/>
        </p:spPr>
        <p:txBody>
          <a:bodyPr wrap="square" rtlCol="0">
            <a:spAutoFit/>
          </a:bodyPr>
          <a:lstStyle/>
          <a:p>
            <a:pPr algn="dist"/>
            <a:r>
              <a:rPr lang="zh-CN" altLang="en-US" sz="3600" b="1" dirty="0">
                <a:cs typeface="+mn-ea"/>
                <a:sym typeface="+mn-lt"/>
              </a:rPr>
              <a:t>实例应用</a:t>
            </a:r>
            <a:endParaRPr lang="zh-CN" altLang="en-US" sz="3600" b="1" dirty="0">
              <a:cs typeface="+mn-ea"/>
              <a:sym typeface="+mn-lt"/>
            </a:endParaRPr>
          </a:p>
        </p:txBody>
      </p:sp>
      <p:sp>
        <p:nvSpPr>
          <p:cNvPr id="9" name="TextBox 7"/>
          <p:cNvSpPr txBox="1"/>
          <p:nvPr/>
        </p:nvSpPr>
        <p:spPr>
          <a:xfrm>
            <a:off x="6938392" y="2779977"/>
            <a:ext cx="3047086" cy="368300"/>
          </a:xfrm>
          <a:prstGeom prst="rect">
            <a:avLst/>
          </a:prstGeom>
          <a:noFill/>
        </p:spPr>
        <p:txBody>
          <a:bodyPr wrap="square" rtlCol="0">
            <a:spAutoFit/>
          </a:bodyPr>
          <a:lstStyle/>
          <a:p>
            <a:pPr algn="dist"/>
            <a:endParaRPr lang="zh-CN" altLang="en-US" sz="1800" dirty="0">
              <a:solidFill>
                <a:schemeClr val="bg1">
                  <a:lumMod val="50000"/>
                </a:schemeClr>
              </a:solidFill>
              <a:cs typeface="+mn-ea"/>
              <a:sym typeface="+mn-lt"/>
            </a:endParaRPr>
          </a:p>
        </p:txBody>
      </p:sp>
      <p:sp>
        <p:nvSpPr>
          <p:cNvPr id="10" name="PA-椭圆 21"/>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1" name="PA-椭圆 21"/>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2" name="PA-椭圆 21"/>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3" name="PA-椭圆 21"/>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78512" y="-304800"/>
            <a:ext cx="15594330" cy="9725644"/>
            <a:chOff x="-278512" y="-304800"/>
            <a:chExt cx="15594330" cy="9725644"/>
          </a:xfrm>
        </p:grpSpPr>
        <p:grpSp>
          <p:nvGrpSpPr>
            <p:cNvPr id="30" name="组合 29"/>
            <p:cNvGrpSpPr/>
            <p:nvPr/>
          </p:nvGrpSpPr>
          <p:grpSpPr>
            <a:xfrm>
              <a:off x="-278512" y="-304800"/>
              <a:ext cx="1713230" cy="1708609"/>
              <a:chOff x="-214630" y="0"/>
              <a:chExt cx="6971030" cy="6952226"/>
            </a:xfrm>
          </p:grpSpPr>
          <p:sp>
            <p:nvSpPr>
              <p:cNvPr id="37"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8"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9"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1" name="文本框 30"/>
            <p:cNvSpPr txBox="1"/>
            <p:nvPr/>
          </p:nvSpPr>
          <p:spPr>
            <a:xfrm>
              <a:off x="578103" y="196612"/>
              <a:ext cx="2284576" cy="460375"/>
            </a:xfrm>
            <a:prstGeom prst="rect">
              <a:avLst/>
            </a:prstGeom>
            <a:solidFill>
              <a:schemeClr val="bg1"/>
            </a:solidFill>
          </p:spPr>
          <p:txBody>
            <a:bodyPr wrap="square" rtlCol="0">
              <a:spAutoFit/>
            </a:bodyPr>
            <a:lstStyle/>
            <a:p>
              <a:r>
                <a:rPr lang="zh-CN" altLang="en-US" sz="2400" b="1" dirty="0">
                  <a:cs typeface="+mn-ea"/>
                  <a:sym typeface="+mn-lt"/>
                </a:rPr>
                <a:t>实际应用</a:t>
              </a:r>
              <a:endParaRPr lang="zh-CN" altLang="en-US" sz="2400" b="1" dirty="0">
                <a:cs typeface="+mn-ea"/>
                <a:sym typeface="+mn-lt"/>
              </a:endParaRPr>
            </a:p>
          </p:txBody>
        </p:sp>
        <p:grpSp>
          <p:nvGrpSpPr>
            <p:cNvPr id="32" name="组合 31"/>
            <p:cNvGrpSpPr/>
            <p:nvPr/>
          </p:nvGrpSpPr>
          <p:grpSpPr>
            <a:xfrm>
              <a:off x="7277100" y="1403809"/>
              <a:ext cx="8038718" cy="8017035"/>
              <a:chOff x="-214630" y="0"/>
              <a:chExt cx="6971030" cy="6952226"/>
            </a:xfrm>
          </p:grpSpPr>
          <p:sp>
            <p:nvSpPr>
              <p:cNvPr id="34"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3" name="矩形 32"/>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pic>
        <p:nvPicPr>
          <p:cNvPr id="40" name="图片 39" descr="20231107-172914-472"/>
          <p:cNvPicPr>
            <a:picLocks noChangeAspect="1"/>
          </p:cNvPicPr>
          <p:nvPr/>
        </p:nvPicPr>
        <p:blipFill>
          <a:blip r:embed="rId7"/>
          <a:stretch>
            <a:fillRect/>
          </a:stretch>
        </p:blipFill>
        <p:spPr>
          <a:xfrm>
            <a:off x="6435090" y="1127125"/>
            <a:ext cx="4876800" cy="3657600"/>
          </a:xfrm>
          <a:prstGeom prst="rect">
            <a:avLst/>
          </a:prstGeom>
        </p:spPr>
      </p:pic>
      <p:sp>
        <p:nvSpPr>
          <p:cNvPr id="41" name="文本框 40"/>
          <p:cNvSpPr txBox="1"/>
          <p:nvPr/>
        </p:nvSpPr>
        <p:spPr>
          <a:xfrm>
            <a:off x="6551295" y="5041265"/>
            <a:ext cx="4671060" cy="368300"/>
          </a:xfrm>
          <a:prstGeom prst="rect">
            <a:avLst/>
          </a:prstGeom>
          <a:noFill/>
        </p:spPr>
        <p:txBody>
          <a:bodyPr wrap="square" rtlCol="0">
            <a:spAutoFit/>
          </a:bodyPr>
          <a:p>
            <a:r>
              <a:rPr lang="zh-CN" altLang="en-US"/>
              <a:t>表皮葡萄球菌（Staphylococcus epidermidis）</a:t>
            </a:r>
            <a:endParaRPr lang="zh-CN" altLang="en-US"/>
          </a:p>
        </p:txBody>
      </p:sp>
      <p:pic>
        <p:nvPicPr>
          <p:cNvPr id="42" name="图片 41" descr="20231107-171832-338"/>
          <p:cNvPicPr>
            <a:picLocks noChangeAspect="1"/>
          </p:cNvPicPr>
          <p:nvPr/>
        </p:nvPicPr>
        <p:blipFill>
          <a:blip r:embed="rId8"/>
          <a:stretch>
            <a:fillRect/>
          </a:stretch>
        </p:blipFill>
        <p:spPr>
          <a:xfrm>
            <a:off x="848995" y="1127125"/>
            <a:ext cx="4876800" cy="3657600"/>
          </a:xfrm>
          <a:prstGeom prst="rect">
            <a:avLst/>
          </a:prstGeom>
        </p:spPr>
      </p:pic>
      <p:sp>
        <p:nvSpPr>
          <p:cNvPr id="43" name="文本框 42"/>
          <p:cNvSpPr txBox="1"/>
          <p:nvPr>
            <p:custDataLst>
              <p:tags r:id="rId9"/>
            </p:custDataLst>
          </p:nvPr>
        </p:nvSpPr>
        <p:spPr>
          <a:xfrm>
            <a:off x="951865" y="5041265"/>
            <a:ext cx="4671060" cy="368300"/>
          </a:xfrm>
          <a:prstGeom prst="rect">
            <a:avLst/>
          </a:prstGeom>
          <a:noFill/>
        </p:spPr>
        <p:txBody>
          <a:bodyPr wrap="square" rtlCol="0">
            <a:spAutoFit/>
          </a:bodyPr>
          <a:p>
            <a:pPr algn="ctr"/>
            <a:r>
              <a:rPr lang="zh-CN" altLang="en-US"/>
              <a:t>白色念珠菌（Candida albicans）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wrap="square">
            <a:normAutofit/>
          </a:bodyPr>
          <a:lstStyle/>
          <a:p>
            <a:r>
              <a:rPr lang="zh-CN" altLang="en-US">
                <a:solidFill>
                  <a:schemeClr val="tx1"/>
                </a:solidFill>
                <a:latin typeface="+mj-ea"/>
                <a:ea typeface="+mj-ea"/>
              </a:rPr>
              <a:t>研究</a:t>
            </a:r>
            <a:r>
              <a:rPr lang="zh-CN" altLang="en-US">
                <a:solidFill>
                  <a:schemeClr val="tx1"/>
                </a:solidFill>
                <a:latin typeface="+mj-ea"/>
                <a:ea typeface="+mj-ea"/>
              </a:rPr>
              <a:t>方案</a:t>
            </a:r>
            <a:endParaRPr lang="zh-CN" altLang="en-US">
              <a:solidFill>
                <a:schemeClr val="tx1"/>
              </a:solidFill>
              <a:latin typeface="+mj-ea"/>
              <a:ea typeface="+mj-ea"/>
            </a:endParaRPr>
          </a:p>
        </p:txBody>
      </p:sp>
      <p:sp>
        <p:nvSpPr>
          <p:cNvPr id="29" name="任意多边形 28"/>
          <p:cNvSpPr/>
          <p:nvPr>
            <p:custDataLst>
              <p:tags r:id="rId2"/>
            </p:custDataLst>
          </p:nvPr>
        </p:nvSpPr>
        <p:spPr>
          <a:xfrm rot="10800000">
            <a:off x="7494905" y="4796790"/>
            <a:ext cx="4212590" cy="20574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2878" h="324">
                <a:moveTo>
                  <a:pt x="0" y="0"/>
                </a:moveTo>
                <a:lnTo>
                  <a:pt x="2878" y="0"/>
                </a:lnTo>
                <a:lnTo>
                  <a:pt x="2878" y="324"/>
                </a:lnTo>
                <a:lnTo>
                  <a:pt x="0" y="324"/>
                </a:lnTo>
                <a:lnTo>
                  <a:pt x="0" y="0"/>
                </a:lnTo>
                <a:close/>
              </a:path>
            </a:pathLst>
          </a:custGeom>
          <a:solidFill>
            <a:schemeClr val="accent3"/>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4" name="任意多边形 3"/>
          <p:cNvSpPr/>
          <p:nvPr>
            <p:custDataLst>
              <p:tags r:id="rId3"/>
            </p:custDataLst>
          </p:nvPr>
        </p:nvSpPr>
        <p:spPr>
          <a:xfrm>
            <a:off x="0" y="2828290"/>
            <a:ext cx="9022080" cy="11918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4208" h="1877">
                <a:moveTo>
                  <a:pt x="0" y="0"/>
                </a:moveTo>
                <a:lnTo>
                  <a:pt x="9514" y="0"/>
                </a:lnTo>
                <a:lnTo>
                  <a:pt x="9789" y="0"/>
                </a:lnTo>
                <a:lnTo>
                  <a:pt x="12264" y="0"/>
                </a:lnTo>
                <a:lnTo>
                  <a:pt x="12995" y="0"/>
                </a:lnTo>
                <a:lnTo>
                  <a:pt x="13270" y="0"/>
                </a:lnTo>
                <a:cubicBezTo>
                  <a:pt x="13788" y="0"/>
                  <a:pt x="14208" y="420"/>
                  <a:pt x="14208" y="939"/>
                </a:cubicBezTo>
                <a:cubicBezTo>
                  <a:pt x="14208" y="1457"/>
                  <a:pt x="13788" y="1877"/>
                  <a:pt x="13270" y="1877"/>
                </a:cubicBezTo>
                <a:lnTo>
                  <a:pt x="12995" y="1877"/>
                </a:lnTo>
                <a:lnTo>
                  <a:pt x="12264" y="1877"/>
                </a:lnTo>
                <a:lnTo>
                  <a:pt x="11925" y="1877"/>
                </a:lnTo>
                <a:lnTo>
                  <a:pt x="11650" y="1877"/>
                </a:lnTo>
                <a:lnTo>
                  <a:pt x="11650" y="1874"/>
                </a:lnTo>
                <a:lnTo>
                  <a:pt x="10672" y="1874"/>
                </a:lnTo>
                <a:lnTo>
                  <a:pt x="9568" y="1874"/>
                </a:lnTo>
                <a:lnTo>
                  <a:pt x="9568" y="1550"/>
                </a:lnTo>
                <a:lnTo>
                  <a:pt x="10672" y="1550"/>
                </a:lnTo>
                <a:lnTo>
                  <a:pt x="11677" y="1550"/>
                </a:lnTo>
                <a:lnTo>
                  <a:pt x="11781" y="1550"/>
                </a:lnTo>
                <a:lnTo>
                  <a:pt x="11781" y="1553"/>
                </a:lnTo>
                <a:lnTo>
                  <a:pt x="11925" y="1553"/>
                </a:lnTo>
                <a:lnTo>
                  <a:pt x="12264" y="1553"/>
                </a:lnTo>
                <a:lnTo>
                  <a:pt x="12973" y="1553"/>
                </a:lnTo>
                <a:cubicBezTo>
                  <a:pt x="12989" y="1553"/>
                  <a:pt x="13005" y="1552"/>
                  <a:pt x="13020" y="1551"/>
                </a:cubicBezTo>
                <a:lnTo>
                  <a:pt x="13027" y="1551"/>
                </a:lnTo>
                <a:lnTo>
                  <a:pt x="13027" y="1553"/>
                </a:lnTo>
                <a:lnTo>
                  <a:pt x="13248" y="1553"/>
                </a:lnTo>
                <a:cubicBezTo>
                  <a:pt x="13588" y="1553"/>
                  <a:pt x="13863" y="1278"/>
                  <a:pt x="13863" y="939"/>
                </a:cubicBezTo>
                <a:cubicBezTo>
                  <a:pt x="13863" y="599"/>
                  <a:pt x="13588" y="324"/>
                  <a:pt x="13248" y="324"/>
                </a:cubicBezTo>
                <a:lnTo>
                  <a:pt x="13027" y="324"/>
                </a:lnTo>
                <a:lnTo>
                  <a:pt x="13027" y="326"/>
                </a:lnTo>
                <a:lnTo>
                  <a:pt x="13020" y="326"/>
                </a:lnTo>
                <a:cubicBezTo>
                  <a:pt x="13005" y="325"/>
                  <a:pt x="12989" y="324"/>
                  <a:pt x="12973" y="324"/>
                </a:cubicBezTo>
                <a:lnTo>
                  <a:pt x="12264" y="324"/>
                </a:lnTo>
                <a:lnTo>
                  <a:pt x="9789" y="324"/>
                </a:lnTo>
                <a:lnTo>
                  <a:pt x="9514" y="324"/>
                </a:lnTo>
                <a:lnTo>
                  <a:pt x="0" y="324"/>
                </a:lnTo>
                <a:lnTo>
                  <a:pt x="0" y="0"/>
                </a:lnTo>
                <a:close/>
              </a:path>
            </a:pathLst>
          </a:cu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1" name="任意多边形: 形状 35"/>
          <p:cNvSpPr/>
          <p:nvPr>
            <p:custDataLst>
              <p:tags r:id="rId4"/>
            </p:custDataLst>
          </p:nvPr>
        </p:nvSpPr>
        <p:spPr>
          <a:xfrm>
            <a:off x="11676380" y="4726940"/>
            <a:ext cx="226695" cy="346075"/>
          </a:xfrm>
          <a:custGeom>
            <a:avLst/>
            <a:gdLst>
              <a:gd name="connsiteX0" fmla="*/ 222587 w 228229"/>
              <a:gd name="connsiteY0" fmla="*/ 120936 h 260315"/>
              <a:gd name="connsiteX1" fmla="*/ 14943 w 228229"/>
              <a:gd name="connsiteY1" fmla="*/ 1017 h 260315"/>
              <a:gd name="connsiteX2" fmla="*/ 893 w 228229"/>
              <a:gd name="connsiteY2" fmla="*/ 4779 h 260315"/>
              <a:gd name="connsiteX3" fmla="*/ -488 w 228229"/>
              <a:gd name="connsiteY3" fmla="*/ 9875 h 260315"/>
              <a:gd name="connsiteX4" fmla="*/ -488 w 228229"/>
              <a:gd name="connsiteY4" fmla="*/ 249714 h 260315"/>
              <a:gd name="connsiteX5" fmla="*/ 9847 w 228229"/>
              <a:gd name="connsiteY5" fmla="*/ 259954 h 260315"/>
              <a:gd name="connsiteX6" fmla="*/ 14943 w 228229"/>
              <a:gd name="connsiteY6" fmla="*/ 258572 h 260315"/>
              <a:gd name="connsiteX7" fmla="*/ 222587 w 228229"/>
              <a:gd name="connsiteY7" fmla="*/ 138653 h 260315"/>
              <a:gd name="connsiteX8" fmla="*/ 226407 w 228229"/>
              <a:gd name="connsiteY8" fmla="*/ 124756 h 260315"/>
              <a:gd name="connsiteX9" fmla="*/ 222587 w 228229"/>
              <a:gd name="connsiteY9" fmla="*/ 120936 h 26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229" h="260315">
                <a:moveTo>
                  <a:pt x="222587" y="120936"/>
                </a:moveTo>
                <a:lnTo>
                  <a:pt x="14943" y="1017"/>
                </a:lnTo>
                <a:cubicBezTo>
                  <a:pt x="10018" y="-1822"/>
                  <a:pt x="3732" y="-136"/>
                  <a:pt x="893" y="4779"/>
                </a:cubicBezTo>
                <a:cubicBezTo>
                  <a:pt x="-2" y="6331"/>
                  <a:pt x="-479" y="8084"/>
                  <a:pt x="-488" y="9875"/>
                </a:cubicBezTo>
                <a:lnTo>
                  <a:pt x="-488" y="249714"/>
                </a:lnTo>
                <a:cubicBezTo>
                  <a:pt x="-459" y="255391"/>
                  <a:pt x="4170" y="259982"/>
                  <a:pt x="9847" y="259954"/>
                </a:cubicBezTo>
                <a:cubicBezTo>
                  <a:pt x="11637" y="259944"/>
                  <a:pt x="13390" y="259468"/>
                  <a:pt x="14943" y="258572"/>
                </a:cubicBezTo>
                <a:lnTo>
                  <a:pt x="222587" y="138653"/>
                </a:lnTo>
                <a:cubicBezTo>
                  <a:pt x="227483" y="135871"/>
                  <a:pt x="229188" y="129642"/>
                  <a:pt x="226407" y="124756"/>
                </a:cubicBezTo>
                <a:cubicBezTo>
                  <a:pt x="225502" y="123165"/>
                  <a:pt x="224178" y="121841"/>
                  <a:pt x="222587" y="120936"/>
                </a:cubicBezTo>
                <a:close/>
              </a:path>
            </a:pathLst>
          </a:custGeom>
          <a:solidFill>
            <a:schemeClr val="accent3"/>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任意多边形 18"/>
          <p:cNvSpPr/>
          <p:nvPr>
            <p:custDataLst>
              <p:tags r:id="rId5"/>
            </p:custDataLst>
          </p:nvPr>
        </p:nvSpPr>
        <p:spPr>
          <a:xfrm>
            <a:off x="2917825" y="3811270"/>
            <a:ext cx="4340225" cy="119316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835" h="1879">
                <a:moveTo>
                  <a:pt x="938" y="0"/>
                </a:moveTo>
                <a:lnTo>
                  <a:pt x="2318" y="0"/>
                </a:lnTo>
                <a:lnTo>
                  <a:pt x="2318" y="2"/>
                </a:lnTo>
                <a:lnTo>
                  <a:pt x="2462" y="2"/>
                </a:lnTo>
                <a:lnTo>
                  <a:pt x="2831" y="2"/>
                </a:lnTo>
                <a:lnTo>
                  <a:pt x="2831" y="2"/>
                </a:lnTo>
                <a:lnTo>
                  <a:pt x="2839" y="2"/>
                </a:lnTo>
                <a:lnTo>
                  <a:pt x="4461" y="2"/>
                </a:lnTo>
                <a:lnTo>
                  <a:pt x="4973" y="2"/>
                </a:lnTo>
                <a:lnTo>
                  <a:pt x="4973" y="326"/>
                </a:lnTo>
                <a:lnTo>
                  <a:pt x="4461" y="326"/>
                </a:lnTo>
                <a:lnTo>
                  <a:pt x="2839" y="326"/>
                </a:lnTo>
                <a:lnTo>
                  <a:pt x="2831" y="326"/>
                </a:lnTo>
                <a:lnTo>
                  <a:pt x="2831" y="326"/>
                </a:lnTo>
                <a:lnTo>
                  <a:pt x="2462" y="326"/>
                </a:lnTo>
                <a:lnTo>
                  <a:pt x="1702" y="326"/>
                </a:lnTo>
                <a:lnTo>
                  <a:pt x="1702" y="324"/>
                </a:lnTo>
                <a:lnTo>
                  <a:pt x="960" y="324"/>
                </a:lnTo>
                <a:cubicBezTo>
                  <a:pt x="620" y="324"/>
                  <a:pt x="345" y="599"/>
                  <a:pt x="345" y="938"/>
                </a:cubicBezTo>
                <a:cubicBezTo>
                  <a:pt x="345" y="1278"/>
                  <a:pt x="620" y="1553"/>
                  <a:pt x="960" y="1553"/>
                </a:cubicBezTo>
                <a:lnTo>
                  <a:pt x="3790" y="1553"/>
                </a:lnTo>
                <a:lnTo>
                  <a:pt x="3790" y="1552"/>
                </a:lnTo>
                <a:lnTo>
                  <a:pt x="4955" y="1552"/>
                </a:lnTo>
                <a:lnTo>
                  <a:pt x="4955" y="1553"/>
                </a:lnTo>
                <a:lnTo>
                  <a:pt x="6835" y="1553"/>
                </a:lnTo>
                <a:lnTo>
                  <a:pt x="6835" y="1877"/>
                </a:lnTo>
                <a:lnTo>
                  <a:pt x="4955" y="1877"/>
                </a:lnTo>
                <a:lnTo>
                  <a:pt x="4955" y="1879"/>
                </a:lnTo>
                <a:lnTo>
                  <a:pt x="4955" y="1879"/>
                </a:lnTo>
                <a:lnTo>
                  <a:pt x="2462" y="1879"/>
                </a:lnTo>
                <a:lnTo>
                  <a:pt x="1702" y="1879"/>
                </a:lnTo>
                <a:lnTo>
                  <a:pt x="1702" y="1877"/>
                </a:lnTo>
                <a:lnTo>
                  <a:pt x="938" y="1877"/>
                </a:lnTo>
                <a:cubicBezTo>
                  <a:pt x="420" y="1877"/>
                  <a:pt x="0" y="1457"/>
                  <a:pt x="0" y="938"/>
                </a:cubicBezTo>
                <a:cubicBezTo>
                  <a:pt x="0" y="420"/>
                  <a:pt x="420" y="0"/>
                  <a:pt x="938" y="0"/>
                </a:cubicBezTo>
                <a:close/>
              </a:path>
            </a:pathLst>
          </a:cu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52" name="序号"/>
          <p:cNvSpPr/>
          <p:nvPr>
            <p:custDataLst>
              <p:tags r:id="rId6"/>
            </p:custDataLst>
          </p:nvPr>
        </p:nvSpPr>
        <p:spPr>
          <a:xfrm>
            <a:off x="4189095" y="2677795"/>
            <a:ext cx="492760" cy="492760"/>
          </a:xfrm>
          <a:prstGeom prst="ellipse">
            <a:avLst/>
          </a:prstGeom>
          <a:solidFill>
            <a:schemeClr val="bg1"/>
          </a:solidFill>
          <a:ln w="3492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ctr">
              <a:buClrTx/>
              <a:buSzTx/>
              <a:buFontTx/>
            </a:pPr>
            <a:r>
              <a:rPr lang="en-US" altLang="zh-CN" sz="1400" b="1">
                <a:solidFill>
                  <a:schemeClr val="accent1"/>
                </a:solidFill>
                <a:sym typeface="+mn-ea"/>
              </a:rPr>
              <a:t>1</a:t>
            </a:r>
            <a:endParaRPr lang="en-US" altLang="zh-CN" sz="1400" b="1">
              <a:solidFill>
                <a:schemeClr val="accent1"/>
              </a:solidFill>
              <a:sym typeface="+mn-ea"/>
            </a:endParaRPr>
          </a:p>
        </p:txBody>
      </p:sp>
      <p:sp>
        <p:nvSpPr>
          <p:cNvPr id="54" name="序号"/>
          <p:cNvSpPr/>
          <p:nvPr>
            <p:custDataLst>
              <p:tags r:id="rId7"/>
            </p:custDataLst>
          </p:nvPr>
        </p:nvSpPr>
        <p:spPr>
          <a:xfrm>
            <a:off x="5698490" y="3679825"/>
            <a:ext cx="492760" cy="492760"/>
          </a:xfrm>
          <a:prstGeom prst="ellipse">
            <a:avLst/>
          </a:prstGeom>
          <a:solidFill>
            <a:schemeClr val="bg1"/>
          </a:solidFill>
          <a:ln w="34925">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ctr">
              <a:buClrTx/>
              <a:buSzTx/>
              <a:buFontTx/>
            </a:pPr>
            <a:r>
              <a:rPr lang="en-US" altLang="zh-CN" sz="1400" b="1">
                <a:solidFill>
                  <a:schemeClr val="accent2"/>
                </a:solidFill>
                <a:sym typeface="+mn-ea"/>
              </a:rPr>
              <a:t>2</a:t>
            </a:r>
            <a:endParaRPr lang="en-US" altLang="zh-CN" sz="1400" b="1">
              <a:solidFill>
                <a:schemeClr val="accent2"/>
              </a:solidFill>
              <a:sym typeface="+mn-ea"/>
            </a:endParaRPr>
          </a:p>
        </p:txBody>
      </p:sp>
      <p:sp>
        <p:nvSpPr>
          <p:cNvPr id="56" name="序号"/>
          <p:cNvSpPr/>
          <p:nvPr>
            <p:custDataLst>
              <p:tags r:id="rId8"/>
            </p:custDataLst>
          </p:nvPr>
        </p:nvSpPr>
        <p:spPr>
          <a:xfrm>
            <a:off x="7204075" y="4663440"/>
            <a:ext cx="492760" cy="492760"/>
          </a:xfrm>
          <a:prstGeom prst="ellipse">
            <a:avLst/>
          </a:prstGeom>
          <a:solidFill>
            <a:schemeClr val="bg1"/>
          </a:solidFill>
          <a:ln w="34925">
            <a:solidFill>
              <a:schemeClr val="accent3"/>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ctr">
              <a:buClrTx/>
              <a:buSzTx/>
              <a:buFontTx/>
            </a:pPr>
            <a:r>
              <a:rPr lang="en-US" altLang="zh-CN" sz="1400" b="1">
                <a:solidFill>
                  <a:schemeClr val="accent3"/>
                </a:solidFill>
                <a:sym typeface="+mn-ea"/>
              </a:rPr>
              <a:t>3</a:t>
            </a:r>
            <a:endParaRPr lang="en-US" altLang="zh-CN" sz="1400" b="1">
              <a:solidFill>
                <a:schemeClr val="accent3"/>
              </a:solidFill>
              <a:sym typeface="+mn-ea"/>
            </a:endParaRPr>
          </a:p>
        </p:txBody>
      </p:sp>
      <p:sp>
        <p:nvSpPr>
          <p:cNvPr id="13" name="标题"/>
          <p:cNvSpPr txBox="1"/>
          <p:nvPr>
            <p:custDataLst>
              <p:tags r:id="rId9"/>
            </p:custDataLst>
          </p:nvPr>
        </p:nvSpPr>
        <p:spPr>
          <a:xfrm>
            <a:off x="5598795" y="5199380"/>
            <a:ext cx="3919855" cy="407670"/>
          </a:xfrm>
          <a:prstGeom prst="rect">
            <a:avLst/>
          </a:prstGeom>
          <a:noFill/>
        </p:spPr>
        <p:txBody>
          <a:bodyPr wrap="square" lIns="0" tIns="0" rIns="0" bIns="0" rtlCol="0" anchor="b" anchorCtr="0">
            <a:noAutofit/>
          </a:bodyPr>
          <a:lstStyle/>
          <a:p>
            <a:pPr lvl="0" algn="ctr">
              <a:buClrTx/>
              <a:buSzTx/>
              <a:buFontTx/>
            </a:pPr>
            <a:r>
              <a:rPr lang="en-US" altLang="zh-CN" sz="1900" b="1" spc="300" dirty="0">
                <a:latin typeface="+mj-ea"/>
                <a:ea typeface="+mj-ea"/>
                <a:sym typeface="+mn-ea"/>
              </a:rPr>
              <a:t>ResNet</a:t>
            </a:r>
            <a:r>
              <a:rPr lang="zh-CN" altLang="en-US" sz="1900" b="1" spc="300" dirty="0">
                <a:latin typeface="+mj-ea"/>
                <a:ea typeface="+mj-ea"/>
                <a:sym typeface="+mn-ea"/>
              </a:rPr>
              <a:t>神经网络训练分类</a:t>
            </a:r>
            <a:endParaRPr lang="zh-CN" altLang="en-US" sz="1900" b="1" spc="300" dirty="0">
              <a:latin typeface="+mj-ea"/>
              <a:ea typeface="+mj-ea"/>
              <a:sym typeface="+mn-ea"/>
            </a:endParaRPr>
          </a:p>
        </p:txBody>
      </p:sp>
      <p:sp>
        <p:nvSpPr>
          <p:cNvPr id="16" name="标题"/>
          <p:cNvSpPr txBox="1"/>
          <p:nvPr>
            <p:custDataLst>
              <p:tags r:id="rId10"/>
            </p:custDataLst>
          </p:nvPr>
        </p:nvSpPr>
        <p:spPr>
          <a:xfrm>
            <a:off x="3067050" y="1691005"/>
            <a:ext cx="2737485" cy="811530"/>
          </a:xfrm>
          <a:prstGeom prst="rect">
            <a:avLst/>
          </a:prstGeom>
          <a:noFill/>
        </p:spPr>
        <p:txBody>
          <a:bodyPr wrap="square" lIns="0" tIns="0" rIns="0" bIns="0" rtlCol="0" anchor="b" anchorCtr="0">
            <a:normAutofit/>
          </a:bodyPr>
          <a:lstStyle/>
          <a:p>
            <a:pPr lvl="0" algn="ctr">
              <a:buClrTx/>
              <a:buSzTx/>
              <a:buFontTx/>
            </a:pPr>
            <a:r>
              <a:rPr lang="zh-CN" altLang="en-US" b="1" spc="300" dirty="0">
                <a:latin typeface="+mj-ea"/>
                <a:ea typeface="+mj-ea"/>
                <a:sym typeface="+mn-ea"/>
              </a:rPr>
              <a:t>采集数据集，</a:t>
            </a:r>
            <a:r>
              <a:rPr lang="zh-CN" altLang="en-US" b="1" spc="300" dirty="0">
                <a:latin typeface="+mj-ea"/>
                <a:ea typeface="+mj-ea"/>
                <a:sym typeface="+mn-ea"/>
              </a:rPr>
              <a:t>预处理</a:t>
            </a:r>
            <a:endParaRPr lang="zh-CN" altLang="en-US" b="1" spc="300" dirty="0">
              <a:latin typeface="+mj-ea"/>
              <a:ea typeface="+mj-ea"/>
              <a:sym typeface="+mn-ea"/>
            </a:endParaRPr>
          </a:p>
        </p:txBody>
      </p:sp>
      <p:sp>
        <p:nvSpPr>
          <p:cNvPr id="18" name="标题"/>
          <p:cNvSpPr txBox="1"/>
          <p:nvPr>
            <p:custDataLst>
              <p:tags r:id="rId11"/>
            </p:custDataLst>
          </p:nvPr>
        </p:nvSpPr>
        <p:spPr>
          <a:xfrm>
            <a:off x="3788410" y="3085465"/>
            <a:ext cx="3908425" cy="530860"/>
          </a:xfrm>
          <a:prstGeom prst="rect">
            <a:avLst/>
          </a:prstGeom>
          <a:noFill/>
        </p:spPr>
        <p:txBody>
          <a:bodyPr wrap="square" lIns="0" tIns="0" rIns="0" bIns="0" rtlCol="0" anchor="b" anchorCtr="0">
            <a:normAutofit/>
          </a:bodyPr>
          <a:lstStyle/>
          <a:p>
            <a:pPr lvl="0" algn="ctr">
              <a:buClrTx/>
              <a:buSzTx/>
              <a:buFontTx/>
            </a:pPr>
            <a:r>
              <a:rPr lang="en-US" altLang="zh-CN" b="1" spc="300" dirty="0">
                <a:latin typeface="+mj-ea"/>
                <a:ea typeface="+mj-ea"/>
                <a:sym typeface="+mn-ea"/>
              </a:rPr>
              <a:t>Persistent Homology</a:t>
            </a:r>
            <a:r>
              <a:rPr lang="zh-CN" altLang="en-US" b="1" spc="300" dirty="0">
                <a:latin typeface="+mj-ea"/>
                <a:ea typeface="+mj-ea"/>
                <a:sym typeface="+mn-ea"/>
              </a:rPr>
              <a:t>处理</a:t>
            </a:r>
            <a:endParaRPr lang="zh-CN" altLang="en-US" b="1" spc="300" dirty="0">
              <a:latin typeface="+mj-ea"/>
              <a:ea typeface="+mj-ea"/>
              <a:sym typeface="+mn-ea"/>
            </a:endParaRPr>
          </a:p>
        </p:txBody>
      </p:sp>
      <p:sp>
        <p:nvSpPr>
          <p:cNvPr id="3" name="圆角矩形 2"/>
          <p:cNvSpPr/>
          <p:nvPr/>
        </p:nvSpPr>
        <p:spPr>
          <a:xfrm>
            <a:off x="7561580" y="365760"/>
            <a:ext cx="3899535" cy="194119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400" dirty="0">
                <a:solidFill>
                  <a:schemeClr val="tx1"/>
                </a:solidFill>
                <a:cs typeface="+mn-ea"/>
                <a:sym typeface="+mn-lt"/>
              </a:rPr>
              <a:t>使用</a:t>
            </a:r>
            <a:r>
              <a:rPr lang="en-US" altLang="zh-CN" sz="2400" dirty="0">
                <a:solidFill>
                  <a:schemeClr val="tx1"/>
                </a:solidFill>
                <a:cs typeface="+mn-ea"/>
                <a:sym typeface="+mn-lt"/>
              </a:rPr>
              <a:t>Persistent Homology</a:t>
            </a:r>
            <a:r>
              <a:rPr lang="zh-CN" altLang="en-US" sz="2400" dirty="0">
                <a:solidFill>
                  <a:schemeClr val="tx1"/>
                </a:solidFill>
                <a:cs typeface="+mn-ea"/>
                <a:sym typeface="+mn-lt"/>
              </a:rPr>
              <a:t>技术与ResNet残差神经网络结合实现白色念珠菌与表皮葡萄球菌的分类</a:t>
            </a:r>
            <a:endParaRPr lang="zh-CN" altLang="en-US" sz="2400" dirty="0">
              <a:solidFill>
                <a:schemeClr val="tx1"/>
              </a:solidFill>
              <a:latin typeface="+mn-lt"/>
              <a:ea typeface="+mn-ea"/>
              <a:cs typeface="+mn-ea"/>
              <a:sym typeface="+mn-lt"/>
            </a:endParaRPr>
          </a:p>
          <a:p>
            <a:pPr algn="ctr"/>
            <a:endParaRPr lang="zh-CN" altLang="en-US" sz="2400"/>
          </a:p>
        </p:txBody>
      </p:sp>
    </p:spTree>
    <p:custDataLst>
      <p:tags r:id="rId12"/>
    </p:custDataLst>
  </p:cSld>
  <p:clrMapOvr>
    <a:masterClrMapping/>
  </p:clrMapOvr>
  <p:timing>
    <p:tnLst>
      <p:par>
        <p:cTn id="1" dur="indefinite" restart="never" nodeType="tmRoot"/>
      </p:par>
    </p:tnLst>
    <p:bldLst>
      <p:bldP spid="3" grpId="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78512" y="-304800"/>
            <a:ext cx="15594330" cy="9725644"/>
            <a:chOff x="-278512" y="-304800"/>
            <a:chExt cx="15594330" cy="9725644"/>
          </a:xfrm>
        </p:grpSpPr>
        <p:grpSp>
          <p:nvGrpSpPr>
            <p:cNvPr id="27" name="组合 26"/>
            <p:cNvGrpSpPr/>
            <p:nvPr/>
          </p:nvGrpSpPr>
          <p:grpSpPr>
            <a:xfrm>
              <a:off x="-278512" y="-304800"/>
              <a:ext cx="1713230" cy="1708609"/>
              <a:chOff x="-214630" y="0"/>
              <a:chExt cx="6971030" cy="6952226"/>
            </a:xfrm>
          </p:grpSpPr>
          <p:sp>
            <p:nvSpPr>
              <p:cNvPr id="34"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p:cNvSpPr txBox="1"/>
            <p:nvPr/>
          </p:nvSpPr>
          <p:spPr>
            <a:xfrm>
              <a:off x="578103" y="196612"/>
              <a:ext cx="2284576" cy="460375"/>
            </a:xfrm>
            <a:prstGeom prst="rect">
              <a:avLst/>
            </a:prstGeom>
            <a:solidFill>
              <a:schemeClr val="bg1"/>
            </a:solidFill>
          </p:spPr>
          <p:txBody>
            <a:bodyPr wrap="square" rtlCol="0">
              <a:spAutoFit/>
            </a:bodyPr>
            <a:lstStyle/>
            <a:p>
              <a:r>
                <a:rPr lang="zh-CN" altLang="en-US" sz="2400" b="1" dirty="0">
                  <a:solidFill>
                    <a:schemeClr val="bg1">
                      <a:lumMod val="50000"/>
                    </a:schemeClr>
                  </a:solidFill>
                  <a:cs typeface="+mn-ea"/>
                  <a:sym typeface="+mn-lt"/>
                </a:rPr>
                <a:t>数据集采集</a:t>
              </a:r>
              <a:endParaRPr lang="zh-CN" altLang="en-US" sz="2400" b="1" dirty="0">
                <a:solidFill>
                  <a:schemeClr val="bg1">
                    <a:lumMod val="50000"/>
                  </a:schemeClr>
                </a:solidFill>
                <a:cs typeface="+mn-ea"/>
                <a:sym typeface="+mn-lt"/>
              </a:endParaRPr>
            </a:p>
          </p:txBody>
        </p:sp>
        <p:grpSp>
          <p:nvGrpSpPr>
            <p:cNvPr id="29" name="组合 28"/>
            <p:cNvGrpSpPr/>
            <p:nvPr/>
          </p:nvGrpSpPr>
          <p:grpSpPr>
            <a:xfrm>
              <a:off x="7277100" y="1403809"/>
              <a:ext cx="8038718" cy="8017035"/>
              <a:chOff x="-214630" y="0"/>
              <a:chExt cx="6971030" cy="6952226"/>
            </a:xfrm>
          </p:grpSpPr>
          <p:sp>
            <p:nvSpPr>
              <p:cNvPr id="31"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grpSp>
        <p:nvGrpSpPr>
          <p:cNvPr id="2" name="组合 1"/>
          <p:cNvGrpSpPr/>
          <p:nvPr>
            <p:custDataLst>
              <p:tags r:id="rId7"/>
            </p:custDataLst>
          </p:nvPr>
        </p:nvGrpSpPr>
        <p:grpSpPr bwMode="auto">
          <a:xfrm>
            <a:off x="808173" y="1959883"/>
            <a:ext cx="4847435" cy="483890"/>
            <a:chOff x="803786" y="1959667"/>
            <a:chExt cx="4477634" cy="484135"/>
          </a:xfrm>
        </p:grpSpPr>
        <p:sp>
          <p:nvSpPr>
            <p:cNvPr id="3" name="Rounded Rectangle 5@|1FFC:7355919|FBC:16777215|LFC:16777215|LBC:16777215"/>
            <p:cNvSpPr/>
            <p:nvPr>
              <p:custDataLst>
                <p:tags r:id="rId8"/>
              </p:custDataLst>
            </p:nvPr>
          </p:nvSpPr>
          <p:spPr>
            <a:xfrm>
              <a:off x="1127585" y="1959667"/>
              <a:ext cx="4153835" cy="484135"/>
            </a:xfrm>
            <a:prstGeom prst="roundRect">
              <a:avLst>
                <a:gd name="adj" fmla="val 0"/>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i="1" dirty="0">
                <a:solidFill>
                  <a:prstClr val="white"/>
                </a:solidFill>
                <a:cs typeface="+mn-ea"/>
                <a:sym typeface="+mn-lt"/>
              </a:endParaRPr>
            </a:p>
          </p:txBody>
        </p:sp>
        <p:sp>
          <p:nvSpPr>
            <p:cNvPr id="5" name="Rectangle 35@|1FFC:16777215|FBC:16777215|LFC:16777215|LBC:16777215"/>
            <p:cNvSpPr>
              <a:spLocks noChangeArrowheads="1"/>
            </p:cNvSpPr>
            <p:nvPr>
              <p:custDataLst>
                <p:tags r:id="rId9"/>
              </p:custDataLst>
            </p:nvPr>
          </p:nvSpPr>
          <p:spPr bwMode="auto">
            <a:xfrm>
              <a:off x="1405007" y="2016846"/>
              <a:ext cx="3737542" cy="337356"/>
            </a:xfrm>
            <a:prstGeom prst="rect">
              <a:avLst/>
            </a:prstGeom>
            <a:noFill/>
            <a:ln w="9525">
              <a:noFill/>
              <a:miter lim="800000"/>
            </a:ln>
          </p:spPr>
          <p:txBody>
            <a:bodyPr wrap="square">
              <a:spAutoFit/>
            </a:bodyPr>
            <a:lstStyle/>
            <a:p>
              <a:pPr algn="ctr"/>
              <a:r>
                <a:rPr lang="zh-CN" altLang="en-US" sz="1600" b="1" dirty="0">
                  <a:solidFill>
                    <a:schemeClr val="bg1"/>
                  </a:solidFill>
                  <a:cs typeface="+mn-ea"/>
                  <a:sym typeface="+mn-lt"/>
                </a:rPr>
                <a:t>自采集数据集、培养一天后的的</a:t>
              </a:r>
              <a:r>
                <a:rPr lang="en-US" altLang="zh-CN" sz="1600" b="1" dirty="0">
                  <a:solidFill>
                    <a:schemeClr val="bg1"/>
                  </a:solidFill>
                  <a:cs typeface="+mn-ea"/>
                  <a:sym typeface="+mn-lt"/>
                </a:rPr>
                <a:t>CA</a:t>
              </a:r>
              <a:r>
                <a:rPr lang="zh-CN" altLang="en-US" sz="1600" b="1" dirty="0">
                  <a:solidFill>
                    <a:schemeClr val="bg1"/>
                  </a:solidFill>
                  <a:cs typeface="+mn-ea"/>
                  <a:sym typeface="+mn-lt"/>
                </a:rPr>
                <a:t>与</a:t>
              </a:r>
              <a:r>
                <a:rPr lang="en-US" altLang="zh-CN" sz="1600" b="1" dirty="0">
                  <a:solidFill>
                    <a:schemeClr val="bg1"/>
                  </a:solidFill>
                  <a:cs typeface="+mn-ea"/>
                  <a:sym typeface="+mn-lt"/>
                </a:rPr>
                <a:t>SE</a:t>
              </a:r>
              <a:endParaRPr lang="en-US" altLang="zh-CN" sz="1600" b="1" dirty="0">
                <a:solidFill>
                  <a:schemeClr val="bg1"/>
                </a:solidFill>
                <a:cs typeface="+mn-ea"/>
                <a:sym typeface="+mn-lt"/>
              </a:endParaRPr>
            </a:p>
          </p:txBody>
        </p:sp>
        <p:sp>
          <p:nvSpPr>
            <p:cNvPr id="6" name="Rectangle 1@|1FFC:3289814|FBC:16777215|LFC:16777215|LBC:16777215"/>
            <p:cNvSpPr/>
            <p:nvPr>
              <p:custDataLst>
                <p:tags r:id="rId10"/>
              </p:custDataLst>
            </p:nvPr>
          </p:nvSpPr>
          <p:spPr>
            <a:xfrm>
              <a:off x="803786" y="1959667"/>
              <a:ext cx="499984" cy="4841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cs typeface="+mn-ea"/>
                <a:sym typeface="+mn-lt"/>
              </a:endParaRPr>
            </a:p>
          </p:txBody>
        </p:sp>
        <p:sp>
          <p:nvSpPr>
            <p:cNvPr id="7" name="Rectangle 39@|1FFC:16777215|FBC:16777215|LFC:16777215|LBC:16777215"/>
            <p:cNvSpPr>
              <a:spLocks noChangeArrowheads="1"/>
            </p:cNvSpPr>
            <p:nvPr>
              <p:custDataLst>
                <p:tags r:id="rId11"/>
              </p:custDataLst>
            </p:nvPr>
          </p:nvSpPr>
          <p:spPr bwMode="auto">
            <a:xfrm>
              <a:off x="835517" y="1976722"/>
              <a:ext cx="436242" cy="420777"/>
            </a:xfrm>
            <a:prstGeom prst="rect">
              <a:avLst/>
            </a:prstGeom>
            <a:noFill/>
            <a:ln w="9525">
              <a:noFill/>
              <a:miter lim="800000"/>
            </a:ln>
          </p:spPr>
          <p:txBody>
            <a:bodyPr>
              <a:spAutoFit/>
            </a:bodyPr>
            <a:lstStyle/>
            <a:p>
              <a:pPr algn="ctr" eaLnBrk="1" hangingPunct="1"/>
              <a:r>
                <a:rPr lang="en-US" altLang="zh-CN" sz="2135" b="1" dirty="0">
                  <a:solidFill>
                    <a:srgbClr val="FFFFFF"/>
                  </a:solidFill>
                  <a:cs typeface="+mn-ea"/>
                  <a:sym typeface="+mn-lt"/>
                </a:rPr>
                <a:t>1</a:t>
              </a:r>
              <a:endParaRPr lang="en-US" altLang="zh-CN" sz="2135" b="1" dirty="0">
                <a:solidFill>
                  <a:srgbClr val="FFFFFF"/>
                </a:solidFill>
                <a:cs typeface="+mn-ea"/>
                <a:sym typeface="+mn-lt"/>
              </a:endParaRPr>
            </a:p>
          </p:txBody>
        </p:sp>
      </p:grpSp>
      <p:grpSp>
        <p:nvGrpSpPr>
          <p:cNvPr id="8" name="组合 4"/>
          <p:cNvGrpSpPr/>
          <p:nvPr>
            <p:custDataLst>
              <p:tags r:id="rId12"/>
            </p:custDataLst>
          </p:nvPr>
        </p:nvGrpSpPr>
        <p:grpSpPr bwMode="auto">
          <a:xfrm>
            <a:off x="808173" y="3976357"/>
            <a:ext cx="4847436" cy="483889"/>
            <a:chOff x="803786" y="3976022"/>
            <a:chExt cx="4477967" cy="484154"/>
          </a:xfrm>
        </p:grpSpPr>
        <p:sp>
          <p:nvSpPr>
            <p:cNvPr id="9" name="Rounded Rectangle 7@|1FFC:7355919|FBC:16777215|LFC:16777215|LBC:16777215"/>
            <p:cNvSpPr/>
            <p:nvPr>
              <p:custDataLst>
                <p:tags r:id="rId13"/>
              </p:custDataLst>
            </p:nvPr>
          </p:nvSpPr>
          <p:spPr>
            <a:xfrm>
              <a:off x="1127609" y="3976022"/>
              <a:ext cx="4154144" cy="484154"/>
            </a:xfrm>
            <a:prstGeom prst="roundRect">
              <a:avLst>
                <a:gd name="adj" fmla="val 0"/>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i="1" dirty="0">
                <a:solidFill>
                  <a:prstClr val="white"/>
                </a:solidFill>
                <a:cs typeface="+mn-ea"/>
                <a:sym typeface="+mn-lt"/>
              </a:endParaRPr>
            </a:p>
          </p:txBody>
        </p:sp>
        <p:sp>
          <p:nvSpPr>
            <p:cNvPr id="11" name="Rectangle 37@|1FFC:16777215|FBC:16777215|LFC:16777215|LBC:16777215"/>
            <p:cNvSpPr>
              <a:spLocks noChangeArrowheads="1"/>
            </p:cNvSpPr>
            <p:nvPr>
              <p:custDataLst>
                <p:tags r:id="rId14"/>
              </p:custDataLst>
            </p:nvPr>
          </p:nvSpPr>
          <p:spPr bwMode="auto">
            <a:xfrm>
              <a:off x="1405099" y="4014547"/>
              <a:ext cx="2787309" cy="337370"/>
            </a:xfrm>
            <a:prstGeom prst="rect">
              <a:avLst/>
            </a:prstGeom>
            <a:noFill/>
            <a:ln w="9525">
              <a:noFill/>
              <a:miter lim="800000"/>
            </a:ln>
          </p:spPr>
          <p:txBody>
            <a:bodyPr>
              <a:spAutoFit/>
            </a:bodyPr>
            <a:lstStyle/>
            <a:p>
              <a:pPr algn="ctr" defTabSz="1215390">
                <a:spcBef>
                  <a:spcPct val="20000"/>
                </a:spcBef>
                <a:defRPr/>
              </a:pPr>
              <a:r>
                <a:rPr lang="zh-CN" altLang="en-US" sz="1600" b="1" dirty="0">
                  <a:solidFill>
                    <a:schemeClr val="bg1"/>
                  </a:solidFill>
                  <a:cs typeface="+mn-ea"/>
                  <a:sym typeface="+mn-lt"/>
                </a:rPr>
                <a:t>白色念珠菌</a:t>
              </a:r>
              <a:r>
                <a:rPr lang="en-US" altLang="zh-CN" sz="1600" b="1" dirty="0">
                  <a:solidFill>
                    <a:schemeClr val="bg1"/>
                  </a:solidFill>
                  <a:cs typeface="+mn-ea"/>
                  <a:sym typeface="+mn-lt"/>
                </a:rPr>
                <a:t>100</a:t>
              </a:r>
              <a:r>
                <a:rPr lang="zh-CN" altLang="en-US" sz="1600" b="1" dirty="0">
                  <a:solidFill>
                    <a:schemeClr val="bg1"/>
                  </a:solidFill>
                  <a:cs typeface="+mn-ea"/>
                  <a:sym typeface="+mn-lt"/>
                </a:rPr>
                <a:t>颗</a:t>
              </a:r>
              <a:endParaRPr lang="zh-CN" altLang="en-US" sz="1600" b="1" dirty="0">
                <a:solidFill>
                  <a:schemeClr val="bg1"/>
                </a:solidFill>
                <a:cs typeface="+mn-ea"/>
                <a:sym typeface="+mn-lt"/>
              </a:endParaRPr>
            </a:p>
          </p:txBody>
        </p:sp>
        <p:sp>
          <p:nvSpPr>
            <p:cNvPr id="12" name="Rectangle 40@|1FFC:3289814|FBC:16777215|LFC:16777215|LBC:16777215"/>
            <p:cNvSpPr/>
            <p:nvPr>
              <p:custDataLst>
                <p:tags r:id="rId15"/>
              </p:custDataLst>
            </p:nvPr>
          </p:nvSpPr>
          <p:spPr>
            <a:xfrm>
              <a:off x="803786" y="3976022"/>
              <a:ext cx="500022" cy="4841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cs typeface="+mn-ea"/>
                <a:sym typeface="+mn-lt"/>
              </a:endParaRPr>
            </a:p>
          </p:txBody>
        </p:sp>
        <p:sp>
          <p:nvSpPr>
            <p:cNvPr id="13" name="Rectangle 41@|1FFC:16777215|FBC:16777215|LFC:16777215|LBC:16777215"/>
            <p:cNvSpPr>
              <a:spLocks noChangeArrowheads="1"/>
            </p:cNvSpPr>
            <p:nvPr>
              <p:custDataLst>
                <p:tags r:id="rId16"/>
              </p:custDataLst>
            </p:nvPr>
          </p:nvSpPr>
          <p:spPr bwMode="auto">
            <a:xfrm>
              <a:off x="835519" y="3993070"/>
              <a:ext cx="436242" cy="420794"/>
            </a:xfrm>
            <a:prstGeom prst="rect">
              <a:avLst/>
            </a:prstGeom>
            <a:noFill/>
            <a:ln w="9525">
              <a:noFill/>
              <a:miter lim="800000"/>
            </a:ln>
          </p:spPr>
          <p:txBody>
            <a:bodyPr>
              <a:spAutoFit/>
            </a:bodyPr>
            <a:lstStyle/>
            <a:p>
              <a:pPr algn="ctr" eaLnBrk="1" hangingPunct="1"/>
              <a:r>
                <a:rPr lang="en-US" altLang="zh-CN" sz="2135" b="1" dirty="0">
                  <a:solidFill>
                    <a:srgbClr val="FFFFFF"/>
                  </a:solidFill>
                  <a:cs typeface="+mn-ea"/>
                  <a:sym typeface="+mn-lt"/>
                </a:rPr>
                <a:t>3</a:t>
              </a:r>
              <a:endParaRPr lang="en-US" altLang="zh-CN" sz="2135" b="1" dirty="0">
                <a:solidFill>
                  <a:srgbClr val="FFFFFF"/>
                </a:solidFill>
                <a:cs typeface="+mn-ea"/>
                <a:sym typeface="+mn-lt"/>
              </a:endParaRPr>
            </a:p>
          </p:txBody>
        </p:sp>
      </p:grpSp>
      <p:grpSp>
        <p:nvGrpSpPr>
          <p:cNvPr id="14" name="组合 3"/>
          <p:cNvGrpSpPr/>
          <p:nvPr>
            <p:custDataLst>
              <p:tags r:id="rId17"/>
            </p:custDataLst>
          </p:nvPr>
        </p:nvGrpSpPr>
        <p:grpSpPr bwMode="auto">
          <a:xfrm>
            <a:off x="6687589" y="1959883"/>
            <a:ext cx="4766673" cy="483889"/>
            <a:chOff x="6688049" y="1959667"/>
            <a:chExt cx="4403987" cy="483764"/>
          </a:xfrm>
        </p:grpSpPr>
        <p:sp>
          <p:nvSpPr>
            <p:cNvPr id="15" name="Rounded Rectangle 9@|1FFC:7355919|FBC:16777215|LFC:16777215|LBC:16777215"/>
            <p:cNvSpPr/>
            <p:nvPr>
              <p:custDataLst>
                <p:tags r:id="rId18"/>
              </p:custDataLst>
            </p:nvPr>
          </p:nvSpPr>
          <p:spPr>
            <a:xfrm>
              <a:off x="6937301" y="1959667"/>
              <a:ext cx="4154735" cy="483764"/>
            </a:xfrm>
            <a:prstGeom prst="roundRect">
              <a:avLst>
                <a:gd name="adj" fmla="val 0"/>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i="1" dirty="0">
                <a:solidFill>
                  <a:prstClr val="white"/>
                </a:solidFill>
                <a:cs typeface="+mn-ea"/>
                <a:sym typeface="+mn-lt"/>
              </a:endParaRPr>
            </a:p>
          </p:txBody>
        </p:sp>
        <p:sp>
          <p:nvSpPr>
            <p:cNvPr id="17" name="Rectangle 36@|1FFC:16777215|FBC:16777215|LFC:16777215|LBC:16777215"/>
            <p:cNvSpPr>
              <a:spLocks noChangeArrowheads="1"/>
            </p:cNvSpPr>
            <p:nvPr>
              <p:custDataLst>
                <p:tags r:id="rId19"/>
              </p:custDataLst>
            </p:nvPr>
          </p:nvSpPr>
          <p:spPr bwMode="auto">
            <a:xfrm>
              <a:off x="7202689" y="2017022"/>
              <a:ext cx="2787310" cy="337098"/>
            </a:xfrm>
            <a:prstGeom prst="rect">
              <a:avLst/>
            </a:prstGeom>
            <a:noFill/>
            <a:ln w="9525">
              <a:noFill/>
              <a:miter lim="800000"/>
            </a:ln>
          </p:spPr>
          <p:txBody>
            <a:bodyPr>
              <a:spAutoFit/>
            </a:bodyPr>
            <a:lstStyle/>
            <a:p>
              <a:pPr algn="ctr" defTabSz="1215390">
                <a:spcBef>
                  <a:spcPct val="20000"/>
                </a:spcBef>
                <a:defRPr/>
              </a:pPr>
              <a:r>
                <a:rPr lang="zh-CN" altLang="en-US" sz="1600" b="1" dirty="0">
                  <a:solidFill>
                    <a:schemeClr val="bg1"/>
                  </a:solidFill>
                  <a:cs typeface="+mn-ea"/>
                  <a:sym typeface="+mn-lt"/>
                </a:rPr>
                <a:t>挑选、</a:t>
              </a:r>
              <a:r>
                <a:rPr lang="zh-CN" altLang="en-US" sz="1600" b="1" dirty="0">
                  <a:solidFill>
                    <a:schemeClr val="bg1"/>
                  </a:solidFill>
                  <a:cs typeface="+mn-ea"/>
                  <a:sym typeface="+mn-lt"/>
                </a:rPr>
                <a:t>切割</a:t>
              </a:r>
              <a:endParaRPr lang="zh-CN" altLang="en-US" sz="1600" b="1" dirty="0">
                <a:solidFill>
                  <a:schemeClr val="bg1"/>
                </a:solidFill>
                <a:cs typeface="+mn-ea"/>
                <a:sym typeface="+mn-lt"/>
              </a:endParaRPr>
            </a:p>
          </p:txBody>
        </p:sp>
        <p:sp>
          <p:nvSpPr>
            <p:cNvPr id="18" name="Rectangle 42@|1FFC:3289814|FBC:16777215|LFC:16777215|LBC:16777215"/>
            <p:cNvSpPr/>
            <p:nvPr>
              <p:custDataLst>
                <p:tags r:id="rId20"/>
              </p:custDataLst>
            </p:nvPr>
          </p:nvSpPr>
          <p:spPr>
            <a:xfrm>
              <a:off x="6688049" y="1959667"/>
              <a:ext cx="500092" cy="4837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cs typeface="+mn-ea"/>
                <a:sym typeface="+mn-lt"/>
              </a:endParaRPr>
            </a:p>
          </p:txBody>
        </p:sp>
        <p:sp>
          <p:nvSpPr>
            <p:cNvPr id="19" name="Rectangle 43@|1FFC:16777215|FBC:16777215|LFC:16777215|LBC:16777215"/>
            <p:cNvSpPr>
              <a:spLocks noChangeArrowheads="1"/>
            </p:cNvSpPr>
            <p:nvPr>
              <p:custDataLst>
                <p:tags r:id="rId21"/>
              </p:custDataLst>
            </p:nvPr>
          </p:nvSpPr>
          <p:spPr bwMode="auto">
            <a:xfrm>
              <a:off x="6719784" y="1976721"/>
              <a:ext cx="436243" cy="420455"/>
            </a:xfrm>
            <a:prstGeom prst="rect">
              <a:avLst/>
            </a:prstGeom>
            <a:noFill/>
            <a:ln w="9525">
              <a:noFill/>
              <a:miter lim="800000"/>
            </a:ln>
          </p:spPr>
          <p:txBody>
            <a:bodyPr>
              <a:spAutoFit/>
            </a:bodyPr>
            <a:lstStyle/>
            <a:p>
              <a:pPr algn="ctr" eaLnBrk="1" hangingPunct="1"/>
              <a:r>
                <a:rPr lang="en-US" altLang="zh-CN" sz="2135" b="1" dirty="0">
                  <a:solidFill>
                    <a:srgbClr val="FFFFFF"/>
                  </a:solidFill>
                  <a:cs typeface="+mn-ea"/>
                  <a:sym typeface="+mn-lt"/>
                </a:rPr>
                <a:t>2</a:t>
              </a:r>
              <a:endParaRPr lang="en-US" altLang="zh-CN" sz="2135" b="1" dirty="0">
                <a:solidFill>
                  <a:srgbClr val="FFFFFF"/>
                </a:solidFill>
                <a:cs typeface="+mn-ea"/>
                <a:sym typeface="+mn-lt"/>
              </a:endParaRPr>
            </a:p>
          </p:txBody>
        </p:sp>
      </p:grpSp>
      <p:grpSp>
        <p:nvGrpSpPr>
          <p:cNvPr id="20" name="组合 19"/>
          <p:cNvGrpSpPr/>
          <p:nvPr>
            <p:custDataLst>
              <p:tags r:id="rId22"/>
            </p:custDataLst>
          </p:nvPr>
        </p:nvGrpSpPr>
        <p:grpSpPr bwMode="auto">
          <a:xfrm>
            <a:off x="6687592" y="3976357"/>
            <a:ext cx="4766673" cy="483889"/>
            <a:chOff x="6688049" y="3976022"/>
            <a:chExt cx="4403989" cy="484154"/>
          </a:xfrm>
        </p:grpSpPr>
        <p:sp>
          <p:nvSpPr>
            <p:cNvPr id="21" name="Rounded Rectangle 11@|1FFC:7355919|FBC:16777215|LFC:16777215|LBC:16777215"/>
            <p:cNvSpPr/>
            <p:nvPr>
              <p:custDataLst>
                <p:tags r:id="rId23"/>
              </p:custDataLst>
            </p:nvPr>
          </p:nvSpPr>
          <p:spPr>
            <a:xfrm>
              <a:off x="6937301" y="3976022"/>
              <a:ext cx="4154737" cy="484154"/>
            </a:xfrm>
            <a:prstGeom prst="roundRect">
              <a:avLst>
                <a:gd name="adj" fmla="val 0"/>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i="1" dirty="0">
                <a:solidFill>
                  <a:prstClr val="white"/>
                </a:solidFill>
                <a:cs typeface="+mn-ea"/>
                <a:sym typeface="+mn-lt"/>
              </a:endParaRPr>
            </a:p>
          </p:txBody>
        </p:sp>
        <p:sp>
          <p:nvSpPr>
            <p:cNvPr id="23" name="Rectangle 38@|1FFC:16777215|FBC:16777215|LFC:16777215|LBC:16777215"/>
            <p:cNvSpPr>
              <a:spLocks noChangeArrowheads="1"/>
            </p:cNvSpPr>
            <p:nvPr>
              <p:custDataLst>
                <p:tags r:id="rId24"/>
              </p:custDataLst>
            </p:nvPr>
          </p:nvSpPr>
          <p:spPr bwMode="auto">
            <a:xfrm>
              <a:off x="7202687" y="4014547"/>
              <a:ext cx="2787310" cy="337370"/>
            </a:xfrm>
            <a:prstGeom prst="rect">
              <a:avLst/>
            </a:prstGeom>
            <a:noFill/>
            <a:ln w="9525">
              <a:noFill/>
              <a:miter lim="800000"/>
            </a:ln>
          </p:spPr>
          <p:txBody>
            <a:bodyPr>
              <a:spAutoFit/>
            </a:bodyPr>
            <a:lstStyle/>
            <a:p>
              <a:pPr algn="ctr" defTabSz="1215390">
                <a:spcBef>
                  <a:spcPct val="20000"/>
                </a:spcBef>
                <a:defRPr/>
              </a:pPr>
              <a:r>
                <a:rPr lang="zh-CN" altLang="en-US" sz="1600" b="1" dirty="0">
                  <a:solidFill>
                    <a:schemeClr val="bg1"/>
                  </a:solidFill>
                  <a:cs typeface="+mn-ea"/>
                  <a:sym typeface="+mn-lt"/>
                </a:rPr>
                <a:t>表皮葡萄球菌</a:t>
              </a:r>
              <a:r>
                <a:rPr lang="en-US" altLang="zh-CN" sz="1600" b="1" dirty="0">
                  <a:solidFill>
                    <a:schemeClr val="bg1"/>
                  </a:solidFill>
                  <a:cs typeface="+mn-ea"/>
                  <a:sym typeface="+mn-lt"/>
                </a:rPr>
                <a:t>100</a:t>
              </a:r>
              <a:r>
                <a:rPr lang="zh-CN" altLang="en-US" sz="1600" b="1" dirty="0">
                  <a:solidFill>
                    <a:schemeClr val="bg1"/>
                  </a:solidFill>
                  <a:cs typeface="+mn-ea"/>
                  <a:sym typeface="+mn-lt"/>
                </a:rPr>
                <a:t>颗</a:t>
              </a:r>
              <a:endParaRPr lang="zh-CN" altLang="en-US" sz="1600" b="1" dirty="0">
                <a:solidFill>
                  <a:schemeClr val="bg1"/>
                </a:solidFill>
                <a:cs typeface="+mn-ea"/>
                <a:sym typeface="+mn-lt"/>
              </a:endParaRPr>
            </a:p>
          </p:txBody>
        </p:sp>
        <p:sp>
          <p:nvSpPr>
            <p:cNvPr id="24" name="Rectangle 44@|1FFC:3289814|FBC:16777215|LFC:16777215|LBC:16777215"/>
            <p:cNvSpPr/>
            <p:nvPr>
              <p:custDataLst>
                <p:tags r:id="rId25"/>
              </p:custDataLst>
            </p:nvPr>
          </p:nvSpPr>
          <p:spPr>
            <a:xfrm>
              <a:off x="6688049" y="3976022"/>
              <a:ext cx="500092" cy="4841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cs typeface="+mn-ea"/>
                <a:sym typeface="+mn-lt"/>
              </a:endParaRPr>
            </a:p>
          </p:txBody>
        </p:sp>
        <p:sp>
          <p:nvSpPr>
            <p:cNvPr id="25" name="Rectangle 45@|1FFC:16777215|FBC:16777215|LFC:16777215|LBC:16777215"/>
            <p:cNvSpPr>
              <a:spLocks noChangeArrowheads="1"/>
            </p:cNvSpPr>
            <p:nvPr>
              <p:custDataLst>
                <p:tags r:id="rId26"/>
              </p:custDataLst>
            </p:nvPr>
          </p:nvSpPr>
          <p:spPr bwMode="auto">
            <a:xfrm>
              <a:off x="6719782" y="3993070"/>
              <a:ext cx="436244" cy="420794"/>
            </a:xfrm>
            <a:prstGeom prst="rect">
              <a:avLst/>
            </a:prstGeom>
            <a:noFill/>
            <a:ln w="9525">
              <a:noFill/>
              <a:miter lim="800000"/>
            </a:ln>
          </p:spPr>
          <p:txBody>
            <a:bodyPr>
              <a:spAutoFit/>
            </a:bodyPr>
            <a:lstStyle/>
            <a:p>
              <a:pPr algn="ctr" eaLnBrk="1" hangingPunct="1"/>
              <a:r>
                <a:rPr lang="en-US" altLang="zh-CN" sz="2135" b="1" dirty="0">
                  <a:solidFill>
                    <a:srgbClr val="FFFFFF"/>
                  </a:solidFill>
                  <a:cs typeface="+mn-ea"/>
                  <a:sym typeface="+mn-lt"/>
                </a:rPr>
                <a:t>4</a:t>
              </a:r>
              <a:endParaRPr lang="en-US" altLang="zh-CN" sz="2135" b="1" dirty="0">
                <a:solidFill>
                  <a:srgbClr val="FFFFFF"/>
                </a:solidFill>
                <a:cs typeface="+mn-ea"/>
                <a:sym typeface="+mn-lt"/>
              </a:endParaRPr>
            </a:p>
          </p:txBody>
        </p:sp>
      </p:grpSp>
      <p:pic>
        <p:nvPicPr>
          <p:cNvPr id="37" name="图片 36" descr="44"/>
          <p:cNvPicPr>
            <a:picLocks noChangeAspect="1"/>
          </p:cNvPicPr>
          <p:nvPr>
            <p:custDataLst>
              <p:tags r:id="rId27"/>
            </p:custDataLst>
          </p:nvPr>
        </p:nvPicPr>
        <p:blipFill>
          <a:blip r:embed="rId28"/>
          <a:stretch>
            <a:fillRect/>
          </a:stretch>
        </p:blipFill>
        <p:spPr>
          <a:xfrm>
            <a:off x="4272280" y="2924175"/>
            <a:ext cx="904875" cy="838200"/>
          </a:xfrm>
          <a:prstGeom prst="rect">
            <a:avLst/>
          </a:prstGeom>
        </p:spPr>
      </p:pic>
      <p:pic>
        <p:nvPicPr>
          <p:cNvPr id="38" name="图片 37" descr="57"/>
          <p:cNvPicPr>
            <a:picLocks noChangeAspect="1"/>
          </p:cNvPicPr>
          <p:nvPr>
            <p:custDataLst>
              <p:tags r:id="rId29"/>
            </p:custDataLst>
          </p:nvPr>
        </p:nvPicPr>
        <p:blipFill>
          <a:blip r:embed="rId30"/>
          <a:stretch>
            <a:fillRect/>
          </a:stretch>
        </p:blipFill>
        <p:spPr>
          <a:xfrm>
            <a:off x="6448425" y="2924175"/>
            <a:ext cx="1019175" cy="895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78512" y="-304800"/>
            <a:ext cx="15594330" cy="9725644"/>
            <a:chOff x="-278512" y="-304800"/>
            <a:chExt cx="15594330" cy="9725644"/>
          </a:xfrm>
        </p:grpSpPr>
        <p:grpSp>
          <p:nvGrpSpPr>
            <p:cNvPr id="27" name="组合 26"/>
            <p:cNvGrpSpPr/>
            <p:nvPr/>
          </p:nvGrpSpPr>
          <p:grpSpPr>
            <a:xfrm>
              <a:off x="-278512" y="-304800"/>
              <a:ext cx="1713230" cy="1708609"/>
              <a:chOff x="-214630" y="0"/>
              <a:chExt cx="6971030" cy="6952226"/>
            </a:xfrm>
          </p:grpSpPr>
          <p:sp>
            <p:nvSpPr>
              <p:cNvPr id="34"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p:cNvSpPr txBox="1"/>
            <p:nvPr/>
          </p:nvSpPr>
          <p:spPr>
            <a:xfrm>
              <a:off x="578103" y="196850"/>
              <a:ext cx="4744085" cy="460375"/>
            </a:xfrm>
            <a:prstGeom prst="rect">
              <a:avLst/>
            </a:prstGeom>
            <a:solidFill>
              <a:schemeClr val="bg1"/>
            </a:solidFill>
          </p:spPr>
          <p:txBody>
            <a:bodyPr wrap="square" rtlCol="0">
              <a:spAutoFit/>
            </a:bodyPr>
            <a:lstStyle/>
            <a:p>
              <a:r>
                <a:rPr lang="en-US" altLang="zh-CN" sz="2400" b="1" dirty="0">
                  <a:cs typeface="+mn-ea"/>
                  <a:sym typeface="+mn-lt"/>
                </a:rPr>
                <a:t>Persistent </a:t>
              </a:r>
              <a:r>
                <a:rPr lang="en-US" altLang="zh-CN" sz="2400" b="1" dirty="0">
                  <a:cs typeface="+mn-ea"/>
                  <a:sym typeface="+mn-lt"/>
                </a:rPr>
                <a:t>Homology</a:t>
              </a:r>
              <a:endParaRPr lang="en-US" altLang="zh-CN" sz="2400" b="1" dirty="0">
                <a:cs typeface="+mn-ea"/>
                <a:sym typeface="+mn-lt"/>
              </a:endParaRPr>
            </a:p>
          </p:txBody>
        </p:sp>
        <p:grpSp>
          <p:nvGrpSpPr>
            <p:cNvPr id="29" name="组合 28"/>
            <p:cNvGrpSpPr/>
            <p:nvPr/>
          </p:nvGrpSpPr>
          <p:grpSpPr>
            <a:xfrm>
              <a:off x="7277100" y="1403809"/>
              <a:ext cx="8038718" cy="8017035"/>
              <a:chOff x="-214630" y="0"/>
              <a:chExt cx="6971030" cy="6952226"/>
            </a:xfrm>
          </p:grpSpPr>
          <p:sp>
            <p:nvSpPr>
              <p:cNvPr id="31"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pic>
        <p:nvPicPr>
          <p:cNvPr id="2" name="图片 1"/>
          <p:cNvPicPr>
            <a:picLocks noChangeAspect="1"/>
          </p:cNvPicPr>
          <p:nvPr/>
        </p:nvPicPr>
        <p:blipFill>
          <a:blip r:embed="rId7"/>
          <a:stretch>
            <a:fillRect/>
          </a:stretch>
        </p:blipFill>
        <p:spPr>
          <a:xfrm>
            <a:off x="1059180" y="905510"/>
            <a:ext cx="2505710" cy="2362835"/>
          </a:xfrm>
          <a:prstGeom prst="rect">
            <a:avLst/>
          </a:prstGeom>
        </p:spPr>
      </p:pic>
      <p:pic>
        <p:nvPicPr>
          <p:cNvPr id="3" name="图片 2"/>
          <p:cNvPicPr>
            <a:picLocks noChangeAspect="1"/>
          </p:cNvPicPr>
          <p:nvPr/>
        </p:nvPicPr>
        <p:blipFill>
          <a:blip r:embed="rId8"/>
          <a:stretch>
            <a:fillRect/>
          </a:stretch>
        </p:blipFill>
        <p:spPr>
          <a:xfrm>
            <a:off x="5452110" y="1033780"/>
            <a:ext cx="2552065" cy="2234565"/>
          </a:xfrm>
          <a:prstGeom prst="rect">
            <a:avLst/>
          </a:prstGeom>
        </p:spPr>
      </p:pic>
      <p:sp>
        <p:nvSpPr>
          <p:cNvPr id="4" name="右箭头 3"/>
          <p:cNvSpPr/>
          <p:nvPr/>
        </p:nvSpPr>
        <p:spPr>
          <a:xfrm>
            <a:off x="3538220" y="2087880"/>
            <a:ext cx="2088515" cy="18542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3723640" y="1738630"/>
            <a:ext cx="1625600" cy="368300"/>
          </a:xfrm>
          <a:prstGeom prst="rect">
            <a:avLst/>
          </a:prstGeom>
          <a:noFill/>
        </p:spPr>
        <p:txBody>
          <a:bodyPr wrap="square" rtlCol="0">
            <a:spAutoFit/>
          </a:bodyPr>
          <a:p>
            <a:r>
              <a:rPr lang="zh-CN" altLang="en-US"/>
              <a:t>转为灰度</a:t>
            </a:r>
            <a:r>
              <a:rPr lang="zh-CN" altLang="en-US"/>
              <a:t>图像</a:t>
            </a:r>
            <a:endParaRPr lang="zh-CN" altLang="en-US"/>
          </a:p>
        </p:txBody>
      </p:sp>
      <p:pic>
        <p:nvPicPr>
          <p:cNvPr id="11" name="图片 10"/>
          <p:cNvPicPr>
            <a:picLocks noChangeAspect="1"/>
          </p:cNvPicPr>
          <p:nvPr/>
        </p:nvPicPr>
        <p:blipFill>
          <a:blip r:embed="rId9"/>
          <a:stretch>
            <a:fillRect/>
          </a:stretch>
        </p:blipFill>
        <p:spPr>
          <a:xfrm>
            <a:off x="1070610" y="3388995"/>
            <a:ext cx="10050780" cy="2941320"/>
          </a:xfrm>
          <a:prstGeom prst="rect">
            <a:avLst/>
          </a:prstGeom>
        </p:spPr>
      </p:pic>
      <p:sp>
        <p:nvSpPr>
          <p:cNvPr id="13" name="直角上箭头 12"/>
          <p:cNvSpPr/>
          <p:nvPr/>
        </p:nvSpPr>
        <p:spPr>
          <a:xfrm rot="10800000" flipH="1">
            <a:off x="8147685" y="2057400"/>
            <a:ext cx="2345690" cy="473075"/>
          </a:xfrm>
          <a:prstGeom prst="ben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文本框 13"/>
          <p:cNvSpPr txBox="1"/>
          <p:nvPr/>
        </p:nvSpPr>
        <p:spPr>
          <a:xfrm>
            <a:off x="8343265" y="1687195"/>
            <a:ext cx="2540635" cy="368300"/>
          </a:xfrm>
          <a:prstGeom prst="rect">
            <a:avLst/>
          </a:prstGeom>
          <a:noFill/>
        </p:spPr>
        <p:txBody>
          <a:bodyPr wrap="square" rtlCol="0">
            <a:spAutoFit/>
          </a:bodyPr>
          <a:p>
            <a:r>
              <a:rPr lang="en-US" altLang="zh-CN"/>
              <a:t>PH</a:t>
            </a:r>
            <a:r>
              <a:rPr lang="zh-CN" altLang="en-US"/>
              <a:t>处理过后</a:t>
            </a:r>
            <a:r>
              <a:rPr lang="zh-CN" altLang="en-US"/>
              <a:t>图像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1"/>
          <p:cNvSpPr/>
          <p:nvPr>
            <p:custDataLst>
              <p:tags r:id="rId1"/>
            </p:custDataLst>
          </p:nvPr>
        </p:nvSpPr>
        <p:spPr bwMode="auto">
          <a:xfrm>
            <a:off x="2566670" y="-2327847"/>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7" name="PA-1"/>
          <p:cNvSpPr/>
          <p:nvPr>
            <p:custDataLst>
              <p:tags r:id="rId2"/>
            </p:custDataLst>
          </p:nvPr>
        </p:nvSpPr>
        <p:spPr bwMode="auto">
          <a:xfrm>
            <a:off x="3339794" y="-1556810"/>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8" name="PA-1"/>
          <p:cNvSpPr/>
          <p:nvPr>
            <p:custDataLst>
              <p:tags r:id="rId3"/>
            </p:custDataLst>
          </p:nvPr>
        </p:nvSpPr>
        <p:spPr bwMode="auto">
          <a:xfrm>
            <a:off x="4095495" y="-803146"/>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5" name="TextBox 59"/>
          <p:cNvSpPr txBox="1">
            <a:spLocks noChangeArrowheads="1"/>
          </p:cNvSpPr>
          <p:nvPr/>
        </p:nvSpPr>
        <p:spPr bwMode="auto">
          <a:xfrm>
            <a:off x="3669956" y="693091"/>
            <a:ext cx="4852088" cy="903645"/>
          </a:xfrm>
          <a:prstGeom prst="rect">
            <a:avLst/>
          </a:prstGeom>
          <a:solidFill>
            <a:schemeClr val="accent1"/>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4800" b="1" kern="0" dirty="0">
                <a:solidFill>
                  <a:schemeClr val="bg1"/>
                </a:solidFill>
                <a:latin typeface="+mn-lt"/>
                <a:ea typeface="+mn-ea"/>
                <a:cs typeface="+mn-ea"/>
                <a:sym typeface="+mn-lt"/>
              </a:rPr>
              <a:t>目 录</a:t>
            </a:r>
            <a:r>
              <a:rPr lang="zh-CN" altLang="en-US" sz="4000" b="1" kern="0" dirty="0">
                <a:solidFill>
                  <a:schemeClr val="bg1"/>
                </a:solidFill>
                <a:latin typeface="+mn-lt"/>
                <a:ea typeface="+mn-ea"/>
                <a:cs typeface="+mn-ea"/>
                <a:sym typeface="+mn-lt"/>
              </a:rPr>
              <a:t> </a:t>
            </a:r>
            <a:r>
              <a:rPr lang="en-US" altLang="zh-CN" sz="4400" b="1" kern="0" dirty="0">
                <a:solidFill>
                  <a:schemeClr val="bg1"/>
                </a:solidFill>
                <a:latin typeface="+mn-lt"/>
                <a:ea typeface="+mn-ea"/>
                <a:cs typeface="+mn-ea"/>
                <a:sym typeface="+mn-lt"/>
              </a:rPr>
              <a:t>/ </a:t>
            </a:r>
            <a:r>
              <a:rPr lang="en-US" altLang="zh-CN" sz="3200" b="1" i="1" kern="0" dirty="0">
                <a:solidFill>
                  <a:schemeClr val="bg1"/>
                </a:solidFill>
                <a:latin typeface="+mn-lt"/>
                <a:ea typeface="+mn-ea"/>
                <a:cs typeface="+mn-ea"/>
                <a:sym typeface="+mn-lt"/>
              </a:rPr>
              <a:t>CONTENTS</a:t>
            </a:r>
            <a:endParaRPr lang="en-US" altLang="zh-CN" sz="3200" b="1" i="1" kern="0" dirty="0">
              <a:solidFill>
                <a:schemeClr val="bg1"/>
              </a:solidFill>
              <a:latin typeface="+mn-lt"/>
              <a:ea typeface="+mn-ea"/>
              <a:cs typeface="+mn-ea"/>
              <a:sym typeface="+mn-lt"/>
            </a:endParaRPr>
          </a:p>
        </p:txBody>
      </p:sp>
      <p:cxnSp>
        <p:nvCxnSpPr>
          <p:cNvPr id="6" name="直接连接符 63"/>
          <p:cNvCxnSpPr/>
          <p:nvPr/>
        </p:nvCxnSpPr>
        <p:spPr>
          <a:xfrm>
            <a:off x="657225" y="3671443"/>
            <a:ext cx="10877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566670" y="3316141"/>
            <a:ext cx="1305855" cy="1112865"/>
            <a:chOff x="3366" y="289"/>
            <a:chExt cx="2948" cy="2512"/>
          </a:xfrm>
          <a:solidFill>
            <a:schemeClr val="accent1"/>
          </a:solidFill>
        </p:grpSpPr>
        <p:sp>
          <p:nvSpPr>
            <p:cNvPr id="8" name="任意多边形 102"/>
            <p:cNvSpPr/>
            <p:nvPr/>
          </p:nvSpPr>
          <p:spPr>
            <a:xfrm>
              <a:off x="3366" y="289"/>
              <a:ext cx="2948" cy="802"/>
            </a:xfrm>
            <a:custGeom>
              <a:avLst/>
              <a:gdLst>
                <a:gd name="connsiteX0" fmla="*/ 294 w 2948"/>
                <a:gd name="connsiteY0" fmla="*/ 0 h 802"/>
                <a:gd name="connsiteX1" fmla="*/ 2694 w 2948"/>
                <a:gd name="connsiteY1" fmla="*/ 0 h 802"/>
                <a:gd name="connsiteX2" fmla="*/ 2948 w 2948"/>
                <a:gd name="connsiteY2" fmla="*/ 802 h 802"/>
                <a:gd name="connsiteX3" fmla="*/ 0 w 2948"/>
                <a:gd name="connsiteY3" fmla="*/ 802 h 802"/>
                <a:gd name="connsiteX4" fmla="*/ 294 w 2948"/>
                <a:gd name="connsiteY4" fmla="*/ 0 h 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 h="802">
                  <a:moveTo>
                    <a:pt x="294" y="0"/>
                  </a:moveTo>
                  <a:lnTo>
                    <a:pt x="2694" y="0"/>
                  </a:lnTo>
                  <a:lnTo>
                    <a:pt x="2948" y="802"/>
                  </a:lnTo>
                  <a:lnTo>
                    <a:pt x="0" y="802"/>
                  </a:lnTo>
                  <a:lnTo>
                    <a:pt x="29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9" name="任意多边形 103"/>
            <p:cNvSpPr/>
            <p:nvPr/>
          </p:nvSpPr>
          <p:spPr>
            <a:xfrm>
              <a:off x="3651" y="289"/>
              <a:ext cx="2377" cy="2512"/>
            </a:xfrm>
            <a:custGeom>
              <a:avLst/>
              <a:gdLst>
                <a:gd name="connsiteX0" fmla="*/ 0 w 2495"/>
                <a:gd name="connsiteY0" fmla="*/ 0 h 2512"/>
                <a:gd name="connsiteX1" fmla="*/ 2495 w 2495"/>
                <a:gd name="connsiteY1" fmla="*/ 0 h 2512"/>
                <a:gd name="connsiteX2" fmla="*/ 2495 w 2495"/>
                <a:gd name="connsiteY2" fmla="*/ 2041 h 2512"/>
                <a:gd name="connsiteX3" fmla="*/ 1268 w 2495"/>
                <a:gd name="connsiteY3" fmla="*/ 2512 h 2512"/>
                <a:gd name="connsiteX4" fmla="*/ 0 w 2495"/>
                <a:gd name="connsiteY4" fmla="*/ 2041 h 2512"/>
                <a:gd name="connsiteX5" fmla="*/ 0 w 2495"/>
                <a:gd name="connsiteY5" fmla="*/ 0 h 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5" h="2512">
                  <a:moveTo>
                    <a:pt x="0" y="0"/>
                  </a:moveTo>
                  <a:lnTo>
                    <a:pt x="2495" y="0"/>
                  </a:lnTo>
                  <a:lnTo>
                    <a:pt x="2495" y="2041"/>
                  </a:lnTo>
                  <a:lnTo>
                    <a:pt x="1268" y="2512"/>
                  </a:lnTo>
                  <a:lnTo>
                    <a:pt x="0" y="204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grpSp>
      <p:sp>
        <p:nvSpPr>
          <p:cNvPr id="10" name="KSO_Shape"/>
          <p:cNvSpPr/>
          <p:nvPr/>
        </p:nvSpPr>
        <p:spPr bwMode="auto">
          <a:xfrm>
            <a:off x="2926900" y="3637044"/>
            <a:ext cx="585395" cy="443922"/>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sz="1705">
              <a:solidFill>
                <a:schemeClr val="bg1"/>
              </a:solidFill>
              <a:cs typeface="+mn-ea"/>
              <a:sym typeface="+mn-lt"/>
            </a:endParaRPr>
          </a:p>
        </p:txBody>
      </p:sp>
      <p:sp>
        <p:nvSpPr>
          <p:cNvPr id="11" name="文本框 9"/>
          <p:cNvSpPr txBox="1"/>
          <p:nvPr/>
        </p:nvSpPr>
        <p:spPr>
          <a:xfrm>
            <a:off x="2168567" y="4634029"/>
            <a:ext cx="2102061" cy="509905"/>
          </a:xfrm>
          <a:prstGeom prst="rect">
            <a:avLst/>
          </a:prstGeom>
          <a:noFill/>
        </p:spPr>
        <p:txBody>
          <a:bodyPr wrap="square" lIns="68548" tIns="34274" rIns="68548" bIns="34274" rtlCol="0">
            <a:spAutoFit/>
          </a:bodyPr>
          <a:lstStyle/>
          <a:p>
            <a:pPr algn="ctr">
              <a:lnSpc>
                <a:spcPct val="120000"/>
              </a:lnSpc>
            </a:pPr>
            <a:r>
              <a:rPr lang="zh-CN" altLang="en-US" sz="2400" b="1" dirty="0">
                <a:solidFill>
                  <a:schemeClr val="tx1">
                    <a:lumMod val="85000"/>
                    <a:lumOff val="15000"/>
                  </a:schemeClr>
                </a:solidFill>
                <a:cs typeface="+mn-ea"/>
                <a:sym typeface="+mn-lt"/>
              </a:rPr>
              <a:t>背景</a:t>
            </a:r>
            <a:r>
              <a:rPr lang="zh-CN" altLang="en-US" sz="2400" b="1" dirty="0">
                <a:solidFill>
                  <a:schemeClr val="tx1">
                    <a:lumMod val="85000"/>
                    <a:lumOff val="15000"/>
                  </a:schemeClr>
                </a:solidFill>
                <a:cs typeface="+mn-ea"/>
                <a:sym typeface="+mn-lt"/>
              </a:rPr>
              <a:t>介绍</a:t>
            </a:r>
            <a:endParaRPr lang="zh-CN" altLang="en-US" sz="2400" b="1" dirty="0">
              <a:solidFill>
                <a:schemeClr val="tx1">
                  <a:lumMod val="85000"/>
                  <a:lumOff val="15000"/>
                </a:schemeClr>
              </a:solidFill>
              <a:cs typeface="+mn-ea"/>
              <a:sym typeface="+mn-lt"/>
            </a:endParaRPr>
          </a:p>
        </p:txBody>
      </p:sp>
      <p:grpSp>
        <p:nvGrpSpPr>
          <p:cNvPr id="12" name="组合 11"/>
          <p:cNvGrpSpPr/>
          <p:nvPr/>
        </p:nvGrpSpPr>
        <p:grpSpPr>
          <a:xfrm>
            <a:off x="4619446" y="3316141"/>
            <a:ext cx="1305855" cy="1112865"/>
            <a:chOff x="3366" y="289"/>
            <a:chExt cx="2948" cy="2512"/>
          </a:xfrm>
          <a:solidFill>
            <a:schemeClr val="accent1"/>
          </a:solidFill>
        </p:grpSpPr>
        <p:sp>
          <p:nvSpPr>
            <p:cNvPr id="13" name="任意多边形 252"/>
            <p:cNvSpPr/>
            <p:nvPr/>
          </p:nvSpPr>
          <p:spPr>
            <a:xfrm>
              <a:off x="3366" y="289"/>
              <a:ext cx="2948" cy="802"/>
            </a:xfrm>
            <a:custGeom>
              <a:avLst/>
              <a:gdLst>
                <a:gd name="connsiteX0" fmla="*/ 294 w 2948"/>
                <a:gd name="connsiteY0" fmla="*/ 0 h 802"/>
                <a:gd name="connsiteX1" fmla="*/ 2694 w 2948"/>
                <a:gd name="connsiteY1" fmla="*/ 0 h 802"/>
                <a:gd name="connsiteX2" fmla="*/ 2948 w 2948"/>
                <a:gd name="connsiteY2" fmla="*/ 802 h 802"/>
                <a:gd name="connsiteX3" fmla="*/ 0 w 2948"/>
                <a:gd name="connsiteY3" fmla="*/ 802 h 802"/>
                <a:gd name="connsiteX4" fmla="*/ 294 w 2948"/>
                <a:gd name="connsiteY4" fmla="*/ 0 h 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 h="802">
                  <a:moveTo>
                    <a:pt x="294" y="0"/>
                  </a:moveTo>
                  <a:lnTo>
                    <a:pt x="2694" y="0"/>
                  </a:lnTo>
                  <a:lnTo>
                    <a:pt x="2948" y="802"/>
                  </a:lnTo>
                  <a:lnTo>
                    <a:pt x="0" y="802"/>
                  </a:lnTo>
                  <a:lnTo>
                    <a:pt x="29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14" name="任意多边形 253"/>
            <p:cNvSpPr/>
            <p:nvPr/>
          </p:nvSpPr>
          <p:spPr>
            <a:xfrm>
              <a:off x="3651" y="289"/>
              <a:ext cx="2377" cy="2512"/>
            </a:xfrm>
            <a:custGeom>
              <a:avLst/>
              <a:gdLst>
                <a:gd name="connsiteX0" fmla="*/ 0 w 2495"/>
                <a:gd name="connsiteY0" fmla="*/ 0 h 2512"/>
                <a:gd name="connsiteX1" fmla="*/ 2495 w 2495"/>
                <a:gd name="connsiteY1" fmla="*/ 0 h 2512"/>
                <a:gd name="connsiteX2" fmla="*/ 2495 w 2495"/>
                <a:gd name="connsiteY2" fmla="*/ 2041 h 2512"/>
                <a:gd name="connsiteX3" fmla="*/ 1268 w 2495"/>
                <a:gd name="connsiteY3" fmla="*/ 2512 h 2512"/>
                <a:gd name="connsiteX4" fmla="*/ 0 w 2495"/>
                <a:gd name="connsiteY4" fmla="*/ 2041 h 2512"/>
                <a:gd name="connsiteX5" fmla="*/ 0 w 2495"/>
                <a:gd name="connsiteY5" fmla="*/ 0 h 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5" h="2512">
                  <a:moveTo>
                    <a:pt x="0" y="0"/>
                  </a:moveTo>
                  <a:lnTo>
                    <a:pt x="2495" y="0"/>
                  </a:lnTo>
                  <a:lnTo>
                    <a:pt x="2495" y="2041"/>
                  </a:lnTo>
                  <a:lnTo>
                    <a:pt x="1268" y="2512"/>
                  </a:lnTo>
                  <a:lnTo>
                    <a:pt x="0" y="204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grpSp>
      <p:sp>
        <p:nvSpPr>
          <p:cNvPr id="15" name="KSO_Shape"/>
          <p:cNvSpPr/>
          <p:nvPr/>
        </p:nvSpPr>
        <p:spPr bwMode="auto">
          <a:xfrm>
            <a:off x="5000678" y="3630461"/>
            <a:ext cx="599327" cy="45708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defRPr/>
            </a:pPr>
            <a:endParaRPr lang="zh-CN" altLang="en-US" sz="1705">
              <a:solidFill>
                <a:srgbClr val="1C666E"/>
              </a:solidFill>
              <a:cs typeface="+mn-ea"/>
              <a:sym typeface="+mn-lt"/>
            </a:endParaRPr>
          </a:p>
        </p:txBody>
      </p:sp>
      <p:sp>
        <p:nvSpPr>
          <p:cNvPr id="16" name="文本框 9"/>
          <p:cNvSpPr txBox="1"/>
          <p:nvPr/>
        </p:nvSpPr>
        <p:spPr>
          <a:xfrm>
            <a:off x="4215671" y="4634029"/>
            <a:ext cx="2102061" cy="509905"/>
          </a:xfrm>
          <a:prstGeom prst="rect">
            <a:avLst/>
          </a:prstGeom>
          <a:noFill/>
        </p:spPr>
        <p:txBody>
          <a:bodyPr wrap="square" lIns="68548" tIns="34274" rIns="68548" bIns="34274" rtlCol="0">
            <a:spAutoFit/>
          </a:bodyPr>
          <a:lstStyle/>
          <a:p>
            <a:pPr algn="ctr">
              <a:lnSpc>
                <a:spcPct val="120000"/>
              </a:lnSpc>
            </a:pPr>
            <a:r>
              <a:rPr lang="zh-CN" altLang="en-US" sz="2400" b="1" dirty="0">
                <a:solidFill>
                  <a:schemeClr val="tx1">
                    <a:lumMod val="85000"/>
                    <a:lumOff val="15000"/>
                  </a:schemeClr>
                </a:solidFill>
                <a:cs typeface="+mn-ea"/>
                <a:sym typeface="+mn-lt"/>
              </a:rPr>
              <a:t>技术介绍</a:t>
            </a:r>
            <a:endParaRPr lang="zh-CN" altLang="en-US" sz="2400" b="1" dirty="0">
              <a:solidFill>
                <a:schemeClr val="tx1">
                  <a:lumMod val="85000"/>
                  <a:lumOff val="15000"/>
                </a:schemeClr>
              </a:solidFill>
              <a:cs typeface="+mn-ea"/>
              <a:sym typeface="+mn-lt"/>
            </a:endParaRPr>
          </a:p>
        </p:txBody>
      </p:sp>
      <p:grpSp>
        <p:nvGrpSpPr>
          <p:cNvPr id="17" name="组合 16"/>
          <p:cNvGrpSpPr/>
          <p:nvPr/>
        </p:nvGrpSpPr>
        <p:grpSpPr>
          <a:xfrm>
            <a:off x="6672222" y="3316141"/>
            <a:ext cx="1305855" cy="1112865"/>
            <a:chOff x="3366" y="289"/>
            <a:chExt cx="2948" cy="2512"/>
          </a:xfrm>
          <a:solidFill>
            <a:schemeClr val="accent2"/>
          </a:solidFill>
        </p:grpSpPr>
        <p:sp>
          <p:nvSpPr>
            <p:cNvPr id="18" name="任意多边形 302"/>
            <p:cNvSpPr/>
            <p:nvPr/>
          </p:nvSpPr>
          <p:spPr>
            <a:xfrm>
              <a:off x="3366" y="289"/>
              <a:ext cx="2948" cy="802"/>
            </a:xfrm>
            <a:custGeom>
              <a:avLst/>
              <a:gdLst>
                <a:gd name="connsiteX0" fmla="*/ 294 w 2948"/>
                <a:gd name="connsiteY0" fmla="*/ 0 h 802"/>
                <a:gd name="connsiteX1" fmla="*/ 2694 w 2948"/>
                <a:gd name="connsiteY1" fmla="*/ 0 h 802"/>
                <a:gd name="connsiteX2" fmla="*/ 2948 w 2948"/>
                <a:gd name="connsiteY2" fmla="*/ 802 h 802"/>
                <a:gd name="connsiteX3" fmla="*/ 0 w 2948"/>
                <a:gd name="connsiteY3" fmla="*/ 802 h 802"/>
                <a:gd name="connsiteX4" fmla="*/ 294 w 2948"/>
                <a:gd name="connsiteY4" fmla="*/ 0 h 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 h="802">
                  <a:moveTo>
                    <a:pt x="294" y="0"/>
                  </a:moveTo>
                  <a:lnTo>
                    <a:pt x="2694" y="0"/>
                  </a:lnTo>
                  <a:lnTo>
                    <a:pt x="2948" y="802"/>
                  </a:lnTo>
                  <a:lnTo>
                    <a:pt x="0" y="802"/>
                  </a:lnTo>
                  <a:lnTo>
                    <a:pt x="29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19" name="任意多边形 303"/>
            <p:cNvSpPr/>
            <p:nvPr/>
          </p:nvSpPr>
          <p:spPr>
            <a:xfrm>
              <a:off x="3651" y="289"/>
              <a:ext cx="2377" cy="2512"/>
            </a:xfrm>
            <a:custGeom>
              <a:avLst/>
              <a:gdLst>
                <a:gd name="connsiteX0" fmla="*/ 0 w 2495"/>
                <a:gd name="connsiteY0" fmla="*/ 0 h 2512"/>
                <a:gd name="connsiteX1" fmla="*/ 2495 w 2495"/>
                <a:gd name="connsiteY1" fmla="*/ 0 h 2512"/>
                <a:gd name="connsiteX2" fmla="*/ 2495 w 2495"/>
                <a:gd name="connsiteY2" fmla="*/ 2041 h 2512"/>
                <a:gd name="connsiteX3" fmla="*/ 1268 w 2495"/>
                <a:gd name="connsiteY3" fmla="*/ 2512 h 2512"/>
                <a:gd name="connsiteX4" fmla="*/ 0 w 2495"/>
                <a:gd name="connsiteY4" fmla="*/ 2041 h 2512"/>
                <a:gd name="connsiteX5" fmla="*/ 0 w 2495"/>
                <a:gd name="connsiteY5" fmla="*/ 0 h 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5" h="2512">
                  <a:moveTo>
                    <a:pt x="0" y="0"/>
                  </a:moveTo>
                  <a:lnTo>
                    <a:pt x="2495" y="0"/>
                  </a:lnTo>
                  <a:lnTo>
                    <a:pt x="2495" y="2041"/>
                  </a:lnTo>
                  <a:lnTo>
                    <a:pt x="1268" y="2512"/>
                  </a:lnTo>
                  <a:lnTo>
                    <a:pt x="0" y="204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grpSp>
      <p:sp>
        <p:nvSpPr>
          <p:cNvPr id="20" name="KSO_Shape"/>
          <p:cNvSpPr/>
          <p:nvPr/>
        </p:nvSpPr>
        <p:spPr bwMode="auto">
          <a:xfrm>
            <a:off x="7088388" y="3568316"/>
            <a:ext cx="587250" cy="58137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a:defRPr/>
            </a:pPr>
            <a:endParaRPr lang="zh-CN" altLang="en-US" sz="1705">
              <a:solidFill>
                <a:srgbClr val="1C666E"/>
              </a:solidFill>
              <a:cs typeface="+mn-ea"/>
              <a:sym typeface="+mn-lt"/>
            </a:endParaRPr>
          </a:p>
        </p:txBody>
      </p:sp>
      <p:sp>
        <p:nvSpPr>
          <p:cNvPr id="21" name="文本框 9"/>
          <p:cNvSpPr txBox="1"/>
          <p:nvPr/>
        </p:nvSpPr>
        <p:spPr>
          <a:xfrm>
            <a:off x="6127810" y="4634029"/>
            <a:ext cx="2394234" cy="509905"/>
          </a:xfrm>
          <a:prstGeom prst="rect">
            <a:avLst/>
          </a:prstGeom>
          <a:noFill/>
        </p:spPr>
        <p:txBody>
          <a:bodyPr wrap="square" lIns="68548" tIns="34274" rIns="68548" bIns="34274" rtlCol="0">
            <a:spAutoFit/>
          </a:bodyPr>
          <a:lstStyle/>
          <a:p>
            <a:pPr algn="ctr">
              <a:lnSpc>
                <a:spcPct val="120000"/>
              </a:lnSpc>
            </a:pPr>
            <a:r>
              <a:rPr lang="zh-CN" altLang="en-US" sz="2400" b="1" dirty="0">
                <a:solidFill>
                  <a:schemeClr val="tx1">
                    <a:lumMod val="85000"/>
                    <a:lumOff val="15000"/>
                  </a:schemeClr>
                </a:solidFill>
                <a:cs typeface="+mn-ea"/>
                <a:sym typeface="+mn-lt"/>
              </a:rPr>
              <a:t>应用实例</a:t>
            </a:r>
            <a:endParaRPr lang="zh-CN" altLang="en-US" sz="2400" b="1" dirty="0">
              <a:solidFill>
                <a:schemeClr val="tx1">
                  <a:lumMod val="85000"/>
                  <a:lumOff val="15000"/>
                </a:schemeClr>
              </a:solidFill>
              <a:cs typeface="+mn-ea"/>
              <a:sym typeface="+mn-lt"/>
            </a:endParaRPr>
          </a:p>
        </p:txBody>
      </p:sp>
      <p:grpSp>
        <p:nvGrpSpPr>
          <p:cNvPr id="22" name="组合 21"/>
          <p:cNvGrpSpPr/>
          <p:nvPr/>
        </p:nvGrpSpPr>
        <p:grpSpPr>
          <a:xfrm>
            <a:off x="8724998" y="3316141"/>
            <a:ext cx="1305855" cy="1112865"/>
            <a:chOff x="3366" y="289"/>
            <a:chExt cx="2948" cy="2512"/>
          </a:xfrm>
          <a:solidFill>
            <a:schemeClr val="accent1"/>
          </a:solidFill>
        </p:grpSpPr>
        <p:sp>
          <p:nvSpPr>
            <p:cNvPr id="23" name="任意多边形 307"/>
            <p:cNvSpPr/>
            <p:nvPr/>
          </p:nvSpPr>
          <p:spPr>
            <a:xfrm>
              <a:off x="3366" y="289"/>
              <a:ext cx="2948" cy="802"/>
            </a:xfrm>
            <a:custGeom>
              <a:avLst/>
              <a:gdLst>
                <a:gd name="connsiteX0" fmla="*/ 294 w 2948"/>
                <a:gd name="connsiteY0" fmla="*/ 0 h 802"/>
                <a:gd name="connsiteX1" fmla="*/ 2694 w 2948"/>
                <a:gd name="connsiteY1" fmla="*/ 0 h 802"/>
                <a:gd name="connsiteX2" fmla="*/ 2948 w 2948"/>
                <a:gd name="connsiteY2" fmla="*/ 802 h 802"/>
                <a:gd name="connsiteX3" fmla="*/ 0 w 2948"/>
                <a:gd name="connsiteY3" fmla="*/ 802 h 802"/>
                <a:gd name="connsiteX4" fmla="*/ 294 w 2948"/>
                <a:gd name="connsiteY4" fmla="*/ 0 h 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 h="802">
                  <a:moveTo>
                    <a:pt x="294" y="0"/>
                  </a:moveTo>
                  <a:lnTo>
                    <a:pt x="2694" y="0"/>
                  </a:lnTo>
                  <a:lnTo>
                    <a:pt x="2948" y="802"/>
                  </a:lnTo>
                  <a:lnTo>
                    <a:pt x="0" y="802"/>
                  </a:lnTo>
                  <a:lnTo>
                    <a:pt x="29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24" name="任意多边形 308"/>
            <p:cNvSpPr/>
            <p:nvPr/>
          </p:nvSpPr>
          <p:spPr>
            <a:xfrm>
              <a:off x="3651" y="289"/>
              <a:ext cx="2377" cy="2512"/>
            </a:xfrm>
            <a:custGeom>
              <a:avLst/>
              <a:gdLst>
                <a:gd name="connsiteX0" fmla="*/ 0 w 2495"/>
                <a:gd name="connsiteY0" fmla="*/ 0 h 2512"/>
                <a:gd name="connsiteX1" fmla="*/ 2495 w 2495"/>
                <a:gd name="connsiteY1" fmla="*/ 0 h 2512"/>
                <a:gd name="connsiteX2" fmla="*/ 2495 w 2495"/>
                <a:gd name="connsiteY2" fmla="*/ 2041 h 2512"/>
                <a:gd name="connsiteX3" fmla="*/ 1268 w 2495"/>
                <a:gd name="connsiteY3" fmla="*/ 2512 h 2512"/>
                <a:gd name="connsiteX4" fmla="*/ 0 w 2495"/>
                <a:gd name="connsiteY4" fmla="*/ 2041 h 2512"/>
                <a:gd name="connsiteX5" fmla="*/ 0 w 2495"/>
                <a:gd name="connsiteY5" fmla="*/ 0 h 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5" h="2512">
                  <a:moveTo>
                    <a:pt x="0" y="0"/>
                  </a:moveTo>
                  <a:lnTo>
                    <a:pt x="2495" y="0"/>
                  </a:lnTo>
                  <a:lnTo>
                    <a:pt x="2495" y="2041"/>
                  </a:lnTo>
                  <a:lnTo>
                    <a:pt x="1268" y="2512"/>
                  </a:lnTo>
                  <a:lnTo>
                    <a:pt x="0" y="204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grpSp>
      <p:sp>
        <p:nvSpPr>
          <p:cNvPr id="25" name="KSO_Shape"/>
          <p:cNvSpPr/>
          <p:nvPr/>
        </p:nvSpPr>
        <p:spPr bwMode="auto">
          <a:xfrm>
            <a:off x="9164021" y="3599500"/>
            <a:ext cx="519011" cy="519011"/>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sz="1705">
              <a:solidFill>
                <a:schemeClr val="bg1"/>
              </a:solidFill>
              <a:cs typeface="+mn-ea"/>
              <a:sym typeface="+mn-lt"/>
            </a:endParaRPr>
          </a:p>
        </p:txBody>
      </p:sp>
      <p:sp>
        <p:nvSpPr>
          <p:cNvPr id="26" name="文本框 9"/>
          <p:cNvSpPr txBox="1"/>
          <p:nvPr/>
        </p:nvSpPr>
        <p:spPr>
          <a:xfrm>
            <a:off x="8243093" y="4634029"/>
            <a:ext cx="2257876" cy="509905"/>
          </a:xfrm>
          <a:prstGeom prst="rect">
            <a:avLst/>
          </a:prstGeom>
          <a:noFill/>
        </p:spPr>
        <p:txBody>
          <a:bodyPr wrap="square" lIns="68548" tIns="34274" rIns="68548" bIns="34274" rtlCol="0">
            <a:spAutoFit/>
          </a:bodyPr>
          <a:lstStyle/>
          <a:p>
            <a:pPr algn="ctr">
              <a:lnSpc>
                <a:spcPct val="120000"/>
              </a:lnSpc>
            </a:pPr>
            <a:r>
              <a:rPr lang="zh-CN" altLang="en-US" sz="2400" b="1" dirty="0">
                <a:solidFill>
                  <a:schemeClr val="tx1">
                    <a:lumMod val="85000"/>
                    <a:lumOff val="15000"/>
                  </a:schemeClr>
                </a:solidFill>
                <a:cs typeface="+mn-ea"/>
                <a:sym typeface="+mn-lt"/>
              </a:rPr>
              <a:t>参考文献</a:t>
            </a:r>
            <a:endParaRPr lang="zh-CN" altLang="en-US" sz="2400" b="1" dirty="0">
              <a:solidFill>
                <a:schemeClr val="tx1">
                  <a:lumMod val="85000"/>
                  <a:lumOff val="15000"/>
                </a:schemeClr>
              </a:solidFill>
              <a:cs typeface="+mn-ea"/>
              <a:sym typeface="+mn-lt"/>
            </a:endParaRPr>
          </a:p>
        </p:txBody>
      </p:sp>
      <p:sp>
        <p:nvSpPr>
          <p:cNvPr id="32" name="PA-椭圆 21"/>
          <p:cNvSpPr/>
          <p:nvPr>
            <p:custDataLst>
              <p:tags r:id="rId4"/>
            </p:custDataLst>
          </p:nvPr>
        </p:nvSpPr>
        <p:spPr>
          <a:xfrm>
            <a:off x="11109599" y="5816743"/>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33" name="PA-椭圆 21"/>
          <p:cNvSpPr/>
          <p:nvPr>
            <p:custDataLst>
              <p:tags r:id="rId5"/>
            </p:custDataLst>
          </p:nvPr>
        </p:nvSpPr>
        <p:spPr>
          <a:xfrm>
            <a:off x="346451" y="2633490"/>
            <a:ext cx="287562" cy="287562"/>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34" name="PA-椭圆 21"/>
          <p:cNvSpPr/>
          <p:nvPr>
            <p:custDataLst>
              <p:tags r:id="rId6"/>
            </p:custDataLst>
          </p:nvPr>
        </p:nvSpPr>
        <p:spPr>
          <a:xfrm>
            <a:off x="795307" y="5096830"/>
            <a:ext cx="548760" cy="548760"/>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35" name="PA-椭圆 21"/>
          <p:cNvSpPr/>
          <p:nvPr>
            <p:custDataLst>
              <p:tags r:id="rId7"/>
            </p:custDataLst>
          </p:nvPr>
        </p:nvSpPr>
        <p:spPr>
          <a:xfrm>
            <a:off x="11284716" y="1299399"/>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31"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5" grpId="0" animBg="1"/>
      <p:bldP spid="10" grpId="0" bldLvl="0" animBg="1"/>
      <p:bldP spid="11" grpId="0"/>
      <p:bldP spid="15" grpId="0" bldLvl="0" animBg="1"/>
      <p:bldP spid="16" grpId="0"/>
      <p:bldP spid="20" grpId="0" bldLvl="0" animBg="1"/>
      <p:bldP spid="21" grpId="0"/>
      <p:bldP spid="25" grpId="0" bldLvl="0" animBg="1"/>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78512" y="-304800"/>
            <a:ext cx="15594330" cy="9725644"/>
            <a:chOff x="-278512" y="-304800"/>
            <a:chExt cx="15594330" cy="9725644"/>
          </a:xfrm>
        </p:grpSpPr>
        <p:grpSp>
          <p:nvGrpSpPr>
            <p:cNvPr id="27" name="组合 26"/>
            <p:cNvGrpSpPr/>
            <p:nvPr/>
          </p:nvGrpSpPr>
          <p:grpSpPr>
            <a:xfrm>
              <a:off x="-278512" y="-304800"/>
              <a:ext cx="1713230" cy="1708609"/>
              <a:chOff x="-214630" y="0"/>
              <a:chExt cx="6971030" cy="6952226"/>
            </a:xfrm>
          </p:grpSpPr>
          <p:sp>
            <p:nvSpPr>
              <p:cNvPr id="34"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28" name="文本框 27"/>
            <p:cNvSpPr txBox="1"/>
            <p:nvPr/>
          </p:nvSpPr>
          <p:spPr>
            <a:xfrm>
              <a:off x="578103" y="196850"/>
              <a:ext cx="4744085" cy="460375"/>
            </a:xfrm>
            <a:prstGeom prst="rect">
              <a:avLst/>
            </a:prstGeom>
            <a:solidFill>
              <a:schemeClr val="bg1"/>
            </a:solidFill>
          </p:spPr>
          <p:txBody>
            <a:bodyPr wrap="square" rtlCol="0">
              <a:spAutoFit/>
            </a:bodyPr>
            <a:lstStyle/>
            <a:p>
              <a:r>
                <a:rPr lang="en-US" altLang="zh-CN" sz="2400" b="1" dirty="0">
                  <a:cs typeface="+mn-ea"/>
                  <a:sym typeface="+mn-lt"/>
                </a:rPr>
                <a:t>ResNet</a:t>
              </a:r>
              <a:r>
                <a:rPr lang="zh-CN" altLang="en-US" sz="2400" b="1" dirty="0">
                  <a:cs typeface="+mn-ea"/>
                  <a:sym typeface="+mn-lt"/>
                </a:rPr>
                <a:t>残差神经网络</a:t>
              </a:r>
              <a:endParaRPr lang="zh-CN" altLang="en-US" sz="2400" b="1" dirty="0">
                <a:cs typeface="+mn-ea"/>
                <a:sym typeface="+mn-lt"/>
              </a:endParaRPr>
            </a:p>
          </p:txBody>
        </p:sp>
        <p:grpSp>
          <p:nvGrpSpPr>
            <p:cNvPr id="29" name="组合 28"/>
            <p:cNvGrpSpPr/>
            <p:nvPr/>
          </p:nvGrpSpPr>
          <p:grpSpPr>
            <a:xfrm>
              <a:off x="7277100" y="1403809"/>
              <a:ext cx="8038718" cy="8017035"/>
              <a:chOff x="-214630" y="0"/>
              <a:chExt cx="6971030" cy="6952226"/>
            </a:xfrm>
          </p:grpSpPr>
          <p:sp>
            <p:nvSpPr>
              <p:cNvPr id="31"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2"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3"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0" name="矩形 29"/>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6" name="圆角矩形 5"/>
          <p:cNvSpPr/>
          <p:nvPr/>
        </p:nvSpPr>
        <p:spPr>
          <a:xfrm>
            <a:off x="967105" y="828040"/>
            <a:ext cx="10504170" cy="123444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a:t>ResNet是一种深度学习中常用的卷积神经网络架构。</a:t>
            </a:r>
            <a:r>
              <a:rPr lang="zh-CN" altLang="en-US">
                <a:sym typeface="+mn-ea"/>
              </a:rPr>
              <a:t>ResNet提出了残差块的概念，</a:t>
            </a:r>
            <a:r>
              <a:rPr lang="zh-CN" altLang="en-US"/>
              <a:t>它的主要特点是通过引入残差连接来解决深层网络训练过程中的梯度消失和梯度爆炸问题。</a:t>
            </a:r>
            <a:endParaRPr lang="zh-CN" altLang="en-US"/>
          </a:p>
          <a:p>
            <a:pPr algn="l"/>
            <a:r>
              <a:rPr lang="en-US" altLang="zh-CN"/>
              <a:t>CA</a:t>
            </a:r>
            <a:r>
              <a:rPr lang="zh-CN" altLang="en-US"/>
              <a:t>：</a:t>
            </a:r>
            <a:r>
              <a:rPr lang="en-US" altLang="zh-CN"/>
              <a:t>89</a:t>
            </a:r>
            <a:r>
              <a:rPr lang="zh-CN" altLang="en-US"/>
              <a:t>张</a:t>
            </a:r>
            <a:r>
              <a:rPr lang="en-US" altLang="zh-CN"/>
              <a:t>        SE</a:t>
            </a:r>
            <a:r>
              <a:rPr lang="zh-CN" altLang="en-US"/>
              <a:t>：</a:t>
            </a:r>
            <a:r>
              <a:rPr lang="en-US" altLang="zh-CN"/>
              <a:t>97</a:t>
            </a:r>
            <a:r>
              <a:rPr lang="zh-CN" altLang="en-US"/>
              <a:t>张</a:t>
            </a:r>
            <a:r>
              <a:rPr lang="en-US" altLang="zh-CN"/>
              <a:t>        </a:t>
            </a:r>
            <a:r>
              <a:rPr lang="zh-CN" altLang="en-US"/>
              <a:t>训练集：测试集</a:t>
            </a:r>
            <a:r>
              <a:rPr lang="en-US" altLang="zh-CN"/>
              <a:t>=7</a:t>
            </a:r>
            <a:r>
              <a:rPr lang="zh-CN" altLang="en-US"/>
              <a:t>：</a:t>
            </a:r>
            <a:r>
              <a:rPr lang="en-US" altLang="zh-CN"/>
              <a:t>3</a:t>
            </a:r>
            <a:endParaRPr lang="zh-CN" altLang="en-US"/>
          </a:p>
          <a:p>
            <a:pPr algn="l"/>
            <a:endParaRPr lang="zh-CN" altLang="en-US"/>
          </a:p>
        </p:txBody>
      </p:sp>
      <p:pic>
        <p:nvPicPr>
          <p:cNvPr id="2" name="图片 1"/>
          <p:cNvPicPr>
            <a:picLocks noChangeAspect="1"/>
          </p:cNvPicPr>
          <p:nvPr/>
        </p:nvPicPr>
        <p:blipFill>
          <a:blip r:embed="rId7"/>
          <a:stretch>
            <a:fillRect/>
          </a:stretch>
        </p:blipFill>
        <p:spPr>
          <a:xfrm>
            <a:off x="1244600" y="2205355"/>
            <a:ext cx="9082405" cy="3780155"/>
          </a:xfrm>
          <a:prstGeom prst="rect">
            <a:avLst/>
          </a:prstGeom>
        </p:spPr>
      </p:pic>
      <p:sp>
        <p:nvSpPr>
          <p:cNvPr id="4" name="矩形 3"/>
          <p:cNvSpPr/>
          <p:nvPr/>
        </p:nvSpPr>
        <p:spPr>
          <a:xfrm>
            <a:off x="9209405" y="5909310"/>
            <a:ext cx="2633980" cy="5861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8"/>
          <a:stretch>
            <a:fillRect/>
          </a:stretch>
        </p:blipFill>
        <p:spPr>
          <a:xfrm>
            <a:off x="9364345" y="5985510"/>
            <a:ext cx="2324100" cy="449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4" grpId="0" animBg="1"/>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4"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5" name="椭圆 4"/>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文本框 5"/>
          <p:cNvSpPr txBox="1"/>
          <p:nvPr/>
        </p:nvSpPr>
        <p:spPr>
          <a:xfrm>
            <a:off x="2384238" y="2767280"/>
            <a:ext cx="1773294" cy="1322070"/>
          </a:xfrm>
          <a:prstGeom prst="rect">
            <a:avLst/>
          </a:prstGeom>
          <a:noFill/>
        </p:spPr>
        <p:txBody>
          <a:bodyPr wrap="square" rtlCol="0">
            <a:spAutoFit/>
          </a:bodyPr>
          <a:lstStyle/>
          <a:p>
            <a:pPr algn="ctr"/>
            <a:r>
              <a:rPr lang="en-US" altLang="zh-CN" sz="8000" spc="300">
                <a:solidFill>
                  <a:schemeClr val="bg1"/>
                </a:solidFill>
                <a:cs typeface="+mn-ea"/>
                <a:sym typeface="+mn-lt"/>
              </a:rPr>
              <a:t>04</a:t>
            </a:r>
            <a:endParaRPr lang="zh-CN" altLang="en-US" sz="8000" spc="300">
              <a:solidFill>
                <a:schemeClr val="bg1"/>
              </a:solidFill>
              <a:cs typeface="+mn-ea"/>
              <a:sym typeface="+mn-lt"/>
            </a:endParaRPr>
          </a:p>
        </p:txBody>
      </p:sp>
      <p:sp>
        <p:nvSpPr>
          <p:cNvPr id="8" name="TextBox 7"/>
          <p:cNvSpPr txBox="1"/>
          <p:nvPr/>
        </p:nvSpPr>
        <p:spPr>
          <a:xfrm>
            <a:off x="6866001" y="3106469"/>
            <a:ext cx="2879531" cy="645160"/>
          </a:xfrm>
          <a:prstGeom prst="rect">
            <a:avLst/>
          </a:prstGeom>
          <a:noFill/>
        </p:spPr>
        <p:txBody>
          <a:bodyPr wrap="square" rtlCol="0">
            <a:spAutoFit/>
          </a:bodyPr>
          <a:lstStyle/>
          <a:p>
            <a:pPr algn="dist"/>
            <a:r>
              <a:rPr lang="zh-CN" altLang="en-US" sz="3600" b="1" dirty="0">
                <a:cs typeface="+mn-ea"/>
                <a:sym typeface="+mn-lt"/>
              </a:rPr>
              <a:t>参考文献</a:t>
            </a:r>
            <a:endParaRPr lang="zh-CN" altLang="en-US" sz="3600" b="1" dirty="0">
              <a:cs typeface="+mn-ea"/>
              <a:sym typeface="+mn-lt"/>
            </a:endParaRPr>
          </a:p>
        </p:txBody>
      </p:sp>
      <p:sp>
        <p:nvSpPr>
          <p:cNvPr id="9" name="TextBox 7"/>
          <p:cNvSpPr txBox="1"/>
          <p:nvPr/>
        </p:nvSpPr>
        <p:spPr>
          <a:xfrm>
            <a:off x="6938392" y="2779977"/>
            <a:ext cx="3047086" cy="368300"/>
          </a:xfrm>
          <a:prstGeom prst="rect">
            <a:avLst/>
          </a:prstGeom>
          <a:noFill/>
        </p:spPr>
        <p:txBody>
          <a:bodyPr wrap="square" rtlCol="0">
            <a:spAutoFit/>
          </a:bodyPr>
          <a:lstStyle/>
          <a:p>
            <a:pPr algn="dist"/>
            <a:endParaRPr lang="zh-CN" altLang="en-US" sz="1800" dirty="0">
              <a:solidFill>
                <a:schemeClr val="bg1">
                  <a:lumMod val="50000"/>
                </a:schemeClr>
              </a:solidFill>
              <a:cs typeface="+mn-ea"/>
              <a:sym typeface="+mn-lt"/>
            </a:endParaRPr>
          </a:p>
        </p:txBody>
      </p:sp>
      <p:sp>
        <p:nvSpPr>
          <p:cNvPr id="10" name="PA-椭圆 21"/>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1" name="PA-椭圆 21"/>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2" name="PA-椭圆 21"/>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3" name="PA-椭圆 21"/>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78512" y="-304800"/>
            <a:ext cx="15594330" cy="9725644"/>
            <a:chOff x="-278512" y="-304800"/>
            <a:chExt cx="15594330" cy="9725644"/>
          </a:xfrm>
        </p:grpSpPr>
        <p:grpSp>
          <p:nvGrpSpPr>
            <p:cNvPr id="30" name="组合 29"/>
            <p:cNvGrpSpPr/>
            <p:nvPr/>
          </p:nvGrpSpPr>
          <p:grpSpPr>
            <a:xfrm>
              <a:off x="-278512" y="-304800"/>
              <a:ext cx="1713230" cy="1708609"/>
              <a:chOff x="-214630" y="0"/>
              <a:chExt cx="6971030" cy="6952226"/>
            </a:xfrm>
          </p:grpSpPr>
          <p:sp>
            <p:nvSpPr>
              <p:cNvPr id="37"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8"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9"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1" name="文本框 30"/>
            <p:cNvSpPr txBox="1"/>
            <p:nvPr/>
          </p:nvSpPr>
          <p:spPr>
            <a:xfrm>
              <a:off x="578103" y="196612"/>
              <a:ext cx="2284576" cy="460375"/>
            </a:xfrm>
            <a:prstGeom prst="rect">
              <a:avLst/>
            </a:prstGeom>
            <a:solidFill>
              <a:schemeClr val="bg1"/>
            </a:solidFill>
          </p:spPr>
          <p:txBody>
            <a:bodyPr wrap="square" rtlCol="0">
              <a:spAutoFit/>
            </a:bodyPr>
            <a:lstStyle/>
            <a:p>
              <a:r>
                <a:rPr lang="zh-CN" altLang="en-US" sz="2400" b="1" dirty="0">
                  <a:cs typeface="+mn-ea"/>
                  <a:sym typeface="+mn-lt"/>
                </a:rPr>
                <a:t>参考文献</a:t>
              </a:r>
              <a:endParaRPr lang="zh-CN" altLang="en-US" sz="2400" b="1" dirty="0">
                <a:cs typeface="+mn-ea"/>
                <a:sym typeface="+mn-lt"/>
              </a:endParaRPr>
            </a:p>
          </p:txBody>
        </p:sp>
        <p:grpSp>
          <p:nvGrpSpPr>
            <p:cNvPr id="32" name="组合 31"/>
            <p:cNvGrpSpPr/>
            <p:nvPr/>
          </p:nvGrpSpPr>
          <p:grpSpPr>
            <a:xfrm>
              <a:off x="7277100" y="1403809"/>
              <a:ext cx="8038718" cy="8017035"/>
              <a:chOff x="-214630" y="0"/>
              <a:chExt cx="6971030" cy="6952226"/>
            </a:xfrm>
          </p:grpSpPr>
          <p:sp>
            <p:nvSpPr>
              <p:cNvPr id="34"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3" name="矩形 32"/>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2" name="文本框 1"/>
          <p:cNvSpPr txBox="1"/>
          <p:nvPr/>
        </p:nvSpPr>
        <p:spPr>
          <a:xfrm>
            <a:off x="1036955" y="935990"/>
            <a:ext cx="10309225" cy="1753235"/>
          </a:xfrm>
          <a:prstGeom prst="rect">
            <a:avLst/>
          </a:prstGeom>
          <a:noFill/>
        </p:spPr>
        <p:txBody>
          <a:bodyPr wrap="square" rtlCol="0">
            <a:spAutoFit/>
          </a:bodyPr>
          <a:p>
            <a:r>
              <a:rPr lang="en-US"/>
              <a:t>[1]</a:t>
            </a:r>
            <a:r>
              <a:t>A. Borowa, D. Rymarczyk, D. Ochońska, M. Brzychczy-Włoch and B. Zieliński, "Deep learning classification of bacteria clones explained by persistence homology," 2021 International Joint Conference on Neural Networks (IJCNN), Shenzhen, China, 2021, pp. 1-8, doi: 10.1109/IJCNN52387.2021.9533954. keywords: {Microorganisms;Systematics;Image color analysis;Shape;Microscopy;Neural networks;Cloning},</a:t>
            </a:r>
          </a:p>
          <a:p/>
        </p:txBody>
      </p:sp>
      <p:sp>
        <p:nvSpPr>
          <p:cNvPr id="3" name="文本框 2"/>
          <p:cNvSpPr txBox="1"/>
          <p:nvPr/>
        </p:nvSpPr>
        <p:spPr>
          <a:xfrm>
            <a:off x="1036955" y="2440940"/>
            <a:ext cx="10379710" cy="1790065"/>
          </a:xfrm>
          <a:prstGeom prst="rect">
            <a:avLst/>
          </a:prstGeom>
          <a:noFill/>
        </p:spPr>
        <p:txBody>
          <a:bodyPr wrap="square" rtlCol="0">
            <a:noAutofit/>
          </a:bodyPr>
          <a:p>
            <a:r>
              <a:rPr lang="en-US" altLang="zh-CN"/>
              <a:t>[2]</a:t>
            </a:r>
            <a:r>
              <a:rPr lang="zh-CN" altLang="en-US"/>
              <a:t>N. Jazayeri, F. Jazayeri and H. Sajedi, "Medical Image Segmentation for Skin Lesion Detection via Topological Data Analysis," 2022 16th International Conference on Ubiquitous Information Management and Communication (IMCOM), Seoul, Korea, Republic of, 2022, pp. 1-8, doi: 10.1109/IMCOM53663.2022.9721758. keywords: {Training;Image segmentation;Clustering algorithms;Skin;Classification algorithms;Lesions;Sparse matrices;medical image segmentation;persistent homology;barcodes;lesion detection;Ripser;topological image processing},</a:t>
            </a:r>
            <a:endParaRPr lang="zh-CN" altLang="en-US"/>
          </a:p>
          <a:p>
            <a:endParaRPr lang="zh-CN" altLang="en-US"/>
          </a:p>
        </p:txBody>
      </p:sp>
      <p:sp>
        <p:nvSpPr>
          <p:cNvPr id="4" name="文本框 3"/>
          <p:cNvSpPr txBox="1"/>
          <p:nvPr/>
        </p:nvSpPr>
        <p:spPr>
          <a:xfrm>
            <a:off x="1059180" y="4231005"/>
            <a:ext cx="10464165" cy="922020"/>
          </a:xfrm>
          <a:prstGeom prst="rect">
            <a:avLst/>
          </a:prstGeom>
          <a:noFill/>
        </p:spPr>
        <p:txBody>
          <a:bodyPr wrap="square" rtlCol="0">
            <a:spAutoFit/>
          </a:bodyPr>
          <a:p>
            <a:r>
              <a:rPr lang="en-US" altLang="zh-CN"/>
              <a:t>[3]</a:t>
            </a:r>
            <a:r>
              <a:rPr lang="zh-CN" altLang="en-US"/>
              <a:t>Hu, C.-S.; Lawson, A.; Chen, J.-S.; Chung, Y.-M.; Smyth, C.; Yang, S.-M. TopoResNet: A Hybrid Deep Learning Architecture and Its Application to Skin Lesion Classification. Mathematics 2021, 9, 2924. https://doi.org/10.3390/math9222924</a:t>
            </a:r>
            <a:endParaRPr lang="zh-CN" altLang="en-US"/>
          </a:p>
        </p:txBody>
      </p:sp>
      <p:sp>
        <p:nvSpPr>
          <p:cNvPr id="5" name="文本框 4"/>
          <p:cNvSpPr txBox="1"/>
          <p:nvPr/>
        </p:nvSpPr>
        <p:spPr>
          <a:xfrm>
            <a:off x="1059180" y="5215890"/>
            <a:ext cx="8548370" cy="368300"/>
          </a:xfrm>
          <a:prstGeom prst="rect">
            <a:avLst/>
          </a:prstGeom>
          <a:noFill/>
        </p:spPr>
        <p:txBody>
          <a:bodyPr wrap="square" rtlCol="0">
            <a:spAutoFit/>
          </a:bodyPr>
          <a:p>
            <a:r>
              <a:rPr lang="zh-CN" altLang="en-US" b="1"/>
              <a:t>https://zhuanlan.zhihu.com/p/31734839</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
          <p:cNvSpPr/>
          <p:nvPr>
            <p:custDataLst>
              <p:tags r:id="rId1"/>
            </p:custDataLst>
          </p:nvPr>
        </p:nvSpPr>
        <p:spPr bwMode="auto">
          <a:xfrm>
            <a:off x="2566670" y="252792"/>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 name="PA-1"/>
          <p:cNvSpPr/>
          <p:nvPr>
            <p:custDataLst>
              <p:tags r:id="rId2"/>
            </p:custDataLst>
          </p:nvPr>
        </p:nvSpPr>
        <p:spPr bwMode="auto">
          <a:xfrm>
            <a:off x="3339794" y="1023829"/>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5" name="PA-1"/>
          <p:cNvSpPr/>
          <p:nvPr>
            <p:custDataLst>
              <p:tags r:id="rId3"/>
            </p:custDataLst>
          </p:nvPr>
        </p:nvSpPr>
        <p:spPr bwMode="auto">
          <a:xfrm>
            <a:off x="4095495" y="1777493"/>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6" name="PA-椭圆 21"/>
          <p:cNvSpPr/>
          <p:nvPr>
            <p:custDataLst>
              <p:tags r:id="rId4"/>
            </p:custDataLst>
          </p:nvPr>
        </p:nvSpPr>
        <p:spPr>
          <a:xfrm>
            <a:off x="10425962" y="914434"/>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panose="020B0604020202020204"/>
              <a:ea typeface="微软雅黑" panose="020B0503020204020204" pitchFamily="34" charset="-122"/>
              <a:cs typeface="+mn-ea"/>
              <a:sym typeface="+mn-lt"/>
            </a:endParaRPr>
          </a:p>
        </p:txBody>
      </p:sp>
      <p:sp>
        <p:nvSpPr>
          <p:cNvPr id="7" name="PA-椭圆 21"/>
          <p:cNvSpPr/>
          <p:nvPr>
            <p:custDataLst>
              <p:tags r:id="rId5"/>
            </p:custDataLst>
          </p:nvPr>
        </p:nvSpPr>
        <p:spPr>
          <a:xfrm>
            <a:off x="10452796" y="5422900"/>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panose="020B0604020202020204"/>
              <a:ea typeface="微软雅黑" panose="020B0503020204020204" pitchFamily="34" charset="-122"/>
              <a:cs typeface="+mn-ea"/>
              <a:sym typeface="+mn-lt"/>
            </a:endParaRPr>
          </a:p>
        </p:txBody>
      </p:sp>
      <p:sp>
        <p:nvSpPr>
          <p:cNvPr id="8" name="PA-椭圆 21"/>
          <p:cNvSpPr/>
          <p:nvPr>
            <p:custDataLst>
              <p:tags r:id="rId6"/>
            </p:custDataLst>
          </p:nvPr>
        </p:nvSpPr>
        <p:spPr>
          <a:xfrm>
            <a:off x="654959" y="5422900"/>
            <a:ext cx="287562" cy="287562"/>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panose="020B0604020202020204"/>
              <a:ea typeface="微软雅黑" panose="020B0503020204020204" pitchFamily="34" charset="-122"/>
              <a:cs typeface="+mn-ea"/>
              <a:sym typeface="+mn-lt"/>
            </a:endParaRPr>
          </a:p>
        </p:txBody>
      </p:sp>
      <p:sp>
        <p:nvSpPr>
          <p:cNvPr id="9" name="PA-椭圆 21"/>
          <p:cNvSpPr/>
          <p:nvPr>
            <p:custDataLst>
              <p:tags r:id="rId7"/>
            </p:custDataLst>
          </p:nvPr>
        </p:nvSpPr>
        <p:spPr>
          <a:xfrm>
            <a:off x="2878666" y="5035038"/>
            <a:ext cx="548760" cy="548760"/>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panose="020B0604020202020204"/>
              <a:ea typeface="微软雅黑" panose="020B0503020204020204" pitchFamily="34" charset="-122"/>
              <a:cs typeface="+mn-ea"/>
              <a:sym typeface="+mn-lt"/>
            </a:endParaRPr>
          </a:p>
        </p:txBody>
      </p:sp>
      <p:sp>
        <p:nvSpPr>
          <p:cNvPr id="10" name="PA-椭圆 21"/>
          <p:cNvSpPr/>
          <p:nvPr>
            <p:custDataLst>
              <p:tags r:id="rId8"/>
            </p:custDataLst>
          </p:nvPr>
        </p:nvSpPr>
        <p:spPr>
          <a:xfrm>
            <a:off x="906355" y="186556"/>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panose="020B0604020202020204"/>
              <a:ea typeface="微软雅黑" panose="020B0503020204020204" pitchFamily="34" charset="-122"/>
              <a:cs typeface="+mn-ea"/>
              <a:sym typeface="+mn-lt"/>
            </a:endParaRPr>
          </a:p>
        </p:txBody>
      </p:sp>
      <p:sp>
        <p:nvSpPr>
          <p:cNvPr id="11" name="PA-椭圆 21"/>
          <p:cNvSpPr/>
          <p:nvPr>
            <p:custDataLst>
              <p:tags r:id="rId9"/>
            </p:custDataLst>
          </p:nvPr>
        </p:nvSpPr>
        <p:spPr>
          <a:xfrm>
            <a:off x="11518899" y="2433198"/>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lumMod val="100000"/>
                </a:srgbClr>
              </a:solidFill>
              <a:effectLst/>
              <a:uLnTx/>
              <a:uFillTx/>
              <a:latin typeface="Arial" panose="020B0604020202020204"/>
              <a:ea typeface="微软雅黑" panose="020B0503020204020204" pitchFamily="34" charset="-122"/>
              <a:cs typeface="+mn-ea"/>
              <a:sym typeface="+mn-lt"/>
            </a:endParaRPr>
          </a:p>
        </p:txBody>
      </p:sp>
      <p:cxnSp>
        <p:nvCxnSpPr>
          <p:cNvPr id="13" name="直接连接符 10"/>
          <p:cNvCxnSpPr/>
          <p:nvPr/>
        </p:nvCxnSpPr>
        <p:spPr>
          <a:xfrm>
            <a:off x="4720247" y="4497378"/>
            <a:ext cx="2467953" cy="0"/>
          </a:xfrm>
          <a:prstGeom prst="line">
            <a:avLst/>
          </a:prstGeom>
          <a:ln>
            <a:gradFill>
              <a:gsLst>
                <a:gs pos="0">
                  <a:schemeClr val="bg1">
                    <a:alpha val="0"/>
                  </a:schemeClr>
                </a:gs>
                <a:gs pos="50000">
                  <a:schemeClr val="accent1"/>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900125" y="1148988"/>
            <a:ext cx="2467956" cy="110680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a:noFill/>
                </a:ln>
                <a:solidFill>
                  <a:srgbClr val="BD9977"/>
                </a:solidFill>
                <a:effectLst/>
                <a:uLnTx/>
                <a:uFillTx/>
                <a:latin typeface="Arial" panose="020B0604020202020204"/>
                <a:ea typeface="微软雅黑" panose="020B0503020204020204" pitchFamily="34" charset="-122"/>
                <a:cs typeface="+mn-ea"/>
                <a:sym typeface="+mn-lt"/>
              </a:rPr>
              <a:t>2024</a:t>
            </a:r>
            <a:endParaRPr kumimoji="0" lang="en-US" altLang="zh-CN" sz="6600" b="1" i="0" u="none" strike="noStrike" kern="1200" cap="none" spc="0" normalizeH="0" baseline="0" noProof="0" dirty="0">
              <a:ln>
                <a:noFill/>
              </a:ln>
              <a:solidFill>
                <a:srgbClr val="BD9977"/>
              </a:solidFill>
              <a:effectLst/>
              <a:uLnTx/>
              <a:uFillTx/>
              <a:latin typeface="Arial" panose="020B0604020202020204"/>
              <a:ea typeface="微软雅黑" panose="020B0503020204020204" pitchFamily="34" charset="-122"/>
              <a:cs typeface="+mn-ea"/>
              <a:sym typeface="+mn-lt"/>
            </a:endParaRPr>
          </a:p>
        </p:txBody>
      </p:sp>
      <p:sp>
        <p:nvSpPr>
          <p:cNvPr id="17" name="文本框 16"/>
          <p:cNvSpPr txBox="1"/>
          <p:nvPr/>
        </p:nvSpPr>
        <p:spPr>
          <a:xfrm>
            <a:off x="2113273" y="2860265"/>
            <a:ext cx="7965455" cy="1107996"/>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a:solidFill>
                  <a:srgbClr val="000000">
                    <a:lumMod val="75000"/>
                    <a:lumOff val="25000"/>
                  </a:srgbClr>
                </a:solidFill>
                <a:latin typeface="字魂35号-经典雅黑" panose="02000000000000000000" pitchFamily="2" charset="-122"/>
                <a:ea typeface="字魂35号-经典雅黑" panose="02000000000000000000" pitchFamily="2" charset="-122"/>
                <a:cs typeface="+mn-ea"/>
                <a:sym typeface="+mn-lt"/>
              </a:rPr>
              <a:t>感谢您的观看</a:t>
            </a:r>
            <a:endParaRPr kumimoji="0" lang="zh-CN" altLang="en-US" sz="6600" b="0" i="0" u="none" strike="noStrike" kern="1200" cap="none" spc="0" normalizeH="0" baseline="0" noProof="0" dirty="0">
              <a:ln>
                <a:noFill/>
              </a:ln>
              <a:solidFill>
                <a:srgbClr val="000000">
                  <a:lumMod val="75000"/>
                  <a:lumOff val="25000"/>
                </a:srgbClr>
              </a:solidFill>
              <a:effectLst/>
              <a:uLnTx/>
              <a:uFillTx/>
              <a:latin typeface="字魂35号-经典雅黑" panose="02000000000000000000" pitchFamily="2" charset="-122"/>
              <a:ea typeface="字魂35号-经典雅黑" panose="02000000000000000000" pitchFamily="2" charset="-122"/>
              <a:cs typeface="+mn-ea"/>
              <a:sym typeface="+mn-lt"/>
            </a:endParaRPr>
          </a:p>
        </p:txBody>
      </p:sp>
      <p:grpSp>
        <p:nvGrpSpPr>
          <p:cNvPr id="19" name="组合 18"/>
          <p:cNvGrpSpPr/>
          <p:nvPr/>
        </p:nvGrpSpPr>
        <p:grpSpPr>
          <a:xfrm>
            <a:off x="5057622" y="4849436"/>
            <a:ext cx="2091176" cy="446005"/>
            <a:chOff x="5788110" y="5439312"/>
            <a:chExt cx="2091176" cy="446005"/>
          </a:xfrm>
        </p:grpSpPr>
        <p:sp>
          <p:nvSpPr>
            <p:cNvPr id="20" name="透明图层"/>
            <p:cNvSpPr/>
            <p:nvPr/>
          </p:nvSpPr>
          <p:spPr>
            <a:xfrm>
              <a:off x="5788110" y="5439312"/>
              <a:ext cx="2091176" cy="446005"/>
            </a:xfrm>
            <a:prstGeom prst="roundRect">
              <a:avLst>
                <a:gd name="adj" fmla="val 50000"/>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3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21" name="文本框 20"/>
            <p:cNvSpPr txBox="1"/>
            <p:nvPr/>
          </p:nvSpPr>
          <p:spPr>
            <a:xfrm>
              <a:off x="6244008" y="5493037"/>
              <a:ext cx="1179380" cy="337185"/>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rPr>
                <a:t>杨可</a:t>
              </a:r>
              <a:endParaRPr kumimoji="0" lang="zh-CN" altLang="en-US" sz="16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4"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5" name="椭圆 4"/>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文本框 5"/>
          <p:cNvSpPr txBox="1"/>
          <p:nvPr/>
        </p:nvSpPr>
        <p:spPr>
          <a:xfrm>
            <a:off x="2384238" y="2767280"/>
            <a:ext cx="1773294" cy="1323439"/>
          </a:xfrm>
          <a:prstGeom prst="rect">
            <a:avLst/>
          </a:prstGeom>
          <a:noFill/>
        </p:spPr>
        <p:txBody>
          <a:bodyPr wrap="square" rtlCol="0">
            <a:spAutoFit/>
          </a:bodyPr>
          <a:lstStyle/>
          <a:p>
            <a:pPr algn="ctr"/>
            <a:r>
              <a:rPr lang="en-US" altLang="zh-CN" sz="8000" spc="300">
                <a:solidFill>
                  <a:schemeClr val="bg1"/>
                </a:solidFill>
                <a:cs typeface="+mn-ea"/>
                <a:sym typeface="+mn-lt"/>
              </a:rPr>
              <a:t>01</a:t>
            </a:r>
            <a:endParaRPr lang="zh-CN" altLang="en-US" sz="8000" spc="300">
              <a:solidFill>
                <a:schemeClr val="bg1"/>
              </a:solidFill>
              <a:cs typeface="+mn-ea"/>
              <a:sym typeface="+mn-lt"/>
            </a:endParaRPr>
          </a:p>
        </p:txBody>
      </p:sp>
      <p:sp>
        <p:nvSpPr>
          <p:cNvPr id="8" name="TextBox 7"/>
          <p:cNvSpPr txBox="1"/>
          <p:nvPr/>
        </p:nvSpPr>
        <p:spPr>
          <a:xfrm>
            <a:off x="6866001" y="3106469"/>
            <a:ext cx="2879531" cy="645160"/>
          </a:xfrm>
          <a:prstGeom prst="rect">
            <a:avLst/>
          </a:prstGeom>
          <a:noFill/>
        </p:spPr>
        <p:txBody>
          <a:bodyPr wrap="square" rtlCol="0">
            <a:spAutoFit/>
          </a:bodyPr>
          <a:lstStyle/>
          <a:p>
            <a:pPr algn="dist"/>
            <a:r>
              <a:rPr lang="zh-CN" altLang="en-US" sz="3600" b="1" dirty="0">
                <a:cs typeface="+mn-ea"/>
                <a:sym typeface="+mn-lt"/>
              </a:rPr>
              <a:t>背景</a:t>
            </a:r>
            <a:r>
              <a:rPr lang="zh-CN" altLang="en-US" sz="3600" b="1" dirty="0">
                <a:cs typeface="+mn-ea"/>
                <a:sym typeface="+mn-lt"/>
              </a:rPr>
              <a:t>介绍</a:t>
            </a:r>
            <a:endParaRPr lang="zh-CN" altLang="en-US" sz="3600" b="1" dirty="0">
              <a:cs typeface="+mn-ea"/>
              <a:sym typeface="+mn-lt"/>
            </a:endParaRPr>
          </a:p>
        </p:txBody>
      </p:sp>
      <p:sp>
        <p:nvSpPr>
          <p:cNvPr id="9" name="TextBox 7"/>
          <p:cNvSpPr txBox="1"/>
          <p:nvPr/>
        </p:nvSpPr>
        <p:spPr>
          <a:xfrm>
            <a:off x="6938392" y="2779977"/>
            <a:ext cx="3047086" cy="368300"/>
          </a:xfrm>
          <a:prstGeom prst="rect">
            <a:avLst/>
          </a:prstGeom>
          <a:noFill/>
        </p:spPr>
        <p:txBody>
          <a:bodyPr wrap="square" rtlCol="0">
            <a:spAutoFit/>
          </a:bodyPr>
          <a:lstStyle/>
          <a:p>
            <a:pPr algn="dist"/>
            <a:endParaRPr lang="zh-CN" altLang="en-US" sz="1800" dirty="0">
              <a:solidFill>
                <a:schemeClr val="bg1">
                  <a:lumMod val="50000"/>
                </a:schemeClr>
              </a:solidFill>
              <a:cs typeface="+mn-ea"/>
              <a:sym typeface="+mn-lt"/>
            </a:endParaRPr>
          </a:p>
        </p:txBody>
      </p:sp>
      <p:sp>
        <p:nvSpPr>
          <p:cNvPr id="10" name="PA-椭圆 21"/>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1" name="PA-椭圆 21"/>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2" name="PA-椭圆 21"/>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3" name="PA-椭圆 21"/>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78512" y="-304800"/>
            <a:ext cx="15594330" cy="9725644"/>
            <a:chOff x="-278512" y="-304800"/>
            <a:chExt cx="15594330" cy="9725644"/>
          </a:xfrm>
        </p:grpSpPr>
        <p:grpSp>
          <p:nvGrpSpPr>
            <p:cNvPr id="30" name="组合 29"/>
            <p:cNvGrpSpPr/>
            <p:nvPr/>
          </p:nvGrpSpPr>
          <p:grpSpPr>
            <a:xfrm>
              <a:off x="-278512" y="-304800"/>
              <a:ext cx="1713230" cy="1708609"/>
              <a:chOff x="-214630" y="0"/>
              <a:chExt cx="6971030" cy="6952226"/>
            </a:xfrm>
          </p:grpSpPr>
          <p:sp>
            <p:nvSpPr>
              <p:cNvPr id="37"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8"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9"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1" name="文本框 30"/>
            <p:cNvSpPr txBox="1"/>
            <p:nvPr/>
          </p:nvSpPr>
          <p:spPr>
            <a:xfrm>
              <a:off x="578103" y="196612"/>
              <a:ext cx="2284576" cy="460375"/>
            </a:xfrm>
            <a:prstGeom prst="rect">
              <a:avLst/>
            </a:prstGeom>
            <a:solidFill>
              <a:schemeClr val="bg1"/>
            </a:solidFill>
          </p:spPr>
          <p:txBody>
            <a:bodyPr wrap="square" rtlCol="0">
              <a:spAutoFit/>
            </a:bodyPr>
            <a:lstStyle/>
            <a:p>
              <a:r>
                <a:rPr lang="zh-CN" altLang="en-US" sz="2400" b="1" dirty="0">
                  <a:cs typeface="+mn-ea"/>
                  <a:sym typeface="+mn-lt"/>
                </a:rPr>
                <a:t>研究背景</a:t>
              </a:r>
              <a:endParaRPr lang="zh-CN" altLang="en-US" sz="2400" b="1" dirty="0">
                <a:cs typeface="+mn-ea"/>
                <a:sym typeface="+mn-lt"/>
              </a:endParaRPr>
            </a:p>
          </p:txBody>
        </p:sp>
        <p:grpSp>
          <p:nvGrpSpPr>
            <p:cNvPr id="32" name="组合 31"/>
            <p:cNvGrpSpPr/>
            <p:nvPr/>
          </p:nvGrpSpPr>
          <p:grpSpPr>
            <a:xfrm>
              <a:off x="7277100" y="1403809"/>
              <a:ext cx="8038718" cy="8017035"/>
              <a:chOff x="-214630" y="0"/>
              <a:chExt cx="6971030" cy="6952226"/>
            </a:xfrm>
          </p:grpSpPr>
          <p:sp>
            <p:nvSpPr>
              <p:cNvPr id="34" name="PA-1"/>
              <p:cNvSpPr/>
              <p:nvPr>
                <p:custDataLst>
                  <p:tags r:id="rId4"/>
                </p:custDataLst>
              </p:nvPr>
            </p:nvSpPr>
            <p:spPr bwMode="auto">
              <a:xfrm>
                <a:off x="-214630" y="0"/>
                <a:ext cx="6971030" cy="6952226"/>
              </a:xfrm>
              <a:prstGeom prst="donut">
                <a:avLst>
                  <a:gd name="adj" fmla="val 5000"/>
                </a:avLst>
              </a:prstGeom>
              <a:solidFill>
                <a:schemeClr val="tx2">
                  <a:lumMod val="20000"/>
                  <a:lumOff val="80000"/>
                  <a:alpha val="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5" name="PA-1"/>
              <p:cNvSpPr/>
              <p:nvPr>
                <p:custDataLst>
                  <p:tags r:id="rId5"/>
                </p:custDataLst>
              </p:nvPr>
            </p:nvSpPr>
            <p:spPr bwMode="auto">
              <a:xfrm>
                <a:off x="558494" y="771037"/>
                <a:ext cx="5424782" cy="5410150"/>
              </a:xfrm>
              <a:prstGeom prst="donut">
                <a:avLst>
                  <a:gd name="adj" fmla="val 6250"/>
                </a:avLst>
              </a:prstGeom>
              <a:solidFill>
                <a:schemeClr val="tx2">
                  <a:lumMod val="20000"/>
                  <a:lumOff val="80000"/>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6" name="PA-1"/>
              <p:cNvSpPr/>
              <p:nvPr>
                <p:custDataLst>
                  <p:tags r:id="rId6"/>
                </p:custDataLst>
              </p:nvPr>
            </p:nvSpPr>
            <p:spPr bwMode="auto">
              <a:xfrm>
                <a:off x="1314195" y="1524701"/>
                <a:ext cx="3913380" cy="3902824"/>
              </a:xfrm>
              <a:prstGeom prst="donut">
                <a:avLst>
                  <a:gd name="adj" fmla="val 8333"/>
                </a:avLst>
              </a:prstGeom>
              <a:solidFill>
                <a:schemeClr val="tx2">
                  <a:lumMod val="20000"/>
                  <a:lumOff val="80000"/>
                  <a:alpha val="27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grpSp>
        <p:sp>
          <p:nvSpPr>
            <p:cNvPr id="33" name="矩形 32"/>
            <p:cNvSpPr/>
            <p:nvPr/>
          </p:nvSpPr>
          <p:spPr>
            <a:xfrm>
              <a:off x="0" y="6451600"/>
              <a:ext cx="12192000" cy="4002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sp>
        <p:nvSpPr>
          <p:cNvPr id="43" name="文本框 42"/>
          <p:cNvSpPr txBox="1"/>
          <p:nvPr>
            <p:custDataLst>
              <p:tags r:id="rId7"/>
            </p:custDataLst>
          </p:nvPr>
        </p:nvSpPr>
        <p:spPr>
          <a:xfrm>
            <a:off x="951865" y="956945"/>
            <a:ext cx="4671060" cy="368300"/>
          </a:xfrm>
          <a:prstGeom prst="rect">
            <a:avLst/>
          </a:prstGeom>
          <a:noFill/>
        </p:spPr>
        <p:txBody>
          <a:bodyPr wrap="square" rtlCol="0">
            <a:spAutoFit/>
          </a:bodyPr>
          <a:p>
            <a:pPr algn="ctr"/>
            <a:endParaRPr lang="zh-CN" altLang="en-US"/>
          </a:p>
        </p:txBody>
      </p:sp>
      <p:sp>
        <p:nvSpPr>
          <p:cNvPr id="2" name="圆角矩形 1"/>
          <p:cNvSpPr/>
          <p:nvPr/>
        </p:nvSpPr>
        <p:spPr>
          <a:xfrm>
            <a:off x="1592580" y="3816350"/>
            <a:ext cx="3292475" cy="11645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dist"/>
            <a:r>
              <a:rPr lang="zh-CN" altLang="en-US" sz="3200"/>
              <a:t>降维处理</a:t>
            </a:r>
            <a:endParaRPr lang="zh-CN" altLang="en-US" sz="3200"/>
          </a:p>
        </p:txBody>
      </p:sp>
      <p:sp>
        <p:nvSpPr>
          <p:cNvPr id="4" name="圆角矩形 3"/>
          <p:cNvSpPr/>
          <p:nvPr>
            <p:custDataLst>
              <p:tags r:id="rId8"/>
            </p:custDataLst>
          </p:nvPr>
        </p:nvSpPr>
        <p:spPr>
          <a:xfrm>
            <a:off x="1592580" y="1906270"/>
            <a:ext cx="3292475" cy="11645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r>
              <a:rPr lang="zh-CN" altLang="en-US" sz="3200">
                <a:sym typeface="+mn-ea"/>
              </a:rPr>
              <a:t>主成分分析（</a:t>
            </a:r>
            <a:r>
              <a:rPr lang="en-US" altLang="zh-CN" sz="3200">
                <a:sym typeface="+mn-ea"/>
              </a:rPr>
              <a:t>PCA</a:t>
            </a:r>
            <a:r>
              <a:rPr lang="zh-CN" altLang="en-US" sz="3200">
                <a:sym typeface="+mn-ea"/>
              </a:rPr>
              <a:t>）</a:t>
            </a:r>
            <a:endParaRPr lang="zh-CN" altLang="en-US" sz="3200"/>
          </a:p>
        </p:txBody>
      </p:sp>
      <p:sp>
        <p:nvSpPr>
          <p:cNvPr id="6" name="下箭头 5"/>
          <p:cNvSpPr/>
          <p:nvPr/>
        </p:nvSpPr>
        <p:spPr>
          <a:xfrm>
            <a:off x="3053715" y="3085465"/>
            <a:ext cx="372745" cy="7308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圆角矩形 6"/>
          <p:cNvSpPr/>
          <p:nvPr>
            <p:custDataLst>
              <p:tags r:id="rId9"/>
            </p:custDataLst>
          </p:nvPr>
        </p:nvSpPr>
        <p:spPr>
          <a:xfrm>
            <a:off x="7035165" y="1920875"/>
            <a:ext cx="3292475" cy="1164590"/>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r>
              <a:rPr lang="zh-CN" altLang="en-US" sz="3200">
                <a:sym typeface="+mn-ea"/>
              </a:rPr>
              <a:t>持续同调</a:t>
            </a:r>
            <a:r>
              <a:rPr lang="en-US" altLang="zh-CN" sz="3200">
                <a:sym typeface="+mn-ea"/>
              </a:rPr>
              <a:t>     </a:t>
            </a:r>
            <a:r>
              <a:rPr lang="zh-CN" altLang="en-US" sz="3200">
                <a:sym typeface="+mn-ea"/>
              </a:rPr>
              <a:t>（</a:t>
            </a:r>
            <a:r>
              <a:rPr lang="en-US" altLang="zh-CN" sz="3200">
                <a:sym typeface="+mn-ea"/>
              </a:rPr>
              <a:t>PH</a:t>
            </a:r>
            <a:r>
              <a:rPr lang="zh-CN" altLang="en-US" sz="3200">
                <a:sym typeface="+mn-ea"/>
              </a:rPr>
              <a:t>）</a:t>
            </a:r>
            <a:endParaRPr lang="zh-CN" altLang="en-US" sz="3200"/>
          </a:p>
        </p:txBody>
      </p:sp>
      <p:sp>
        <p:nvSpPr>
          <p:cNvPr id="8" name="下箭头 7"/>
          <p:cNvSpPr/>
          <p:nvPr>
            <p:custDataLst>
              <p:tags r:id="rId10"/>
            </p:custDataLst>
          </p:nvPr>
        </p:nvSpPr>
        <p:spPr>
          <a:xfrm>
            <a:off x="8495030" y="3070860"/>
            <a:ext cx="372745" cy="730885"/>
          </a:xfrm>
          <a:prstGeom prst="down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圆角矩形 8"/>
          <p:cNvSpPr/>
          <p:nvPr>
            <p:custDataLst>
              <p:tags r:id="rId11"/>
            </p:custDataLst>
          </p:nvPr>
        </p:nvSpPr>
        <p:spPr>
          <a:xfrm>
            <a:off x="7035165" y="3816350"/>
            <a:ext cx="3292475" cy="1164590"/>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dist"/>
            <a:r>
              <a:rPr lang="zh-CN" altLang="en-US" sz="3200"/>
              <a:t>高</a:t>
            </a:r>
            <a:r>
              <a:rPr lang="zh-CN" altLang="en-US" sz="3200"/>
              <a:t>维处理</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wrap="square">
            <a:normAutofit/>
          </a:bodyPr>
          <a:lstStyle/>
          <a:p>
            <a:r>
              <a:rPr lang="zh-CN" altLang="en-US">
                <a:solidFill>
                  <a:schemeClr val="tx1"/>
                </a:solidFill>
                <a:latin typeface="+mj-ea"/>
                <a:ea typeface="+mj-ea"/>
              </a:rPr>
              <a:t>发展历史</a:t>
            </a:r>
            <a:endParaRPr lang="zh-CN" altLang="en-US">
              <a:solidFill>
                <a:schemeClr val="tx1"/>
              </a:solidFill>
              <a:latin typeface="+mj-ea"/>
              <a:ea typeface="+mj-ea"/>
            </a:endParaRPr>
          </a:p>
        </p:txBody>
      </p:sp>
      <p:sp>
        <p:nvSpPr>
          <p:cNvPr id="29" name="任意多边形 28"/>
          <p:cNvSpPr/>
          <p:nvPr>
            <p:custDataLst>
              <p:tags r:id="rId2"/>
            </p:custDataLst>
          </p:nvPr>
        </p:nvSpPr>
        <p:spPr>
          <a:xfrm rot="10800000">
            <a:off x="7494905" y="4796790"/>
            <a:ext cx="4212590" cy="20574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2878" h="324">
                <a:moveTo>
                  <a:pt x="0" y="0"/>
                </a:moveTo>
                <a:lnTo>
                  <a:pt x="2878" y="0"/>
                </a:lnTo>
                <a:lnTo>
                  <a:pt x="2878" y="324"/>
                </a:lnTo>
                <a:lnTo>
                  <a:pt x="0" y="324"/>
                </a:lnTo>
                <a:lnTo>
                  <a:pt x="0" y="0"/>
                </a:lnTo>
                <a:close/>
              </a:path>
            </a:pathLst>
          </a:custGeom>
          <a:solidFill>
            <a:schemeClr val="accent3"/>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4" name="任意多边形 3"/>
          <p:cNvSpPr/>
          <p:nvPr>
            <p:custDataLst>
              <p:tags r:id="rId3"/>
            </p:custDataLst>
          </p:nvPr>
        </p:nvSpPr>
        <p:spPr>
          <a:xfrm>
            <a:off x="0" y="2828290"/>
            <a:ext cx="9022080" cy="11918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4208" h="1877">
                <a:moveTo>
                  <a:pt x="0" y="0"/>
                </a:moveTo>
                <a:lnTo>
                  <a:pt x="9514" y="0"/>
                </a:lnTo>
                <a:lnTo>
                  <a:pt x="9789" y="0"/>
                </a:lnTo>
                <a:lnTo>
                  <a:pt x="12264" y="0"/>
                </a:lnTo>
                <a:lnTo>
                  <a:pt x="12995" y="0"/>
                </a:lnTo>
                <a:lnTo>
                  <a:pt x="13270" y="0"/>
                </a:lnTo>
                <a:cubicBezTo>
                  <a:pt x="13788" y="0"/>
                  <a:pt x="14208" y="420"/>
                  <a:pt x="14208" y="939"/>
                </a:cubicBezTo>
                <a:cubicBezTo>
                  <a:pt x="14208" y="1457"/>
                  <a:pt x="13788" y="1877"/>
                  <a:pt x="13270" y="1877"/>
                </a:cubicBezTo>
                <a:lnTo>
                  <a:pt x="12995" y="1877"/>
                </a:lnTo>
                <a:lnTo>
                  <a:pt x="12264" y="1877"/>
                </a:lnTo>
                <a:lnTo>
                  <a:pt x="11925" y="1877"/>
                </a:lnTo>
                <a:lnTo>
                  <a:pt x="11650" y="1877"/>
                </a:lnTo>
                <a:lnTo>
                  <a:pt x="11650" y="1874"/>
                </a:lnTo>
                <a:lnTo>
                  <a:pt x="10672" y="1874"/>
                </a:lnTo>
                <a:lnTo>
                  <a:pt x="9568" y="1874"/>
                </a:lnTo>
                <a:lnTo>
                  <a:pt x="9568" y="1550"/>
                </a:lnTo>
                <a:lnTo>
                  <a:pt x="10672" y="1550"/>
                </a:lnTo>
                <a:lnTo>
                  <a:pt x="11677" y="1550"/>
                </a:lnTo>
                <a:lnTo>
                  <a:pt x="11781" y="1550"/>
                </a:lnTo>
                <a:lnTo>
                  <a:pt x="11781" y="1553"/>
                </a:lnTo>
                <a:lnTo>
                  <a:pt x="11925" y="1553"/>
                </a:lnTo>
                <a:lnTo>
                  <a:pt x="12264" y="1553"/>
                </a:lnTo>
                <a:lnTo>
                  <a:pt x="12973" y="1553"/>
                </a:lnTo>
                <a:cubicBezTo>
                  <a:pt x="12989" y="1553"/>
                  <a:pt x="13005" y="1552"/>
                  <a:pt x="13020" y="1551"/>
                </a:cubicBezTo>
                <a:lnTo>
                  <a:pt x="13027" y="1551"/>
                </a:lnTo>
                <a:lnTo>
                  <a:pt x="13027" y="1553"/>
                </a:lnTo>
                <a:lnTo>
                  <a:pt x="13248" y="1553"/>
                </a:lnTo>
                <a:cubicBezTo>
                  <a:pt x="13588" y="1553"/>
                  <a:pt x="13863" y="1278"/>
                  <a:pt x="13863" y="939"/>
                </a:cubicBezTo>
                <a:cubicBezTo>
                  <a:pt x="13863" y="599"/>
                  <a:pt x="13588" y="324"/>
                  <a:pt x="13248" y="324"/>
                </a:cubicBezTo>
                <a:lnTo>
                  <a:pt x="13027" y="324"/>
                </a:lnTo>
                <a:lnTo>
                  <a:pt x="13027" y="326"/>
                </a:lnTo>
                <a:lnTo>
                  <a:pt x="13020" y="326"/>
                </a:lnTo>
                <a:cubicBezTo>
                  <a:pt x="13005" y="325"/>
                  <a:pt x="12989" y="324"/>
                  <a:pt x="12973" y="324"/>
                </a:cubicBezTo>
                <a:lnTo>
                  <a:pt x="12264" y="324"/>
                </a:lnTo>
                <a:lnTo>
                  <a:pt x="9789" y="324"/>
                </a:lnTo>
                <a:lnTo>
                  <a:pt x="9514" y="324"/>
                </a:lnTo>
                <a:lnTo>
                  <a:pt x="0" y="324"/>
                </a:lnTo>
                <a:lnTo>
                  <a:pt x="0" y="0"/>
                </a:lnTo>
                <a:close/>
              </a:path>
            </a:pathLst>
          </a:cu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1" name="任意多边形: 形状 35"/>
          <p:cNvSpPr/>
          <p:nvPr>
            <p:custDataLst>
              <p:tags r:id="rId4"/>
            </p:custDataLst>
          </p:nvPr>
        </p:nvSpPr>
        <p:spPr>
          <a:xfrm>
            <a:off x="11676380" y="4726940"/>
            <a:ext cx="226695" cy="346075"/>
          </a:xfrm>
          <a:custGeom>
            <a:avLst/>
            <a:gdLst>
              <a:gd name="connsiteX0" fmla="*/ 222587 w 228229"/>
              <a:gd name="connsiteY0" fmla="*/ 120936 h 260315"/>
              <a:gd name="connsiteX1" fmla="*/ 14943 w 228229"/>
              <a:gd name="connsiteY1" fmla="*/ 1017 h 260315"/>
              <a:gd name="connsiteX2" fmla="*/ 893 w 228229"/>
              <a:gd name="connsiteY2" fmla="*/ 4779 h 260315"/>
              <a:gd name="connsiteX3" fmla="*/ -488 w 228229"/>
              <a:gd name="connsiteY3" fmla="*/ 9875 h 260315"/>
              <a:gd name="connsiteX4" fmla="*/ -488 w 228229"/>
              <a:gd name="connsiteY4" fmla="*/ 249714 h 260315"/>
              <a:gd name="connsiteX5" fmla="*/ 9847 w 228229"/>
              <a:gd name="connsiteY5" fmla="*/ 259954 h 260315"/>
              <a:gd name="connsiteX6" fmla="*/ 14943 w 228229"/>
              <a:gd name="connsiteY6" fmla="*/ 258572 h 260315"/>
              <a:gd name="connsiteX7" fmla="*/ 222587 w 228229"/>
              <a:gd name="connsiteY7" fmla="*/ 138653 h 260315"/>
              <a:gd name="connsiteX8" fmla="*/ 226407 w 228229"/>
              <a:gd name="connsiteY8" fmla="*/ 124756 h 260315"/>
              <a:gd name="connsiteX9" fmla="*/ 222587 w 228229"/>
              <a:gd name="connsiteY9" fmla="*/ 120936 h 26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229" h="260315">
                <a:moveTo>
                  <a:pt x="222587" y="120936"/>
                </a:moveTo>
                <a:lnTo>
                  <a:pt x="14943" y="1017"/>
                </a:lnTo>
                <a:cubicBezTo>
                  <a:pt x="10018" y="-1822"/>
                  <a:pt x="3732" y="-136"/>
                  <a:pt x="893" y="4779"/>
                </a:cubicBezTo>
                <a:cubicBezTo>
                  <a:pt x="-2" y="6331"/>
                  <a:pt x="-479" y="8084"/>
                  <a:pt x="-488" y="9875"/>
                </a:cubicBezTo>
                <a:lnTo>
                  <a:pt x="-488" y="249714"/>
                </a:lnTo>
                <a:cubicBezTo>
                  <a:pt x="-459" y="255391"/>
                  <a:pt x="4170" y="259982"/>
                  <a:pt x="9847" y="259954"/>
                </a:cubicBezTo>
                <a:cubicBezTo>
                  <a:pt x="11637" y="259944"/>
                  <a:pt x="13390" y="259468"/>
                  <a:pt x="14943" y="258572"/>
                </a:cubicBezTo>
                <a:lnTo>
                  <a:pt x="222587" y="138653"/>
                </a:lnTo>
                <a:cubicBezTo>
                  <a:pt x="227483" y="135871"/>
                  <a:pt x="229188" y="129642"/>
                  <a:pt x="226407" y="124756"/>
                </a:cubicBezTo>
                <a:cubicBezTo>
                  <a:pt x="225502" y="123165"/>
                  <a:pt x="224178" y="121841"/>
                  <a:pt x="222587" y="120936"/>
                </a:cubicBezTo>
                <a:close/>
              </a:path>
            </a:pathLst>
          </a:custGeom>
          <a:solidFill>
            <a:schemeClr val="accent3"/>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任意多边形 18"/>
          <p:cNvSpPr/>
          <p:nvPr>
            <p:custDataLst>
              <p:tags r:id="rId5"/>
            </p:custDataLst>
          </p:nvPr>
        </p:nvSpPr>
        <p:spPr>
          <a:xfrm>
            <a:off x="2917825" y="3811270"/>
            <a:ext cx="4340225" cy="119316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835" h="1879">
                <a:moveTo>
                  <a:pt x="938" y="0"/>
                </a:moveTo>
                <a:lnTo>
                  <a:pt x="2318" y="0"/>
                </a:lnTo>
                <a:lnTo>
                  <a:pt x="2318" y="2"/>
                </a:lnTo>
                <a:lnTo>
                  <a:pt x="2462" y="2"/>
                </a:lnTo>
                <a:lnTo>
                  <a:pt x="2831" y="2"/>
                </a:lnTo>
                <a:lnTo>
                  <a:pt x="2831" y="2"/>
                </a:lnTo>
                <a:lnTo>
                  <a:pt x="2839" y="2"/>
                </a:lnTo>
                <a:lnTo>
                  <a:pt x="4461" y="2"/>
                </a:lnTo>
                <a:lnTo>
                  <a:pt x="4973" y="2"/>
                </a:lnTo>
                <a:lnTo>
                  <a:pt x="4973" y="326"/>
                </a:lnTo>
                <a:lnTo>
                  <a:pt x="4461" y="326"/>
                </a:lnTo>
                <a:lnTo>
                  <a:pt x="2839" y="326"/>
                </a:lnTo>
                <a:lnTo>
                  <a:pt x="2831" y="326"/>
                </a:lnTo>
                <a:lnTo>
                  <a:pt x="2831" y="326"/>
                </a:lnTo>
                <a:lnTo>
                  <a:pt x="2462" y="326"/>
                </a:lnTo>
                <a:lnTo>
                  <a:pt x="1702" y="326"/>
                </a:lnTo>
                <a:lnTo>
                  <a:pt x="1702" y="324"/>
                </a:lnTo>
                <a:lnTo>
                  <a:pt x="960" y="324"/>
                </a:lnTo>
                <a:cubicBezTo>
                  <a:pt x="620" y="324"/>
                  <a:pt x="345" y="599"/>
                  <a:pt x="345" y="938"/>
                </a:cubicBezTo>
                <a:cubicBezTo>
                  <a:pt x="345" y="1278"/>
                  <a:pt x="620" y="1553"/>
                  <a:pt x="960" y="1553"/>
                </a:cubicBezTo>
                <a:lnTo>
                  <a:pt x="3790" y="1553"/>
                </a:lnTo>
                <a:lnTo>
                  <a:pt x="3790" y="1552"/>
                </a:lnTo>
                <a:lnTo>
                  <a:pt x="4955" y="1552"/>
                </a:lnTo>
                <a:lnTo>
                  <a:pt x="4955" y="1553"/>
                </a:lnTo>
                <a:lnTo>
                  <a:pt x="6835" y="1553"/>
                </a:lnTo>
                <a:lnTo>
                  <a:pt x="6835" y="1877"/>
                </a:lnTo>
                <a:lnTo>
                  <a:pt x="4955" y="1877"/>
                </a:lnTo>
                <a:lnTo>
                  <a:pt x="4955" y="1879"/>
                </a:lnTo>
                <a:lnTo>
                  <a:pt x="4955" y="1879"/>
                </a:lnTo>
                <a:lnTo>
                  <a:pt x="2462" y="1879"/>
                </a:lnTo>
                <a:lnTo>
                  <a:pt x="1702" y="1879"/>
                </a:lnTo>
                <a:lnTo>
                  <a:pt x="1702" y="1877"/>
                </a:lnTo>
                <a:lnTo>
                  <a:pt x="938" y="1877"/>
                </a:lnTo>
                <a:cubicBezTo>
                  <a:pt x="420" y="1877"/>
                  <a:pt x="0" y="1457"/>
                  <a:pt x="0" y="938"/>
                </a:cubicBezTo>
                <a:cubicBezTo>
                  <a:pt x="0" y="420"/>
                  <a:pt x="420" y="0"/>
                  <a:pt x="938" y="0"/>
                </a:cubicBezTo>
                <a:close/>
              </a:path>
            </a:pathLst>
          </a:cu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52" name="序号"/>
          <p:cNvSpPr/>
          <p:nvPr>
            <p:custDataLst>
              <p:tags r:id="rId6"/>
            </p:custDataLst>
          </p:nvPr>
        </p:nvSpPr>
        <p:spPr>
          <a:xfrm>
            <a:off x="4189095" y="2677795"/>
            <a:ext cx="492760" cy="492760"/>
          </a:xfrm>
          <a:prstGeom prst="ellipse">
            <a:avLst/>
          </a:prstGeom>
          <a:solidFill>
            <a:schemeClr val="bg1"/>
          </a:solidFill>
          <a:ln w="3492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ctr">
              <a:buClrTx/>
              <a:buSzTx/>
              <a:buFontTx/>
            </a:pPr>
            <a:r>
              <a:rPr lang="en-US" altLang="zh-CN" sz="1400" b="1">
                <a:solidFill>
                  <a:schemeClr val="accent1"/>
                </a:solidFill>
                <a:sym typeface="+mn-ea"/>
              </a:rPr>
              <a:t>1</a:t>
            </a:r>
            <a:endParaRPr lang="en-US" altLang="zh-CN" sz="1400" b="1">
              <a:solidFill>
                <a:schemeClr val="accent1"/>
              </a:solidFill>
              <a:sym typeface="+mn-ea"/>
            </a:endParaRPr>
          </a:p>
        </p:txBody>
      </p:sp>
      <p:sp>
        <p:nvSpPr>
          <p:cNvPr id="54" name="序号"/>
          <p:cNvSpPr/>
          <p:nvPr>
            <p:custDataLst>
              <p:tags r:id="rId7"/>
            </p:custDataLst>
          </p:nvPr>
        </p:nvSpPr>
        <p:spPr>
          <a:xfrm>
            <a:off x="5698490" y="3679825"/>
            <a:ext cx="492760" cy="492760"/>
          </a:xfrm>
          <a:prstGeom prst="ellipse">
            <a:avLst/>
          </a:prstGeom>
          <a:solidFill>
            <a:schemeClr val="bg1"/>
          </a:solidFill>
          <a:ln w="34925">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ctr">
              <a:buClrTx/>
              <a:buSzTx/>
              <a:buFontTx/>
            </a:pPr>
            <a:r>
              <a:rPr lang="en-US" altLang="zh-CN" sz="1400" b="1">
                <a:solidFill>
                  <a:schemeClr val="accent2"/>
                </a:solidFill>
                <a:sym typeface="+mn-ea"/>
              </a:rPr>
              <a:t>2</a:t>
            </a:r>
            <a:endParaRPr lang="en-US" altLang="zh-CN" sz="1400" b="1">
              <a:solidFill>
                <a:schemeClr val="accent2"/>
              </a:solidFill>
              <a:sym typeface="+mn-ea"/>
            </a:endParaRPr>
          </a:p>
        </p:txBody>
      </p:sp>
      <p:sp>
        <p:nvSpPr>
          <p:cNvPr id="56" name="序号"/>
          <p:cNvSpPr/>
          <p:nvPr>
            <p:custDataLst>
              <p:tags r:id="rId8"/>
            </p:custDataLst>
          </p:nvPr>
        </p:nvSpPr>
        <p:spPr>
          <a:xfrm>
            <a:off x="7204075" y="4663440"/>
            <a:ext cx="492760" cy="492760"/>
          </a:xfrm>
          <a:prstGeom prst="ellipse">
            <a:avLst/>
          </a:prstGeom>
          <a:solidFill>
            <a:schemeClr val="bg1"/>
          </a:solidFill>
          <a:ln w="34925">
            <a:solidFill>
              <a:schemeClr val="accent3"/>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ctr">
              <a:buClrTx/>
              <a:buSzTx/>
              <a:buFontTx/>
            </a:pPr>
            <a:r>
              <a:rPr lang="en-US" altLang="zh-CN" sz="1400" b="1">
                <a:solidFill>
                  <a:schemeClr val="accent3"/>
                </a:solidFill>
                <a:sym typeface="+mn-ea"/>
              </a:rPr>
              <a:t>3</a:t>
            </a:r>
            <a:endParaRPr lang="en-US" altLang="zh-CN" sz="1400" b="1">
              <a:solidFill>
                <a:schemeClr val="accent3"/>
              </a:solidFill>
              <a:sym typeface="+mn-ea"/>
            </a:endParaRPr>
          </a:p>
        </p:txBody>
      </p:sp>
      <p:sp>
        <p:nvSpPr>
          <p:cNvPr id="13" name="标题"/>
          <p:cNvSpPr txBox="1"/>
          <p:nvPr>
            <p:custDataLst>
              <p:tags r:id="rId9"/>
            </p:custDataLst>
          </p:nvPr>
        </p:nvSpPr>
        <p:spPr>
          <a:xfrm>
            <a:off x="3572510" y="5199380"/>
            <a:ext cx="8619490" cy="407670"/>
          </a:xfrm>
          <a:prstGeom prst="rect">
            <a:avLst/>
          </a:prstGeom>
          <a:noFill/>
        </p:spPr>
        <p:txBody>
          <a:bodyPr wrap="square" lIns="0" tIns="0" rIns="0" bIns="0" rtlCol="0" anchor="b" anchorCtr="0">
            <a:noAutofit/>
          </a:bodyPr>
          <a:lstStyle/>
          <a:p>
            <a:pPr lvl="0" algn="ctr">
              <a:buClrTx/>
              <a:buSzTx/>
              <a:buFontTx/>
            </a:pPr>
            <a:r>
              <a:rPr lang="zh-CN" altLang="en-US" sz="1900" b="1" spc="300" dirty="0">
                <a:latin typeface="+mj-ea"/>
                <a:ea typeface="+mj-ea"/>
                <a:sym typeface="+mn-ea"/>
              </a:rPr>
              <a:t>如今，成为处理高维、复杂数据结构的重要工具之一</a:t>
            </a:r>
            <a:endParaRPr lang="zh-CN" altLang="en-US" sz="1900" b="1" spc="300" dirty="0">
              <a:latin typeface="+mj-ea"/>
              <a:ea typeface="+mj-ea"/>
              <a:sym typeface="+mn-ea"/>
            </a:endParaRPr>
          </a:p>
        </p:txBody>
      </p:sp>
      <p:sp>
        <p:nvSpPr>
          <p:cNvPr id="16" name="标题"/>
          <p:cNvSpPr txBox="1"/>
          <p:nvPr>
            <p:custDataLst>
              <p:tags r:id="rId10"/>
            </p:custDataLst>
          </p:nvPr>
        </p:nvSpPr>
        <p:spPr>
          <a:xfrm>
            <a:off x="1637030" y="1691005"/>
            <a:ext cx="6461125" cy="811530"/>
          </a:xfrm>
          <a:prstGeom prst="rect">
            <a:avLst/>
          </a:prstGeom>
          <a:noFill/>
        </p:spPr>
        <p:txBody>
          <a:bodyPr wrap="square" lIns="0" tIns="0" rIns="0" bIns="0" rtlCol="0" anchor="b" anchorCtr="0">
            <a:normAutofit lnSpcReduction="10000"/>
          </a:bodyPr>
          <a:lstStyle/>
          <a:p>
            <a:pPr lvl="0" algn="ctr">
              <a:buClrTx/>
              <a:buSzTx/>
              <a:buFontTx/>
            </a:pPr>
            <a:r>
              <a:rPr lang="en-US" altLang="zh-CN" b="1" spc="300" dirty="0">
                <a:latin typeface="+mj-ea"/>
                <a:ea typeface="+mj-ea"/>
                <a:sym typeface="+mn-ea"/>
              </a:rPr>
              <a:t>2002</a:t>
            </a:r>
            <a:r>
              <a:rPr lang="zh-CN" altLang="en-US" b="1" spc="300" dirty="0">
                <a:latin typeface="+mj-ea"/>
                <a:ea typeface="+mj-ea"/>
                <a:sym typeface="+mn-ea"/>
              </a:rPr>
              <a:t>年，</a:t>
            </a:r>
            <a:r>
              <a:rPr lang="en-US" altLang="zh-CN" b="1" spc="300" dirty="0">
                <a:latin typeface="+mj-ea"/>
                <a:ea typeface="+mj-ea"/>
                <a:sym typeface="+mn-ea"/>
              </a:rPr>
              <a:t>Persistent Homology</a:t>
            </a:r>
            <a:r>
              <a:rPr lang="zh-CN" altLang="en-US" b="1" spc="300" dirty="0">
                <a:latin typeface="+mj-ea"/>
                <a:ea typeface="+mj-ea"/>
                <a:sym typeface="+mn-ea"/>
              </a:rPr>
              <a:t>概念</a:t>
            </a:r>
            <a:r>
              <a:rPr lang="zh-CN" altLang="en-US" b="1" spc="300" dirty="0">
                <a:latin typeface="+mj-ea"/>
                <a:ea typeface="+mj-ea"/>
                <a:sym typeface="+mn-ea"/>
              </a:rPr>
              <a:t>被提出</a:t>
            </a:r>
            <a:endParaRPr lang="zh-CN" altLang="en-US" b="1" spc="300" dirty="0">
              <a:latin typeface="+mj-ea"/>
              <a:ea typeface="+mj-ea"/>
              <a:sym typeface="+mn-ea"/>
            </a:endParaRPr>
          </a:p>
        </p:txBody>
      </p:sp>
      <p:sp>
        <p:nvSpPr>
          <p:cNvPr id="18" name="标题"/>
          <p:cNvSpPr txBox="1"/>
          <p:nvPr>
            <p:custDataLst>
              <p:tags r:id="rId11"/>
            </p:custDataLst>
          </p:nvPr>
        </p:nvSpPr>
        <p:spPr>
          <a:xfrm>
            <a:off x="1698625" y="3180080"/>
            <a:ext cx="7185660" cy="530860"/>
          </a:xfrm>
          <a:prstGeom prst="rect">
            <a:avLst/>
          </a:prstGeom>
          <a:noFill/>
        </p:spPr>
        <p:txBody>
          <a:bodyPr wrap="square" lIns="0" tIns="0" rIns="0" bIns="0" rtlCol="0" anchor="b" anchorCtr="0">
            <a:normAutofit lnSpcReduction="20000"/>
          </a:bodyPr>
          <a:lstStyle/>
          <a:p>
            <a:pPr lvl="0" algn="ctr">
              <a:buClrTx/>
              <a:buSzTx/>
              <a:buFontTx/>
            </a:pPr>
            <a:r>
              <a:rPr lang="en-US" b="1" spc="300" dirty="0">
                <a:latin typeface="+mj-ea"/>
                <a:ea typeface="+mj-ea"/>
                <a:sym typeface="+mn-ea"/>
              </a:rPr>
              <a:t>2004</a:t>
            </a:r>
            <a:r>
              <a:rPr lang="zh-CN" altLang="en-US" b="1" spc="300" dirty="0">
                <a:latin typeface="+mj-ea"/>
                <a:ea typeface="+mj-ea"/>
                <a:sym typeface="+mn-ea"/>
              </a:rPr>
              <a:t>年，引入（维托里斯</a:t>
            </a:r>
            <a:r>
              <a:rPr lang="en-US" altLang="zh-CN" b="1" spc="300" dirty="0">
                <a:latin typeface="+mj-ea"/>
                <a:ea typeface="+mj-ea"/>
                <a:sym typeface="+mn-ea"/>
              </a:rPr>
              <a:t>-</a:t>
            </a:r>
            <a:r>
              <a:rPr lang="zh-CN" altLang="en-US" b="1" spc="300" dirty="0">
                <a:latin typeface="+mj-ea"/>
                <a:ea typeface="+mj-ea"/>
                <a:sym typeface="+mn-ea"/>
              </a:rPr>
              <a:t>里普斯）</a:t>
            </a:r>
            <a:r>
              <a:rPr lang="en-US" altLang="zh-CN" b="1" spc="300" dirty="0">
                <a:latin typeface="+mj-ea"/>
                <a:ea typeface="+mj-ea"/>
                <a:sym typeface="+mn-ea"/>
              </a:rPr>
              <a:t>Vietoris—Rips</a:t>
            </a:r>
            <a:r>
              <a:rPr lang="zh-CN" altLang="en-US" b="1" spc="300" dirty="0">
                <a:latin typeface="+mj-ea"/>
                <a:ea typeface="+mj-ea"/>
                <a:sym typeface="+mn-ea"/>
              </a:rPr>
              <a:t>复</a:t>
            </a:r>
            <a:r>
              <a:rPr lang="zh-CN" altLang="en-US" b="1" spc="300" dirty="0">
                <a:latin typeface="+mj-ea"/>
                <a:ea typeface="+mj-ea"/>
                <a:sym typeface="+mn-ea"/>
              </a:rPr>
              <a:t>形</a:t>
            </a:r>
            <a:endParaRPr lang="zh-CN" altLang="en-US" b="1" spc="300" dirty="0">
              <a:latin typeface="+mj-ea"/>
              <a:ea typeface="+mj-ea"/>
              <a:sym typeface="+mn-ea"/>
            </a:endParaRPr>
          </a:p>
        </p:txBody>
      </p:sp>
    </p:spTree>
    <p:custDataLst>
      <p:tags r:id="rId1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custDataLst>
              <p:tags r:id="rId1"/>
            </p:custDataLst>
          </p:nvPr>
        </p:nvSpPr>
        <p:spPr/>
        <p:txBody>
          <a:bodyPr wrap="square">
            <a:normAutofit/>
          </a:bodyPr>
          <a:lstStyle/>
          <a:p>
            <a:r>
              <a:rPr lang="zh-CN" altLang="en-US" sz="2400" b="1" dirty="0">
                <a:cs typeface="+mn-ea"/>
                <a:sym typeface="+mn-lt"/>
              </a:rPr>
              <a:t>国内外</a:t>
            </a:r>
            <a:r>
              <a:rPr lang="zh-CN" altLang="en-US" sz="2400" b="1" dirty="0">
                <a:cs typeface="+mn-ea"/>
                <a:sym typeface="+mn-lt"/>
              </a:rPr>
              <a:t>研究现状</a:t>
            </a:r>
            <a:endParaRPr lang="zh-CN" altLang="en-US" sz="2400" b="1" dirty="0">
              <a:cs typeface="+mn-ea"/>
              <a:sym typeface="+mn-lt"/>
            </a:endParaRPr>
          </a:p>
        </p:txBody>
      </p:sp>
      <p:sp>
        <p:nvSpPr>
          <p:cNvPr id="89" name="任意多边形: 形状 21"/>
          <p:cNvSpPr/>
          <p:nvPr>
            <p:custDataLst>
              <p:tags r:id="rId2"/>
            </p:custDataLst>
          </p:nvPr>
        </p:nvSpPr>
        <p:spPr>
          <a:xfrm>
            <a:off x="5985352" y="1851522"/>
            <a:ext cx="1866264" cy="1503956"/>
          </a:xfrm>
          <a:custGeom>
            <a:avLst/>
            <a:gdLst>
              <a:gd name="connsiteX0" fmla="*/ 46929 w 1866264"/>
              <a:gd name="connsiteY0" fmla="*/ 1039931 h 1503956"/>
              <a:gd name="connsiteX1" fmla="*/ 57276 w 1866264"/>
              <a:gd name="connsiteY1" fmla="*/ 1050278 h 1503956"/>
              <a:gd name="connsiteX2" fmla="*/ 46929 w 1866264"/>
              <a:gd name="connsiteY2" fmla="*/ 1039931 h 1503956"/>
              <a:gd name="connsiteX3" fmla="*/ 1837147 w 1866264"/>
              <a:gd name="connsiteY3" fmla="*/ 1022108 h 1503956"/>
              <a:gd name="connsiteX4" fmla="*/ 1819353 w 1866264"/>
              <a:gd name="connsiteY4" fmla="*/ 1039901 h 1503956"/>
              <a:gd name="connsiteX5" fmla="*/ 1819449 w 1866264"/>
              <a:gd name="connsiteY5" fmla="*/ 1039763 h 1503956"/>
              <a:gd name="connsiteX6" fmla="*/ 1819588 w 1866264"/>
              <a:gd name="connsiteY6" fmla="*/ 1039667 h 1503956"/>
              <a:gd name="connsiteX7" fmla="*/ 1837147 w 1866264"/>
              <a:gd name="connsiteY7" fmla="*/ 1022108 h 1503956"/>
              <a:gd name="connsiteX8" fmla="*/ 27605 w 1866264"/>
              <a:gd name="connsiteY8" fmla="*/ 1020607 h 1503956"/>
              <a:gd name="connsiteX9" fmla="*/ 44890 w 1866264"/>
              <a:gd name="connsiteY9" fmla="*/ 1037892 h 1503956"/>
              <a:gd name="connsiteX10" fmla="*/ 46096 w 1866264"/>
              <a:gd name="connsiteY10" fmla="*/ 1038725 h 1503956"/>
              <a:gd name="connsiteX11" fmla="*/ 46929 w 1866264"/>
              <a:gd name="connsiteY11" fmla="*/ 1039931 h 1503956"/>
              <a:gd name="connsiteX12" fmla="*/ 45902 w 1866264"/>
              <a:gd name="connsiteY12" fmla="*/ 1038904 h 1503956"/>
              <a:gd name="connsiteX13" fmla="*/ 27605 w 1866264"/>
              <a:gd name="connsiteY13" fmla="*/ 1020607 h 1503956"/>
              <a:gd name="connsiteX14" fmla="*/ 933122 w 1866264"/>
              <a:gd name="connsiteY14" fmla="*/ 0 h 1503956"/>
              <a:gd name="connsiteX15" fmla="*/ 1039939 w 1866264"/>
              <a:gd name="connsiteY15" fmla="*/ 46921 h 1503956"/>
              <a:gd name="connsiteX16" fmla="*/ 1819340 w 1866264"/>
              <a:gd name="connsiteY16" fmla="*/ 826324 h 1503956"/>
              <a:gd name="connsiteX17" fmla="*/ 1854539 w 1866264"/>
              <a:gd name="connsiteY17" fmla="*/ 988936 h 1503956"/>
              <a:gd name="connsiteX18" fmla="*/ 1819449 w 1866264"/>
              <a:gd name="connsiteY18" fmla="*/ 1039763 h 1503956"/>
              <a:gd name="connsiteX19" fmla="*/ 1768617 w 1866264"/>
              <a:gd name="connsiteY19" fmla="*/ 1074862 h 1503956"/>
              <a:gd name="connsiteX20" fmla="*/ 1605976 w 1866264"/>
              <a:gd name="connsiteY20" fmla="*/ 1039695 h 1503956"/>
              <a:gd name="connsiteX21" fmla="*/ 1415332 w 1866264"/>
              <a:gd name="connsiteY21" fmla="*/ 849050 h 1503956"/>
              <a:gd name="connsiteX22" fmla="*/ 1414918 w 1866264"/>
              <a:gd name="connsiteY22" fmla="*/ 848636 h 1503956"/>
              <a:gd name="connsiteX23" fmla="*/ 1416367 w 1866264"/>
              <a:gd name="connsiteY23" fmla="*/ 1503956 h 1503956"/>
              <a:gd name="connsiteX24" fmla="*/ 449897 w 1866264"/>
              <a:gd name="connsiteY24" fmla="*/ 1503956 h 1503956"/>
              <a:gd name="connsiteX25" fmla="*/ 449897 w 1866264"/>
              <a:gd name="connsiteY25" fmla="*/ 846559 h 1503956"/>
              <a:gd name="connsiteX26" fmla="*/ 448636 w 1866264"/>
              <a:gd name="connsiteY26" fmla="*/ 847820 h 1503956"/>
              <a:gd name="connsiteX27" fmla="*/ 258549 w 1866264"/>
              <a:gd name="connsiteY27" fmla="*/ 1037907 h 1503956"/>
              <a:gd name="connsiteX28" fmla="*/ 95875 w 1866264"/>
              <a:gd name="connsiteY28" fmla="*/ 1073096 h 1503956"/>
              <a:gd name="connsiteX29" fmla="*/ 46096 w 1866264"/>
              <a:gd name="connsiteY29" fmla="*/ 1038725 h 1503956"/>
              <a:gd name="connsiteX30" fmla="*/ 11736 w 1866264"/>
              <a:gd name="connsiteY30" fmla="*/ 988960 h 1503956"/>
              <a:gd name="connsiteX31" fmla="*/ 46911 w 1866264"/>
              <a:gd name="connsiteY31" fmla="*/ 826325 h 1503956"/>
              <a:gd name="connsiteX32" fmla="*/ 826302 w 1866264"/>
              <a:gd name="connsiteY32" fmla="*/ 46935 h 1503956"/>
              <a:gd name="connsiteX33" fmla="*/ 933122 w 1866264"/>
              <a:gd name="connsiteY33" fmla="*/ 0 h 150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66264" h="1503956">
                <a:moveTo>
                  <a:pt x="46929" y="1039931"/>
                </a:moveTo>
                <a:lnTo>
                  <a:pt x="57276" y="1050278"/>
                </a:lnTo>
                <a:cubicBezTo>
                  <a:pt x="67168" y="1060170"/>
                  <a:pt x="70390" y="1063392"/>
                  <a:pt x="46929" y="1039931"/>
                </a:cubicBezTo>
                <a:close/>
                <a:moveTo>
                  <a:pt x="1837147" y="1022108"/>
                </a:moveTo>
                <a:cubicBezTo>
                  <a:pt x="1831217" y="1028038"/>
                  <a:pt x="1772436" y="1086819"/>
                  <a:pt x="1819353" y="1039901"/>
                </a:cubicBezTo>
                <a:lnTo>
                  <a:pt x="1819449" y="1039763"/>
                </a:lnTo>
                <a:lnTo>
                  <a:pt x="1819588" y="1039667"/>
                </a:lnTo>
                <a:cubicBezTo>
                  <a:pt x="1835228" y="1024027"/>
                  <a:pt x="1839124" y="1020131"/>
                  <a:pt x="1837147" y="1022108"/>
                </a:cubicBezTo>
                <a:close/>
                <a:moveTo>
                  <a:pt x="27605" y="1020607"/>
                </a:moveTo>
                <a:cubicBezTo>
                  <a:pt x="25460" y="1018462"/>
                  <a:pt x="29245" y="1022247"/>
                  <a:pt x="44890" y="1037892"/>
                </a:cubicBezTo>
                <a:lnTo>
                  <a:pt x="46096" y="1038725"/>
                </a:lnTo>
                <a:lnTo>
                  <a:pt x="46929" y="1039931"/>
                </a:lnTo>
                <a:lnTo>
                  <a:pt x="45902" y="1038904"/>
                </a:lnTo>
                <a:cubicBezTo>
                  <a:pt x="37826" y="1030828"/>
                  <a:pt x="29750" y="1022752"/>
                  <a:pt x="27605" y="1020607"/>
                </a:cubicBezTo>
                <a:close/>
                <a:moveTo>
                  <a:pt x="933122" y="0"/>
                </a:moveTo>
                <a:cubicBezTo>
                  <a:pt x="970889" y="-3"/>
                  <a:pt x="1008655" y="15636"/>
                  <a:pt x="1039939" y="46921"/>
                </a:cubicBezTo>
                <a:cubicBezTo>
                  <a:pt x="1102509" y="109491"/>
                  <a:pt x="1756786" y="763767"/>
                  <a:pt x="1819340" y="826324"/>
                </a:cubicBezTo>
                <a:cubicBezTo>
                  <a:pt x="1866259" y="873240"/>
                  <a:pt x="1877994" y="934732"/>
                  <a:pt x="1854539" y="988936"/>
                </a:cubicBezTo>
                <a:lnTo>
                  <a:pt x="1819449" y="1039763"/>
                </a:lnTo>
                <a:lnTo>
                  <a:pt x="1768617" y="1074862"/>
                </a:lnTo>
                <a:cubicBezTo>
                  <a:pt x="1714404" y="1098331"/>
                  <a:pt x="1652897" y="1086616"/>
                  <a:pt x="1605976" y="1039695"/>
                </a:cubicBezTo>
                <a:cubicBezTo>
                  <a:pt x="1582516" y="1016235"/>
                  <a:pt x="1505606" y="939324"/>
                  <a:pt x="1415332" y="849050"/>
                </a:cubicBezTo>
                <a:lnTo>
                  <a:pt x="1414918" y="848636"/>
                </a:lnTo>
                <a:lnTo>
                  <a:pt x="1416367" y="1503956"/>
                </a:lnTo>
                <a:lnTo>
                  <a:pt x="449897" y="1503956"/>
                </a:lnTo>
                <a:lnTo>
                  <a:pt x="449897" y="846559"/>
                </a:lnTo>
                <a:lnTo>
                  <a:pt x="448636" y="847820"/>
                </a:lnTo>
                <a:cubicBezTo>
                  <a:pt x="358678" y="937779"/>
                  <a:pt x="282017" y="1014439"/>
                  <a:pt x="258549" y="1037907"/>
                </a:cubicBezTo>
                <a:cubicBezTo>
                  <a:pt x="211614" y="1084843"/>
                  <a:pt x="150100" y="1096569"/>
                  <a:pt x="95875" y="1073096"/>
                </a:cubicBezTo>
                <a:lnTo>
                  <a:pt x="46096" y="1038725"/>
                </a:lnTo>
                <a:lnTo>
                  <a:pt x="11736" y="988960"/>
                </a:lnTo>
                <a:cubicBezTo>
                  <a:pt x="-11730" y="934748"/>
                  <a:pt x="-10" y="873245"/>
                  <a:pt x="46911" y="826325"/>
                </a:cubicBezTo>
                <a:cubicBezTo>
                  <a:pt x="109474" y="763763"/>
                  <a:pt x="763734" y="109504"/>
                  <a:pt x="826302" y="46935"/>
                </a:cubicBezTo>
                <a:cubicBezTo>
                  <a:pt x="857588" y="15650"/>
                  <a:pt x="895355" y="4"/>
                  <a:pt x="933122" y="0"/>
                </a:cubicBezTo>
                <a:close/>
              </a:path>
            </a:pathLst>
          </a:custGeom>
          <a:gradFill>
            <a:gsLst>
              <a:gs pos="15000">
                <a:schemeClr val="accent5">
                  <a:lumMod val="60000"/>
                  <a:lumOff val="40000"/>
                </a:schemeClr>
              </a:gs>
              <a:gs pos="80000">
                <a:schemeClr val="accent5"/>
              </a:gs>
            </a:gsLst>
            <a:lin ang="2700000" scaled="0"/>
          </a:gradFill>
          <a:ln>
            <a:noFill/>
          </a:ln>
          <a:effectLst>
            <a:outerShdw blurRad="50800" dist="38100" dir="2700000" algn="tl" rotWithShape="0">
              <a:schemeClr val="accent5">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1755" tIns="467995" rIns="71755" bIns="7175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r>
              <a:rPr lang="en-US" altLang="zh-CN" b="1">
                <a:latin typeface="+mj-ea"/>
                <a:ea typeface="+mj-ea"/>
                <a:sym typeface="+mn-ea"/>
              </a:rPr>
              <a:t>05</a:t>
            </a:r>
            <a:endParaRPr lang="en-US" altLang="zh-CN" b="1">
              <a:latin typeface="+mj-ea"/>
              <a:ea typeface="+mj-ea"/>
              <a:sym typeface="+mn-ea"/>
            </a:endParaRPr>
          </a:p>
        </p:txBody>
      </p:sp>
      <p:sp>
        <p:nvSpPr>
          <p:cNvPr id="90" name="标题"/>
          <p:cNvSpPr txBox="1"/>
          <p:nvPr>
            <p:custDataLst>
              <p:tags r:id="rId3"/>
            </p:custDataLst>
          </p:nvPr>
        </p:nvSpPr>
        <p:spPr>
          <a:xfrm>
            <a:off x="7741285" y="3390900"/>
            <a:ext cx="2843530" cy="433705"/>
          </a:xfrm>
          <a:prstGeom prst="rect">
            <a:avLst/>
          </a:prstGeom>
          <a:noFill/>
        </p:spPr>
        <p:txBody>
          <a:bodyPr wrap="square" lIns="0" tIns="0" rIns="0" bIns="0" rtlCol="0" anchor="b" anchorCtr="0">
            <a:normAutofit/>
          </a:bodyPr>
          <a:lstStyle/>
          <a:p>
            <a:pPr algn="just"/>
            <a:r>
              <a:rPr lang="zh-CN" altLang="en-US" sz="1600" b="1" spc="300" dirty="0">
                <a:solidFill>
                  <a:schemeClr val="accent4"/>
                </a:solidFill>
                <a:latin typeface="+mj-ea"/>
                <a:ea typeface="+mj-ea"/>
                <a:cs typeface="微软雅黑" panose="020B0503020204020204" pitchFamily="34" charset="-122"/>
              </a:rPr>
              <a:t>浙江大学</a:t>
            </a:r>
            <a:endParaRPr lang="zh-CN" altLang="en-US" sz="1600" b="1" spc="300" dirty="0">
              <a:solidFill>
                <a:schemeClr val="accent4"/>
              </a:solidFill>
              <a:latin typeface="+mj-ea"/>
              <a:ea typeface="+mj-ea"/>
              <a:cs typeface="微软雅黑" panose="020B0503020204020204" pitchFamily="34" charset="-122"/>
            </a:endParaRPr>
          </a:p>
        </p:txBody>
      </p:sp>
      <p:sp>
        <p:nvSpPr>
          <p:cNvPr id="91" name="文本框 90"/>
          <p:cNvSpPr txBox="1"/>
          <p:nvPr>
            <p:custDataLst>
              <p:tags r:id="rId4"/>
            </p:custDataLst>
          </p:nvPr>
        </p:nvSpPr>
        <p:spPr>
          <a:xfrm>
            <a:off x="7741285" y="3830955"/>
            <a:ext cx="2843530" cy="731520"/>
          </a:xfrm>
          <a:prstGeom prst="rect">
            <a:avLst/>
          </a:prstGeom>
          <a:noFill/>
        </p:spPr>
        <p:txBody>
          <a:bodyPr wrap="square" lIns="0" tIns="0" rIns="0" bIns="0" rtlCol="0" anchor="t" anchorCtr="0">
            <a:normAutofit/>
          </a:bodyPr>
          <a:lstStyle/>
          <a:p>
            <a:pPr lvl="0" algn="just">
              <a:lnSpc>
                <a:spcPct val="130000"/>
              </a:lnSpc>
              <a:buClrTx/>
              <a:buSzTx/>
              <a:buFontTx/>
            </a:pPr>
            <a:r>
              <a:rPr lang="zh-CN" altLang="en-US" sz="1200" spc="150">
                <a:solidFill>
                  <a:schemeClr val="tx1">
                    <a:lumMod val="65000"/>
                    <a:lumOff val="35000"/>
                  </a:schemeClr>
                </a:solidFill>
                <a:uFillTx/>
                <a:latin typeface="+mn-ea"/>
                <a:cs typeface="+mn-ea"/>
                <a:sym typeface="+mn-ea"/>
              </a:rPr>
              <a:t>在数据挖掘、图像处理等领域应用persistent homology进行拓扑数据分析，取得了一定的研究成果</a:t>
            </a:r>
            <a:endParaRPr lang="zh-CN" altLang="en-US" sz="1200" spc="150">
              <a:solidFill>
                <a:schemeClr val="tx1">
                  <a:lumMod val="65000"/>
                  <a:lumOff val="35000"/>
                </a:schemeClr>
              </a:solidFill>
              <a:uFillTx/>
              <a:latin typeface="+mn-ea"/>
              <a:cs typeface="+mn-ea"/>
              <a:sym typeface="+mn-ea"/>
            </a:endParaRPr>
          </a:p>
        </p:txBody>
      </p:sp>
      <p:sp>
        <p:nvSpPr>
          <p:cNvPr id="92" name="标题"/>
          <p:cNvSpPr txBox="1"/>
          <p:nvPr>
            <p:custDataLst>
              <p:tags r:id="rId5"/>
            </p:custDataLst>
          </p:nvPr>
        </p:nvSpPr>
        <p:spPr>
          <a:xfrm>
            <a:off x="6704330" y="4561205"/>
            <a:ext cx="2843530" cy="433705"/>
          </a:xfrm>
          <a:prstGeom prst="rect">
            <a:avLst/>
          </a:prstGeom>
          <a:noFill/>
        </p:spPr>
        <p:txBody>
          <a:bodyPr wrap="square" lIns="0" tIns="0" rIns="0" bIns="0" rtlCol="0" anchor="b" anchorCtr="0">
            <a:normAutofit/>
          </a:bodyPr>
          <a:lstStyle/>
          <a:p>
            <a:pPr algn="just"/>
            <a:r>
              <a:rPr lang="zh-CN" altLang="en-US" sz="1600" b="1" spc="300" dirty="0">
                <a:solidFill>
                  <a:schemeClr val="accent2"/>
                </a:solidFill>
                <a:latin typeface="+mj-ea"/>
                <a:ea typeface="+mj-ea"/>
                <a:cs typeface="微软雅黑" panose="020B0503020204020204" pitchFamily="34" charset="-122"/>
              </a:rPr>
              <a:t>北大</a:t>
            </a:r>
            <a:r>
              <a:rPr lang="en-US" altLang="zh-CN" sz="1600" b="1" spc="300" dirty="0">
                <a:solidFill>
                  <a:schemeClr val="accent2"/>
                </a:solidFill>
                <a:latin typeface="+mj-ea"/>
                <a:ea typeface="+mj-ea"/>
                <a:cs typeface="微软雅黑" panose="020B0503020204020204" pitchFamily="34" charset="-122"/>
              </a:rPr>
              <a:t>/</a:t>
            </a:r>
            <a:r>
              <a:rPr lang="zh-CN" altLang="en-US" sz="1600" b="1" spc="300" dirty="0">
                <a:solidFill>
                  <a:schemeClr val="accent2"/>
                </a:solidFill>
                <a:latin typeface="+mj-ea"/>
                <a:ea typeface="+mj-ea"/>
                <a:cs typeface="微软雅黑" panose="020B0503020204020204" pitchFamily="34" charset="-122"/>
              </a:rPr>
              <a:t>复旦</a:t>
            </a:r>
            <a:r>
              <a:rPr lang="en-US" altLang="zh-CN" sz="1600" b="1" spc="300" dirty="0">
                <a:solidFill>
                  <a:schemeClr val="accent2"/>
                </a:solidFill>
                <a:latin typeface="+mj-ea"/>
                <a:ea typeface="+mj-ea"/>
                <a:cs typeface="微软雅黑" panose="020B0503020204020204" pitchFamily="34" charset="-122"/>
              </a:rPr>
              <a:t>/</a:t>
            </a:r>
            <a:r>
              <a:rPr lang="zh-CN" altLang="en-US" sz="1600" b="1" spc="300" dirty="0">
                <a:solidFill>
                  <a:schemeClr val="accent2"/>
                </a:solidFill>
                <a:latin typeface="+mj-ea"/>
                <a:ea typeface="+mj-ea"/>
                <a:cs typeface="微软雅黑" panose="020B0503020204020204" pitchFamily="34" charset="-122"/>
              </a:rPr>
              <a:t>中科院</a:t>
            </a:r>
            <a:endParaRPr lang="zh-CN" altLang="en-US" sz="1600" b="1" spc="300" dirty="0">
              <a:solidFill>
                <a:schemeClr val="accent2"/>
              </a:solidFill>
              <a:latin typeface="+mj-ea"/>
              <a:ea typeface="+mj-ea"/>
              <a:cs typeface="微软雅黑" panose="020B0503020204020204" pitchFamily="34" charset="-122"/>
            </a:endParaRPr>
          </a:p>
        </p:txBody>
      </p:sp>
      <p:sp>
        <p:nvSpPr>
          <p:cNvPr id="93" name="文本框 92"/>
          <p:cNvSpPr txBox="1"/>
          <p:nvPr>
            <p:custDataLst>
              <p:tags r:id="rId6"/>
            </p:custDataLst>
          </p:nvPr>
        </p:nvSpPr>
        <p:spPr>
          <a:xfrm>
            <a:off x="6654165" y="5001260"/>
            <a:ext cx="2843530" cy="731520"/>
          </a:xfrm>
          <a:prstGeom prst="rect">
            <a:avLst/>
          </a:prstGeom>
          <a:noFill/>
        </p:spPr>
        <p:txBody>
          <a:bodyPr wrap="square" lIns="0" tIns="0" rIns="0" bIns="0" rtlCol="0" anchor="t" anchorCtr="0">
            <a:noAutofit/>
          </a:bodyPr>
          <a:lstStyle/>
          <a:p>
            <a:pPr lvl="0" algn="just">
              <a:lnSpc>
                <a:spcPct val="130000"/>
              </a:lnSpc>
              <a:buClrTx/>
              <a:buSzTx/>
              <a:buFontTx/>
            </a:pPr>
            <a:r>
              <a:rPr lang="zh-CN" altLang="en-US" sz="1200" spc="150">
                <a:solidFill>
                  <a:schemeClr val="tx1">
                    <a:lumMod val="65000"/>
                    <a:lumOff val="35000"/>
                  </a:schemeClr>
                </a:solidFill>
                <a:uFillTx/>
                <a:latin typeface="+mn-ea"/>
                <a:cs typeface="+mn-ea"/>
                <a:sym typeface="+mn-ea"/>
              </a:rPr>
              <a:t>计算机科学、数据科学、医学图像处理等领域的应用中取得了一些进展</a:t>
            </a:r>
            <a:endParaRPr lang="zh-CN" altLang="en-US" sz="1200" spc="150">
              <a:solidFill>
                <a:schemeClr val="tx1">
                  <a:lumMod val="65000"/>
                  <a:lumOff val="35000"/>
                </a:schemeClr>
              </a:solidFill>
              <a:uFillTx/>
              <a:latin typeface="+mn-ea"/>
              <a:cs typeface="+mn-ea"/>
              <a:sym typeface="+mn-ea"/>
            </a:endParaRPr>
          </a:p>
        </p:txBody>
      </p:sp>
      <p:sp>
        <p:nvSpPr>
          <p:cNvPr id="94" name="标题"/>
          <p:cNvSpPr txBox="1"/>
          <p:nvPr>
            <p:custDataLst>
              <p:tags r:id="rId7"/>
            </p:custDataLst>
          </p:nvPr>
        </p:nvSpPr>
        <p:spPr>
          <a:xfrm>
            <a:off x="1100455" y="4561205"/>
            <a:ext cx="2843530" cy="433705"/>
          </a:xfrm>
          <a:prstGeom prst="rect">
            <a:avLst/>
          </a:prstGeom>
          <a:noFill/>
        </p:spPr>
        <p:txBody>
          <a:bodyPr wrap="square" lIns="0" tIns="0" rIns="0" bIns="0" rtlCol="0" anchor="b" anchorCtr="0">
            <a:normAutofit/>
          </a:bodyPr>
          <a:lstStyle/>
          <a:p>
            <a:pPr algn="r"/>
            <a:r>
              <a:rPr lang="zh-CN" altLang="en-US" sz="1600" b="1" spc="300" dirty="0">
                <a:solidFill>
                  <a:schemeClr val="accent1"/>
                </a:solidFill>
                <a:latin typeface="+mj-ea"/>
                <a:ea typeface="+mj-ea"/>
                <a:cs typeface="微软雅黑" panose="020B0503020204020204" pitchFamily="34" charset="-122"/>
              </a:rPr>
              <a:t>美国</a:t>
            </a:r>
            <a:endParaRPr lang="zh-CN" altLang="en-US" sz="1600" b="1" spc="300" dirty="0">
              <a:solidFill>
                <a:schemeClr val="accent1"/>
              </a:solidFill>
              <a:latin typeface="+mj-ea"/>
              <a:ea typeface="+mj-ea"/>
              <a:cs typeface="微软雅黑" panose="020B0503020204020204" pitchFamily="34" charset="-122"/>
            </a:endParaRPr>
          </a:p>
        </p:txBody>
      </p:sp>
      <p:sp>
        <p:nvSpPr>
          <p:cNvPr id="98" name="文本框 97"/>
          <p:cNvSpPr txBox="1"/>
          <p:nvPr>
            <p:custDataLst>
              <p:tags r:id="rId8"/>
            </p:custDataLst>
          </p:nvPr>
        </p:nvSpPr>
        <p:spPr>
          <a:xfrm>
            <a:off x="1050290" y="5001260"/>
            <a:ext cx="2843530" cy="731520"/>
          </a:xfrm>
          <a:prstGeom prst="rect">
            <a:avLst/>
          </a:prstGeom>
          <a:noFill/>
        </p:spPr>
        <p:txBody>
          <a:bodyPr wrap="square" lIns="0" tIns="0" rIns="0" bIns="0" rtlCol="0" anchor="t" anchorCtr="0">
            <a:normAutofit/>
          </a:bodyPr>
          <a:lstStyle/>
          <a:p>
            <a:pPr lvl="0" algn="r">
              <a:lnSpc>
                <a:spcPct val="130000"/>
              </a:lnSpc>
              <a:buClrTx/>
              <a:buSzTx/>
              <a:buFontTx/>
            </a:pPr>
            <a:r>
              <a:rPr lang="zh-CN" altLang="en-US" sz="1200" spc="150">
                <a:solidFill>
                  <a:schemeClr val="tx1">
                    <a:lumMod val="65000"/>
                    <a:lumOff val="35000"/>
                  </a:schemeClr>
                </a:solidFill>
                <a:uFillTx/>
                <a:latin typeface="+mn-ea"/>
                <a:cs typeface="+mn-ea"/>
                <a:sym typeface="+mn-ea"/>
              </a:rPr>
              <a:t>在计算机视觉、蛋白质结构分析、材料科学等领域取得了广泛应用</a:t>
            </a:r>
            <a:endParaRPr lang="zh-CN" altLang="en-US" sz="1200" spc="150">
              <a:solidFill>
                <a:schemeClr val="tx1">
                  <a:lumMod val="65000"/>
                  <a:lumOff val="35000"/>
                </a:schemeClr>
              </a:solidFill>
              <a:uFillTx/>
              <a:latin typeface="+mn-ea"/>
              <a:cs typeface="+mn-ea"/>
              <a:sym typeface="+mn-ea"/>
            </a:endParaRPr>
          </a:p>
        </p:txBody>
      </p:sp>
      <p:sp>
        <p:nvSpPr>
          <p:cNvPr id="99" name="标题"/>
          <p:cNvSpPr txBox="1"/>
          <p:nvPr>
            <p:custDataLst>
              <p:tags r:id="rId9"/>
            </p:custDataLst>
          </p:nvPr>
        </p:nvSpPr>
        <p:spPr>
          <a:xfrm>
            <a:off x="2197735" y="3383280"/>
            <a:ext cx="2843530" cy="433705"/>
          </a:xfrm>
          <a:prstGeom prst="rect">
            <a:avLst/>
          </a:prstGeom>
          <a:noFill/>
        </p:spPr>
        <p:txBody>
          <a:bodyPr wrap="square" lIns="0" tIns="0" rIns="0" bIns="0" rtlCol="0" anchor="b" anchorCtr="0">
            <a:normAutofit/>
          </a:bodyPr>
          <a:lstStyle/>
          <a:p>
            <a:pPr algn="r"/>
            <a:r>
              <a:rPr lang="zh-CN" altLang="en-US" sz="1600" b="1" spc="300" dirty="0">
                <a:solidFill>
                  <a:schemeClr val="accent3"/>
                </a:solidFill>
                <a:latin typeface="+mj-ea"/>
                <a:ea typeface="+mj-ea"/>
                <a:cs typeface="微软雅黑" panose="020B0503020204020204" pitchFamily="34" charset="-122"/>
              </a:rPr>
              <a:t>欧洲</a:t>
            </a:r>
            <a:endParaRPr lang="zh-CN" altLang="en-US" sz="1600" b="1" spc="300" dirty="0">
              <a:solidFill>
                <a:schemeClr val="accent3"/>
              </a:solidFill>
              <a:latin typeface="+mj-ea"/>
              <a:ea typeface="+mj-ea"/>
              <a:cs typeface="微软雅黑" panose="020B0503020204020204" pitchFamily="34" charset="-122"/>
            </a:endParaRPr>
          </a:p>
        </p:txBody>
      </p:sp>
      <p:sp>
        <p:nvSpPr>
          <p:cNvPr id="100" name="文本框 99"/>
          <p:cNvSpPr txBox="1"/>
          <p:nvPr>
            <p:custDataLst>
              <p:tags r:id="rId10"/>
            </p:custDataLst>
          </p:nvPr>
        </p:nvSpPr>
        <p:spPr>
          <a:xfrm>
            <a:off x="2157730" y="3823335"/>
            <a:ext cx="2843530" cy="731520"/>
          </a:xfrm>
          <a:prstGeom prst="rect">
            <a:avLst/>
          </a:prstGeom>
          <a:noFill/>
        </p:spPr>
        <p:txBody>
          <a:bodyPr wrap="square" lIns="0" tIns="0" rIns="0" bIns="0" rtlCol="0" anchor="t" anchorCtr="0">
            <a:normAutofit/>
          </a:bodyPr>
          <a:lstStyle/>
          <a:p>
            <a:pPr lvl="0" algn="r">
              <a:lnSpc>
                <a:spcPct val="130000"/>
              </a:lnSpc>
              <a:buClrTx/>
              <a:buSzTx/>
              <a:buFontTx/>
            </a:pPr>
            <a:r>
              <a:rPr lang="en-US" altLang="zh-CN" sz="1200" spc="150">
                <a:solidFill>
                  <a:schemeClr val="tx1">
                    <a:lumMod val="65000"/>
                    <a:lumOff val="35000"/>
                  </a:schemeClr>
                </a:solidFill>
                <a:uFillTx/>
                <a:latin typeface="+mn-ea"/>
                <a:cs typeface="+mn-ea"/>
                <a:sym typeface="+mn-ea"/>
              </a:rPr>
              <a:t>德国的马克斯·普朗克研究所和法国的INRIA等机构在理论和应用方面都做出了重要贡献</a:t>
            </a:r>
            <a:endParaRPr lang="en-US" altLang="zh-CN" sz="1200" spc="150">
              <a:solidFill>
                <a:schemeClr val="tx1">
                  <a:lumMod val="65000"/>
                  <a:lumOff val="35000"/>
                </a:schemeClr>
              </a:solidFill>
              <a:uFillTx/>
              <a:latin typeface="+mn-ea"/>
              <a:cs typeface="+mn-ea"/>
              <a:sym typeface="+mn-ea"/>
            </a:endParaRPr>
          </a:p>
        </p:txBody>
      </p:sp>
      <p:sp>
        <p:nvSpPr>
          <p:cNvPr id="101" name="标题"/>
          <p:cNvSpPr txBox="1"/>
          <p:nvPr>
            <p:custDataLst>
              <p:tags r:id="rId11"/>
            </p:custDataLst>
          </p:nvPr>
        </p:nvSpPr>
        <p:spPr>
          <a:xfrm>
            <a:off x="8185785" y="2034540"/>
            <a:ext cx="2843530" cy="433705"/>
          </a:xfrm>
          <a:prstGeom prst="rect">
            <a:avLst/>
          </a:prstGeom>
          <a:noFill/>
        </p:spPr>
        <p:txBody>
          <a:bodyPr wrap="square" lIns="0" tIns="0" rIns="0" bIns="0" rtlCol="0" anchor="b" anchorCtr="0">
            <a:normAutofit/>
          </a:bodyPr>
          <a:lstStyle/>
          <a:p>
            <a:pPr algn="just"/>
            <a:r>
              <a:rPr lang="zh-CN" altLang="en-US" sz="1600" b="1" spc="300" dirty="0">
                <a:solidFill>
                  <a:schemeClr val="accent5"/>
                </a:solidFill>
                <a:latin typeface="+mj-ea"/>
                <a:ea typeface="+mj-ea"/>
                <a:cs typeface="微软雅黑" panose="020B0503020204020204" pitchFamily="34" charset="-122"/>
              </a:rPr>
              <a:t>清华大学</a:t>
            </a:r>
            <a:endParaRPr lang="zh-CN" altLang="en-US" sz="1600" b="1" spc="300" dirty="0">
              <a:solidFill>
                <a:schemeClr val="accent5"/>
              </a:solidFill>
              <a:latin typeface="+mj-ea"/>
              <a:ea typeface="+mj-ea"/>
              <a:cs typeface="微软雅黑" panose="020B0503020204020204" pitchFamily="34" charset="-122"/>
            </a:endParaRPr>
          </a:p>
        </p:txBody>
      </p:sp>
      <p:sp>
        <p:nvSpPr>
          <p:cNvPr id="102" name="文本框 101"/>
          <p:cNvSpPr txBox="1"/>
          <p:nvPr>
            <p:custDataLst>
              <p:tags r:id="rId12"/>
            </p:custDataLst>
          </p:nvPr>
        </p:nvSpPr>
        <p:spPr>
          <a:xfrm>
            <a:off x="8185785" y="2474595"/>
            <a:ext cx="2843530" cy="731520"/>
          </a:xfrm>
          <a:prstGeom prst="rect">
            <a:avLst/>
          </a:prstGeom>
          <a:noFill/>
        </p:spPr>
        <p:txBody>
          <a:bodyPr wrap="square" lIns="0" tIns="0" rIns="0" bIns="0" rtlCol="0" anchor="t" anchorCtr="0">
            <a:normAutofit fontScale="80000"/>
          </a:bodyPr>
          <a:lstStyle/>
          <a:p>
            <a:pPr lvl="0" algn="just">
              <a:lnSpc>
                <a:spcPct val="130000"/>
              </a:lnSpc>
              <a:buClrTx/>
              <a:buSzTx/>
              <a:buFontTx/>
            </a:pPr>
            <a:r>
              <a:rPr lang="zh-CN" altLang="en-US" sz="1200" spc="150">
                <a:solidFill>
                  <a:schemeClr val="tx1">
                    <a:lumMod val="65000"/>
                    <a:lumOff val="35000"/>
                  </a:schemeClr>
                </a:solidFill>
                <a:uFillTx/>
                <a:latin typeface="+mn-ea"/>
                <a:cs typeface="+mn-ea"/>
                <a:sym typeface="+mn-ea"/>
              </a:rPr>
              <a:t>计算机科学与技术系的研究团队在persistent homology的在算法设计、理论分析和应用领域都取得了不错的成果</a:t>
            </a:r>
            <a:endParaRPr lang="zh-CN" altLang="en-US" sz="1200" spc="150">
              <a:solidFill>
                <a:schemeClr val="tx1">
                  <a:lumMod val="65000"/>
                  <a:lumOff val="35000"/>
                </a:schemeClr>
              </a:solidFill>
              <a:uFillTx/>
              <a:latin typeface="+mn-ea"/>
              <a:cs typeface="+mn-ea"/>
              <a:sym typeface="+mn-ea"/>
            </a:endParaRPr>
          </a:p>
        </p:txBody>
      </p:sp>
      <p:sp>
        <p:nvSpPr>
          <p:cNvPr id="4" name="任意多边形 3"/>
          <p:cNvSpPr/>
          <p:nvPr>
            <p:custDataLst>
              <p:tags r:id="rId13"/>
            </p:custDataLst>
          </p:nvPr>
        </p:nvSpPr>
        <p:spPr>
          <a:xfrm>
            <a:off x="5318284" y="4597538"/>
            <a:ext cx="990600" cy="960755"/>
          </a:xfrm>
          <a:custGeom>
            <a:avLst/>
            <a:gdLst/>
            <a:ahLst/>
            <a:cxnLst>
              <a:cxn ang="3">
                <a:pos x="hc" y="t"/>
              </a:cxn>
              <a:cxn ang="cd2">
                <a:pos x="l" y="vc"/>
              </a:cxn>
              <a:cxn ang="cd4">
                <a:pos x="hc" y="b"/>
              </a:cxn>
              <a:cxn ang="0">
                <a:pos x="r" y="vc"/>
              </a:cxn>
            </a:cxnLst>
            <a:rect l="l" t="t" r="r" b="b"/>
            <a:pathLst>
              <a:path w="1560" h="1513">
                <a:moveTo>
                  <a:pt x="0" y="0"/>
                </a:moveTo>
                <a:lnTo>
                  <a:pt x="1560" y="0"/>
                </a:lnTo>
                <a:lnTo>
                  <a:pt x="1560" y="773"/>
                </a:lnTo>
                <a:cubicBezTo>
                  <a:pt x="1560" y="1182"/>
                  <a:pt x="1229" y="1513"/>
                  <a:pt x="820" y="1513"/>
                </a:cubicBezTo>
                <a:lnTo>
                  <a:pt x="0" y="1513"/>
                </a:lnTo>
                <a:lnTo>
                  <a:pt x="0" y="0"/>
                </a:lnTo>
                <a:close/>
              </a:path>
            </a:pathLst>
          </a:custGeom>
          <a:gradFill>
            <a:gsLst>
              <a:gs pos="0">
                <a:schemeClr val="accent2">
                  <a:lumMod val="60000"/>
                  <a:lumOff val="40000"/>
                </a:schemeClr>
              </a:gs>
              <a:gs pos="100000">
                <a:schemeClr val="accent2"/>
              </a:gs>
            </a:gsLst>
            <a:lin ang="5400000" scaled="0"/>
          </a:gradFill>
          <a:ln>
            <a:noFill/>
          </a:ln>
          <a:effectLst>
            <a:outerShdw blurRad="50800" dist="38100" dir="2700000" algn="tl"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71755" tIns="71755" rIns="71755" bIns="10795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r>
              <a:rPr lang="en-US" altLang="zh-CN" b="1">
                <a:latin typeface="+mj-ea"/>
                <a:ea typeface="+mj-ea"/>
                <a:sym typeface="+mn-ea"/>
              </a:rPr>
              <a:t>02</a:t>
            </a:r>
            <a:endParaRPr lang="en-US" altLang="zh-CN" b="1">
              <a:latin typeface="+mj-ea"/>
              <a:ea typeface="+mj-ea"/>
              <a:sym typeface="+mn-ea"/>
            </a:endParaRPr>
          </a:p>
        </p:txBody>
      </p:sp>
      <p:sp>
        <p:nvSpPr>
          <p:cNvPr id="5" name="任意多边形 4"/>
          <p:cNvSpPr/>
          <p:nvPr>
            <p:custDataLst>
              <p:tags r:id="rId14"/>
            </p:custDataLst>
          </p:nvPr>
        </p:nvSpPr>
        <p:spPr>
          <a:xfrm>
            <a:off x="5318284" y="3469778"/>
            <a:ext cx="990600" cy="960755"/>
          </a:xfrm>
          <a:custGeom>
            <a:avLst/>
            <a:gdLst/>
            <a:ahLst/>
            <a:cxnLst>
              <a:cxn ang="3">
                <a:pos x="hc" y="t"/>
              </a:cxn>
              <a:cxn ang="cd2">
                <a:pos x="l" y="vc"/>
              </a:cxn>
              <a:cxn ang="cd4">
                <a:pos x="hc" y="b"/>
              </a:cxn>
              <a:cxn ang="0">
                <a:pos x="r" y="vc"/>
              </a:cxn>
            </a:cxnLst>
            <a:rect l="l" t="t" r="r" b="b"/>
            <a:pathLst>
              <a:path w="1560" h="1513">
                <a:moveTo>
                  <a:pt x="740" y="0"/>
                </a:moveTo>
                <a:lnTo>
                  <a:pt x="1560" y="0"/>
                </a:lnTo>
                <a:lnTo>
                  <a:pt x="1560" y="1513"/>
                </a:lnTo>
                <a:lnTo>
                  <a:pt x="0" y="1513"/>
                </a:lnTo>
                <a:lnTo>
                  <a:pt x="0" y="740"/>
                </a:lnTo>
                <a:cubicBezTo>
                  <a:pt x="0" y="331"/>
                  <a:pt x="331" y="0"/>
                  <a:pt x="740" y="0"/>
                </a:cubicBezTo>
                <a:close/>
              </a:path>
            </a:pathLst>
          </a:custGeom>
          <a:gradFill>
            <a:gsLst>
              <a:gs pos="90000">
                <a:schemeClr val="accent3">
                  <a:lumMod val="60000"/>
                  <a:lumOff val="40000"/>
                </a:schemeClr>
              </a:gs>
              <a:gs pos="37000">
                <a:schemeClr val="accent3"/>
              </a:gs>
            </a:gsLst>
            <a:lin ang="13500000" scaled="0"/>
          </a:gradFill>
          <a:ln>
            <a:noFill/>
          </a:ln>
          <a:effectLst>
            <a:outerShdw blurRad="50800" dist="38100" dir="2700000" algn="tl"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07950" tIns="71755" rIns="71755" bIns="7175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r>
              <a:rPr lang="en-US" altLang="zh-CN" b="1">
                <a:latin typeface="+mj-ea"/>
                <a:ea typeface="+mj-ea"/>
                <a:sym typeface="+mn-ea"/>
              </a:rPr>
              <a:t>03</a:t>
            </a:r>
            <a:endParaRPr lang="en-US" altLang="zh-CN" b="1">
              <a:latin typeface="+mj-ea"/>
              <a:ea typeface="+mj-ea"/>
              <a:sym typeface="+mn-ea"/>
            </a:endParaRPr>
          </a:p>
        </p:txBody>
      </p:sp>
      <p:sp>
        <p:nvSpPr>
          <p:cNvPr id="6" name="任意多边形 5"/>
          <p:cNvSpPr/>
          <p:nvPr>
            <p:custDataLst>
              <p:tags r:id="rId15"/>
            </p:custDataLst>
          </p:nvPr>
        </p:nvSpPr>
        <p:spPr>
          <a:xfrm>
            <a:off x="6423184" y="3469778"/>
            <a:ext cx="990600" cy="960755"/>
          </a:xfrm>
          <a:custGeom>
            <a:avLst/>
            <a:gdLst/>
            <a:ahLst/>
            <a:cxnLst>
              <a:cxn ang="3">
                <a:pos x="hc" y="t"/>
              </a:cxn>
              <a:cxn ang="cd2">
                <a:pos x="l" y="vc"/>
              </a:cxn>
              <a:cxn ang="cd4">
                <a:pos x="hc" y="b"/>
              </a:cxn>
              <a:cxn ang="0">
                <a:pos x="r" y="vc"/>
              </a:cxn>
            </a:cxnLst>
            <a:rect l="l" t="t" r="r" b="b"/>
            <a:pathLst>
              <a:path w="1560" h="1513">
                <a:moveTo>
                  <a:pt x="0" y="0"/>
                </a:moveTo>
                <a:lnTo>
                  <a:pt x="1560" y="0"/>
                </a:lnTo>
                <a:lnTo>
                  <a:pt x="1560" y="773"/>
                </a:lnTo>
                <a:cubicBezTo>
                  <a:pt x="1560" y="1182"/>
                  <a:pt x="1229" y="1513"/>
                  <a:pt x="820" y="1513"/>
                </a:cubicBezTo>
                <a:lnTo>
                  <a:pt x="0" y="1513"/>
                </a:lnTo>
                <a:lnTo>
                  <a:pt x="0" y="0"/>
                </a:lnTo>
                <a:close/>
              </a:path>
            </a:pathLst>
          </a:custGeom>
          <a:gradFill>
            <a:gsLst>
              <a:gs pos="25000">
                <a:schemeClr val="accent4">
                  <a:lumMod val="60000"/>
                  <a:lumOff val="40000"/>
                </a:schemeClr>
              </a:gs>
              <a:gs pos="100000">
                <a:schemeClr val="accent4"/>
              </a:gs>
            </a:gsLst>
            <a:lin ang="2700000" scaled="0"/>
          </a:gradFill>
          <a:ln>
            <a:noFill/>
          </a:ln>
          <a:effectLst>
            <a:outerShdw blurRad="50800" dist="38100" dir="2700000" algn="tl" rotWithShape="0">
              <a:schemeClr val="accent4">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71755" tIns="71755" rIns="107950" bIns="7175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r>
              <a:rPr lang="en-US" altLang="zh-CN" b="1">
                <a:latin typeface="+mj-ea"/>
                <a:ea typeface="+mj-ea"/>
                <a:sym typeface="+mn-ea"/>
              </a:rPr>
              <a:t>04</a:t>
            </a:r>
            <a:endParaRPr lang="en-US" altLang="zh-CN" b="1">
              <a:latin typeface="+mj-ea"/>
              <a:ea typeface="+mj-ea"/>
              <a:sym typeface="+mn-ea"/>
            </a:endParaRPr>
          </a:p>
        </p:txBody>
      </p:sp>
      <p:sp>
        <p:nvSpPr>
          <p:cNvPr id="3" name="任意多边形 2"/>
          <p:cNvSpPr/>
          <p:nvPr>
            <p:custDataLst>
              <p:tags r:id="rId16"/>
            </p:custDataLst>
          </p:nvPr>
        </p:nvSpPr>
        <p:spPr>
          <a:xfrm>
            <a:off x="4228624" y="4597538"/>
            <a:ext cx="967740" cy="967740"/>
          </a:xfrm>
          <a:custGeom>
            <a:avLst/>
            <a:gdLst/>
            <a:ahLst/>
            <a:cxnLst>
              <a:cxn ang="3">
                <a:pos x="hc" y="t"/>
              </a:cxn>
              <a:cxn ang="cd2">
                <a:pos x="l" y="vc"/>
              </a:cxn>
              <a:cxn ang="cd4">
                <a:pos x="hc" y="b"/>
              </a:cxn>
              <a:cxn ang="0">
                <a:pos x="r" y="vc"/>
              </a:cxn>
            </a:cxnLst>
            <a:rect l="l" t="t" r="r" b="b"/>
            <a:pathLst>
              <a:path w="1524" h="1524">
                <a:moveTo>
                  <a:pt x="762" y="0"/>
                </a:moveTo>
                <a:lnTo>
                  <a:pt x="1524" y="0"/>
                </a:lnTo>
                <a:lnTo>
                  <a:pt x="1524" y="1524"/>
                </a:lnTo>
                <a:lnTo>
                  <a:pt x="762" y="1524"/>
                </a:lnTo>
                <a:cubicBezTo>
                  <a:pt x="341" y="1524"/>
                  <a:pt x="0" y="1183"/>
                  <a:pt x="0" y="762"/>
                </a:cubicBezTo>
                <a:cubicBezTo>
                  <a:pt x="0" y="341"/>
                  <a:pt x="341" y="0"/>
                  <a:pt x="762" y="0"/>
                </a:cubicBezTo>
                <a:close/>
              </a:path>
            </a:pathLst>
          </a:custGeom>
          <a:gradFill>
            <a:gsLst>
              <a:gs pos="0">
                <a:schemeClr val="accent1">
                  <a:lumMod val="60000"/>
                  <a:lumOff val="40000"/>
                </a:schemeClr>
              </a:gs>
              <a:gs pos="100000">
                <a:schemeClr val="accent1">
                  <a:alpha val="100000"/>
                </a:schemeClr>
              </a:gs>
            </a:gsLst>
            <a:lin ang="2700000" scaled="0"/>
          </a:gradFill>
          <a:ln>
            <a:noFill/>
          </a:ln>
          <a:effectLst>
            <a:outerShdw blurRad="50800" dist="38100" dir="2700000" algn="t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71755" tIns="71755" rIns="36195" bIns="7175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r>
              <a:rPr lang="en-US" altLang="zh-CN" b="1">
                <a:latin typeface="+mj-ea"/>
                <a:ea typeface="+mj-ea"/>
                <a:sym typeface="+mn-ea"/>
              </a:rPr>
              <a:t>01</a:t>
            </a:r>
            <a:endParaRPr lang="en-US" altLang="zh-CN" b="1">
              <a:latin typeface="+mj-ea"/>
              <a:ea typeface="+mj-ea"/>
              <a:sym typeface="+mn-ea"/>
            </a:endParaRPr>
          </a:p>
        </p:txBody>
      </p:sp>
    </p:spTree>
    <p:custDataLst>
      <p:tags r:id="rId1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
          <p:cNvSpPr/>
          <p:nvPr>
            <p:custDataLst>
              <p:tags r:id="rId1"/>
            </p:custDataLst>
          </p:nvPr>
        </p:nvSpPr>
        <p:spPr bwMode="auto">
          <a:xfrm>
            <a:off x="-214630" y="0"/>
            <a:ext cx="6971030" cy="6952226"/>
          </a:xfrm>
          <a:prstGeom prst="donut">
            <a:avLst>
              <a:gd name="adj" fmla="val 5000"/>
            </a:avLst>
          </a:prstGeom>
          <a:solidFill>
            <a:schemeClr val="tx2">
              <a:lumMod val="20000"/>
              <a:lumOff val="8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3" name="PA-1"/>
          <p:cNvSpPr/>
          <p:nvPr>
            <p:custDataLst>
              <p:tags r:id="rId2"/>
            </p:custDataLst>
          </p:nvPr>
        </p:nvSpPr>
        <p:spPr bwMode="auto">
          <a:xfrm>
            <a:off x="558494" y="771037"/>
            <a:ext cx="5424782" cy="5410150"/>
          </a:xfrm>
          <a:prstGeom prst="donut">
            <a:avLst>
              <a:gd name="adj" fmla="val 6250"/>
            </a:avLst>
          </a:prstGeom>
          <a:solidFill>
            <a:schemeClr val="tx2">
              <a:lumMod val="20000"/>
              <a:lumOff val="80000"/>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4" name="PA-1"/>
          <p:cNvSpPr/>
          <p:nvPr>
            <p:custDataLst>
              <p:tags r:id="rId3"/>
            </p:custDataLst>
          </p:nvPr>
        </p:nvSpPr>
        <p:spPr bwMode="auto">
          <a:xfrm>
            <a:off x="1314195" y="1524701"/>
            <a:ext cx="3913380" cy="3902824"/>
          </a:xfrm>
          <a:prstGeom prst="donut">
            <a:avLst>
              <a:gd name="adj" fmla="val 8333"/>
            </a:avLst>
          </a:prstGeom>
          <a:solidFill>
            <a:schemeClr val="tx2">
              <a:lumMod val="20000"/>
              <a:lumOff val="80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cs typeface="+mn-ea"/>
              <a:sym typeface="+mn-lt"/>
            </a:endParaRPr>
          </a:p>
        </p:txBody>
      </p:sp>
      <p:sp>
        <p:nvSpPr>
          <p:cNvPr id="5" name="椭圆 4"/>
          <p:cNvSpPr/>
          <p:nvPr/>
        </p:nvSpPr>
        <p:spPr>
          <a:xfrm>
            <a:off x="2006600" y="2159000"/>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文本框 5"/>
          <p:cNvSpPr txBox="1"/>
          <p:nvPr/>
        </p:nvSpPr>
        <p:spPr>
          <a:xfrm>
            <a:off x="2384238" y="2767280"/>
            <a:ext cx="1773294" cy="1322070"/>
          </a:xfrm>
          <a:prstGeom prst="rect">
            <a:avLst/>
          </a:prstGeom>
          <a:noFill/>
        </p:spPr>
        <p:txBody>
          <a:bodyPr wrap="square" rtlCol="0">
            <a:spAutoFit/>
          </a:bodyPr>
          <a:lstStyle/>
          <a:p>
            <a:pPr algn="ctr"/>
            <a:r>
              <a:rPr lang="en-US" altLang="zh-CN" sz="8000" spc="300">
                <a:solidFill>
                  <a:schemeClr val="bg1"/>
                </a:solidFill>
                <a:cs typeface="+mn-ea"/>
                <a:sym typeface="+mn-lt"/>
              </a:rPr>
              <a:t>02</a:t>
            </a:r>
            <a:endParaRPr lang="zh-CN" altLang="en-US" sz="8000" spc="300">
              <a:solidFill>
                <a:schemeClr val="bg1"/>
              </a:solidFill>
              <a:cs typeface="+mn-ea"/>
              <a:sym typeface="+mn-lt"/>
            </a:endParaRPr>
          </a:p>
        </p:txBody>
      </p:sp>
      <p:sp>
        <p:nvSpPr>
          <p:cNvPr id="8" name="TextBox 7"/>
          <p:cNvSpPr txBox="1"/>
          <p:nvPr/>
        </p:nvSpPr>
        <p:spPr>
          <a:xfrm>
            <a:off x="6866001" y="3106469"/>
            <a:ext cx="2879531" cy="645160"/>
          </a:xfrm>
          <a:prstGeom prst="rect">
            <a:avLst/>
          </a:prstGeom>
          <a:noFill/>
        </p:spPr>
        <p:txBody>
          <a:bodyPr wrap="square" rtlCol="0">
            <a:spAutoFit/>
          </a:bodyPr>
          <a:lstStyle/>
          <a:p>
            <a:pPr algn="dist"/>
            <a:r>
              <a:rPr lang="zh-CN" altLang="en-US" sz="3600" b="1" dirty="0">
                <a:cs typeface="+mn-ea"/>
                <a:sym typeface="+mn-lt"/>
              </a:rPr>
              <a:t>技术介绍</a:t>
            </a:r>
            <a:endParaRPr lang="zh-CN" altLang="en-US" sz="3600" b="1" dirty="0">
              <a:cs typeface="+mn-ea"/>
              <a:sym typeface="+mn-lt"/>
            </a:endParaRPr>
          </a:p>
        </p:txBody>
      </p:sp>
      <p:sp>
        <p:nvSpPr>
          <p:cNvPr id="9" name="TextBox 7"/>
          <p:cNvSpPr txBox="1"/>
          <p:nvPr/>
        </p:nvSpPr>
        <p:spPr>
          <a:xfrm>
            <a:off x="6938392" y="2779977"/>
            <a:ext cx="3047086" cy="368300"/>
          </a:xfrm>
          <a:prstGeom prst="rect">
            <a:avLst/>
          </a:prstGeom>
          <a:noFill/>
        </p:spPr>
        <p:txBody>
          <a:bodyPr wrap="square" rtlCol="0">
            <a:spAutoFit/>
          </a:bodyPr>
          <a:lstStyle/>
          <a:p>
            <a:pPr algn="dist"/>
            <a:endParaRPr lang="zh-CN" altLang="en-US" sz="1800" dirty="0">
              <a:solidFill>
                <a:schemeClr val="bg1">
                  <a:lumMod val="50000"/>
                </a:schemeClr>
              </a:solidFill>
              <a:cs typeface="+mn-ea"/>
              <a:sym typeface="+mn-lt"/>
            </a:endParaRPr>
          </a:p>
        </p:txBody>
      </p:sp>
      <p:sp>
        <p:nvSpPr>
          <p:cNvPr id="10" name="PA-椭圆 21"/>
          <p:cNvSpPr/>
          <p:nvPr>
            <p:custDataLst>
              <p:tags r:id="rId4"/>
            </p:custDataLst>
          </p:nvPr>
        </p:nvSpPr>
        <p:spPr>
          <a:xfrm>
            <a:off x="10995430" y="771037"/>
            <a:ext cx="425176" cy="425176"/>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1" name="PA-椭圆 21"/>
          <p:cNvSpPr/>
          <p:nvPr>
            <p:custDataLst>
              <p:tags r:id="rId5"/>
            </p:custDataLst>
          </p:nvPr>
        </p:nvSpPr>
        <p:spPr>
          <a:xfrm>
            <a:off x="517512" y="5761335"/>
            <a:ext cx="796683" cy="796683"/>
          </a:xfrm>
          <a:prstGeom prst="ellipse">
            <a:avLst/>
          </a:prstGeom>
          <a:solidFill>
            <a:schemeClr val="accent2"/>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2" name="PA-椭圆 21"/>
          <p:cNvSpPr/>
          <p:nvPr>
            <p:custDataLst>
              <p:tags r:id="rId6"/>
            </p:custDataLst>
          </p:nvPr>
        </p:nvSpPr>
        <p:spPr>
          <a:xfrm>
            <a:off x="11150599" y="5856330"/>
            <a:ext cx="324857" cy="324857"/>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
        <p:nvSpPr>
          <p:cNvPr id="13" name="PA-椭圆 21"/>
          <p:cNvSpPr/>
          <p:nvPr>
            <p:custDataLst>
              <p:tags r:id="rId7"/>
            </p:custDataLst>
          </p:nvPr>
        </p:nvSpPr>
        <p:spPr>
          <a:xfrm>
            <a:off x="5323972" y="541824"/>
            <a:ext cx="745219" cy="745219"/>
          </a:xfrm>
          <a:prstGeom prst="ellipse">
            <a:avLst/>
          </a:prstGeom>
          <a:solidFill>
            <a:schemeClr val="accent1"/>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zh-CN" altLang="en-US" sz="4000"/>
              <a:t>一般步骤</a:t>
            </a:r>
            <a:endParaRPr lang="zh-CN" altLang="en-US" sz="4000"/>
          </a:p>
        </p:txBody>
      </p:sp>
      <p:sp>
        <p:nvSpPr>
          <p:cNvPr id="11" name="任意多边形 10"/>
          <p:cNvSpPr/>
          <p:nvPr>
            <p:custDataLst>
              <p:tags r:id="rId2"/>
            </p:custDataLst>
          </p:nvPr>
        </p:nvSpPr>
        <p:spPr>
          <a:xfrm rot="10800000">
            <a:off x="2919148" y="4446270"/>
            <a:ext cx="4338902" cy="55816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833" h="879">
                <a:moveTo>
                  <a:pt x="1880" y="0"/>
                </a:moveTo>
                <a:lnTo>
                  <a:pt x="1880" y="0"/>
                </a:lnTo>
                <a:lnTo>
                  <a:pt x="5133" y="0"/>
                </a:lnTo>
                <a:lnTo>
                  <a:pt x="5208" y="0"/>
                </a:lnTo>
                <a:lnTo>
                  <a:pt x="5208" y="2"/>
                </a:lnTo>
                <a:lnTo>
                  <a:pt x="5897" y="2"/>
                </a:lnTo>
                <a:cubicBezTo>
                  <a:pt x="6391" y="2"/>
                  <a:pt x="6795" y="384"/>
                  <a:pt x="6832" y="869"/>
                </a:cubicBezTo>
                <a:lnTo>
                  <a:pt x="6833" y="879"/>
                </a:lnTo>
                <a:lnTo>
                  <a:pt x="6487" y="879"/>
                </a:lnTo>
                <a:lnTo>
                  <a:pt x="6487" y="878"/>
                </a:lnTo>
                <a:cubicBezTo>
                  <a:pt x="6455" y="568"/>
                  <a:pt x="6194" y="326"/>
                  <a:pt x="5875" y="326"/>
                </a:cubicBezTo>
                <a:lnTo>
                  <a:pt x="3045" y="326"/>
                </a:lnTo>
                <a:lnTo>
                  <a:pt x="3045" y="327"/>
                </a:lnTo>
                <a:lnTo>
                  <a:pt x="1880" y="327"/>
                </a:lnTo>
                <a:lnTo>
                  <a:pt x="1880" y="326"/>
                </a:lnTo>
                <a:lnTo>
                  <a:pt x="0" y="326"/>
                </a:lnTo>
                <a:lnTo>
                  <a:pt x="0" y="2"/>
                </a:lnTo>
                <a:lnTo>
                  <a:pt x="1880" y="2"/>
                </a:lnTo>
                <a:lnTo>
                  <a:pt x="1880" y="0"/>
                </a:lnTo>
                <a:close/>
              </a:path>
            </a:pathLst>
          </a:custGeom>
          <a:solidFill>
            <a:schemeClr val="accent3"/>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9" name="任意多边形 28"/>
          <p:cNvSpPr/>
          <p:nvPr>
            <p:custDataLst>
              <p:tags r:id="rId3"/>
            </p:custDataLst>
          </p:nvPr>
        </p:nvSpPr>
        <p:spPr>
          <a:xfrm rot="10800000">
            <a:off x="7494905" y="4796790"/>
            <a:ext cx="4212590" cy="20574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2878" h="324">
                <a:moveTo>
                  <a:pt x="0" y="0"/>
                </a:moveTo>
                <a:lnTo>
                  <a:pt x="2878" y="0"/>
                </a:lnTo>
                <a:lnTo>
                  <a:pt x="2878" y="324"/>
                </a:lnTo>
                <a:lnTo>
                  <a:pt x="0" y="324"/>
                </a:lnTo>
                <a:lnTo>
                  <a:pt x="0" y="0"/>
                </a:lnTo>
                <a:close/>
              </a:path>
            </a:pathLst>
          </a:cu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9" name="任意多边形 18"/>
          <p:cNvSpPr/>
          <p:nvPr>
            <p:custDataLst>
              <p:tags r:id="rId4"/>
            </p:custDataLst>
          </p:nvPr>
        </p:nvSpPr>
        <p:spPr>
          <a:xfrm>
            <a:off x="2917825" y="3425190"/>
            <a:ext cx="5929622" cy="102108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9338" h="1608">
                <a:moveTo>
                  <a:pt x="8993" y="0"/>
                </a:moveTo>
                <a:lnTo>
                  <a:pt x="9338" y="0"/>
                </a:lnTo>
                <a:lnTo>
                  <a:pt x="9338" y="23"/>
                </a:lnTo>
                <a:cubicBezTo>
                  <a:pt x="9325" y="530"/>
                  <a:pt x="8910" y="937"/>
                  <a:pt x="8400" y="937"/>
                </a:cubicBezTo>
                <a:lnTo>
                  <a:pt x="7055" y="937"/>
                </a:lnTo>
                <a:lnTo>
                  <a:pt x="7055" y="934"/>
                </a:lnTo>
                <a:lnTo>
                  <a:pt x="5345" y="934"/>
                </a:lnTo>
                <a:lnTo>
                  <a:pt x="2839" y="934"/>
                </a:lnTo>
                <a:lnTo>
                  <a:pt x="2831" y="934"/>
                </a:lnTo>
                <a:lnTo>
                  <a:pt x="2831" y="934"/>
                </a:lnTo>
                <a:lnTo>
                  <a:pt x="2451" y="934"/>
                </a:lnTo>
                <a:lnTo>
                  <a:pt x="1702" y="934"/>
                </a:lnTo>
                <a:lnTo>
                  <a:pt x="1702" y="932"/>
                </a:lnTo>
                <a:lnTo>
                  <a:pt x="960" y="932"/>
                </a:lnTo>
                <a:cubicBezTo>
                  <a:pt x="620" y="932"/>
                  <a:pt x="345" y="1207"/>
                  <a:pt x="345" y="1546"/>
                </a:cubicBezTo>
                <a:cubicBezTo>
                  <a:pt x="345" y="1562"/>
                  <a:pt x="346" y="1578"/>
                  <a:pt x="347" y="1593"/>
                </a:cubicBezTo>
                <a:lnTo>
                  <a:pt x="348" y="1608"/>
                </a:lnTo>
                <a:lnTo>
                  <a:pt x="2" y="1608"/>
                </a:lnTo>
                <a:lnTo>
                  <a:pt x="1" y="1594"/>
                </a:lnTo>
                <a:cubicBezTo>
                  <a:pt x="0" y="1578"/>
                  <a:pt x="0" y="1562"/>
                  <a:pt x="0" y="1546"/>
                </a:cubicBezTo>
                <a:cubicBezTo>
                  <a:pt x="0" y="1028"/>
                  <a:pt x="420" y="608"/>
                  <a:pt x="938" y="608"/>
                </a:cubicBezTo>
                <a:lnTo>
                  <a:pt x="2318" y="608"/>
                </a:lnTo>
                <a:lnTo>
                  <a:pt x="2318" y="610"/>
                </a:lnTo>
                <a:lnTo>
                  <a:pt x="2451" y="610"/>
                </a:lnTo>
                <a:lnTo>
                  <a:pt x="2831" y="610"/>
                </a:lnTo>
                <a:lnTo>
                  <a:pt x="2831" y="610"/>
                </a:lnTo>
                <a:lnTo>
                  <a:pt x="2839" y="610"/>
                </a:lnTo>
                <a:lnTo>
                  <a:pt x="5345" y="610"/>
                </a:lnTo>
                <a:lnTo>
                  <a:pt x="7082" y="610"/>
                </a:lnTo>
                <a:lnTo>
                  <a:pt x="7082" y="613"/>
                </a:lnTo>
                <a:lnTo>
                  <a:pt x="8378" y="613"/>
                </a:lnTo>
                <a:cubicBezTo>
                  <a:pt x="8713" y="613"/>
                  <a:pt x="8984" y="347"/>
                  <a:pt x="8993" y="15"/>
                </a:cubicBezTo>
                <a:lnTo>
                  <a:pt x="8993" y="0"/>
                </a:lnTo>
                <a:close/>
              </a:path>
            </a:pathLst>
          </a:cu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4" name="任意多边形 3"/>
          <p:cNvSpPr/>
          <p:nvPr>
            <p:custDataLst>
              <p:tags r:id="rId5"/>
            </p:custDataLst>
          </p:nvPr>
        </p:nvSpPr>
        <p:spPr>
          <a:xfrm>
            <a:off x="0" y="2828290"/>
            <a:ext cx="8847455" cy="59690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3933" h="940">
                <a:moveTo>
                  <a:pt x="0" y="0"/>
                </a:moveTo>
                <a:lnTo>
                  <a:pt x="9514" y="0"/>
                </a:lnTo>
                <a:lnTo>
                  <a:pt x="12995" y="0"/>
                </a:lnTo>
                <a:cubicBezTo>
                  <a:pt x="13513" y="0"/>
                  <a:pt x="13933" y="420"/>
                  <a:pt x="13933" y="939"/>
                </a:cubicBezTo>
                <a:lnTo>
                  <a:pt x="13933" y="940"/>
                </a:lnTo>
                <a:lnTo>
                  <a:pt x="13588" y="940"/>
                </a:lnTo>
                <a:lnTo>
                  <a:pt x="13588" y="939"/>
                </a:lnTo>
                <a:cubicBezTo>
                  <a:pt x="13588" y="599"/>
                  <a:pt x="13313" y="324"/>
                  <a:pt x="12973" y="324"/>
                </a:cubicBezTo>
                <a:lnTo>
                  <a:pt x="9514" y="324"/>
                </a:lnTo>
                <a:lnTo>
                  <a:pt x="0" y="324"/>
                </a:lnTo>
                <a:lnTo>
                  <a:pt x="0" y="0"/>
                </a:lnTo>
                <a:close/>
              </a:path>
            </a:pathLst>
          </a:cu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1" name="任意多边形: 形状 35"/>
          <p:cNvSpPr/>
          <p:nvPr>
            <p:custDataLst>
              <p:tags r:id="rId6"/>
            </p:custDataLst>
          </p:nvPr>
        </p:nvSpPr>
        <p:spPr>
          <a:xfrm>
            <a:off x="11676380" y="4726940"/>
            <a:ext cx="226695" cy="346075"/>
          </a:xfrm>
          <a:custGeom>
            <a:avLst/>
            <a:gdLst>
              <a:gd name="connsiteX0" fmla="*/ 222587 w 228229"/>
              <a:gd name="connsiteY0" fmla="*/ 120936 h 260315"/>
              <a:gd name="connsiteX1" fmla="*/ 14943 w 228229"/>
              <a:gd name="connsiteY1" fmla="*/ 1017 h 260315"/>
              <a:gd name="connsiteX2" fmla="*/ 893 w 228229"/>
              <a:gd name="connsiteY2" fmla="*/ 4779 h 260315"/>
              <a:gd name="connsiteX3" fmla="*/ -488 w 228229"/>
              <a:gd name="connsiteY3" fmla="*/ 9875 h 260315"/>
              <a:gd name="connsiteX4" fmla="*/ -488 w 228229"/>
              <a:gd name="connsiteY4" fmla="*/ 249714 h 260315"/>
              <a:gd name="connsiteX5" fmla="*/ 9847 w 228229"/>
              <a:gd name="connsiteY5" fmla="*/ 259954 h 260315"/>
              <a:gd name="connsiteX6" fmla="*/ 14943 w 228229"/>
              <a:gd name="connsiteY6" fmla="*/ 258572 h 260315"/>
              <a:gd name="connsiteX7" fmla="*/ 222587 w 228229"/>
              <a:gd name="connsiteY7" fmla="*/ 138653 h 260315"/>
              <a:gd name="connsiteX8" fmla="*/ 226407 w 228229"/>
              <a:gd name="connsiteY8" fmla="*/ 124756 h 260315"/>
              <a:gd name="connsiteX9" fmla="*/ 222587 w 228229"/>
              <a:gd name="connsiteY9" fmla="*/ 120936 h 26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229" h="260315">
                <a:moveTo>
                  <a:pt x="222587" y="120936"/>
                </a:moveTo>
                <a:lnTo>
                  <a:pt x="14943" y="1017"/>
                </a:lnTo>
                <a:cubicBezTo>
                  <a:pt x="10018" y="-1822"/>
                  <a:pt x="3732" y="-136"/>
                  <a:pt x="893" y="4779"/>
                </a:cubicBezTo>
                <a:cubicBezTo>
                  <a:pt x="-2" y="6331"/>
                  <a:pt x="-479" y="8084"/>
                  <a:pt x="-488" y="9875"/>
                </a:cubicBezTo>
                <a:lnTo>
                  <a:pt x="-488" y="249714"/>
                </a:lnTo>
                <a:cubicBezTo>
                  <a:pt x="-459" y="255391"/>
                  <a:pt x="4170" y="259982"/>
                  <a:pt x="9847" y="259954"/>
                </a:cubicBezTo>
                <a:cubicBezTo>
                  <a:pt x="11637" y="259944"/>
                  <a:pt x="13390" y="259468"/>
                  <a:pt x="14943" y="258572"/>
                </a:cubicBezTo>
                <a:lnTo>
                  <a:pt x="222587" y="138653"/>
                </a:lnTo>
                <a:cubicBezTo>
                  <a:pt x="227483" y="135871"/>
                  <a:pt x="229188" y="129642"/>
                  <a:pt x="226407" y="124756"/>
                </a:cubicBezTo>
                <a:cubicBezTo>
                  <a:pt x="225502" y="123165"/>
                  <a:pt x="224178" y="121841"/>
                  <a:pt x="222587" y="120936"/>
                </a:cubicBezTo>
                <a:close/>
              </a:path>
            </a:pathLst>
          </a:custGeom>
          <a:solidFill>
            <a:schemeClr val="accent4"/>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序号"/>
          <p:cNvSpPr/>
          <p:nvPr>
            <p:custDataLst>
              <p:tags r:id="rId7"/>
            </p:custDataLst>
          </p:nvPr>
        </p:nvSpPr>
        <p:spPr>
          <a:xfrm>
            <a:off x="7145020" y="4660900"/>
            <a:ext cx="492760" cy="492760"/>
          </a:xfrm>
          <a:prstGeom prst="ellipse">
            <a:avLst/>
          </a:prstGeom>
          <a:solidFill>
            <a:srgbClr val="FFFFFF"/>
          </a:solidFill>
          <a:ln w="34925">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91440" tIns="45720" rIns="91440" bIns="45720"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accent4"/>
                </a:solidFill>
                <a:latin typeface="+mn-ea"/>
                <a:cs typeface="+mn-ea"/>
                <a:sym typeface="+mn-ea"/>
              </a:rPr>
              <a:t>4</a:t>
            </a:r>
            <a:endParaRPr lang="en-US" altLang="zh-CN" sz="1400" b="1">
              <a:solidFill>
                <a:schemeClr val="accent4"/>
              </a:solidFill>
              <a:latin typeface="+mn-ea"/>
              <a:cs typeface="+mn-ea"/>
              <a:sym typeface="+mn-ea"/>
            </a:endParaRPr>
          </a:p>
        </p:txBody>
      </p:sp>
      <p:sp>
        <p:nvSpPr>
          <p:cNvPr id="54" name="序号"/>
          <p:cNvSpPr/>
          <p:nvPr>
            <p:custDataLst>
              <p:tags r:id="rId8"/>
            </p:custDataLst>
          </p:nvPr>
        </p:nvSpPr>
        <p:spPr>
          <a:xfrm>
            <a:off x="2801620" y="4168140"/>
            <a:ext cx="492760" cy="492760"/>
          </a:xfrm>
          <a:prstGeom prst="ellipse">
            <a:avLst/>
          </a:prstGeom>
          <a:solidFill>
            <a:srgbClr val="FFFFFF"/>
          </a:solidFill>
          <a:ln w="34925">
            <a:solidFill>
              <a:schemeClr val="accent3"/>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91440" tIns="45720" rIns="91440" bIns="45720"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accent3"/>
                </a:solidFill>
                <a:latin typeface="+mn-ea"/>
                <a:cs typeface="+mn-ea"/>
                <a:sym typeface="+mn-ea"/>
              </a:rPr>
              <a:t>3</a:t>
            </a:r>
            <a:endParaRPr lang="en-US" altLang="zh-CN" sz="1400" b="1">
              <a:solidFill>
                <a:schemeClr val="accent3"/>
              </a:solidFill>
              <a:latin typeface="+mn-ea"/>
              <a:cs typeface="+mn-ea"/>
              <a:sym typeface="+mn-ea"/>
            </a:endParaRPr>
          </a:p>
        </p:txBody>
      </p:sp>
      <p:sp>
        <p:nvSpPr>
          <p:cNvPr id="53" name="序号"/>
          <p:cNvSpPr/>
          <p:nvPr>
            <p:custDataLst>
              <p:tags r:id="rId9"/>
            </p:custDataLst>
          </p:nvPr>
        </p:nvSpPr>
        <p:spPr>
          <a:xfrm>
            <a:off x="8449945" y="3190875"/>
            <a:ext cx="492760" cy="492760"/>
          </a:xfrm>
          <a:prstGeom prst="ellipse">
            <a:avLst/>
          </a:prstGeom>
          <a:solidFill>
            <a:srgbClr val="FFFFFF"/>
          </a:solidFill>
          <a:ln w="34925">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91440" tIns="45720" rIns="91440" bIns="45720"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accent2"/>
                </a:solidFill>
                <a:latin typeface="+mn-ea"/>
                <a:cs typeface="+mn-ea"/>
                <a:sym typeface="+mn-ea"/>
              </a:rPr>
              <a:t>2</a:t>
            </a:r>
            <a:endParaRPr lang="en-US" altLang="zh-CN" sz="1400" b="1">
              <a:solidFill>
                <a:schemeClr val="accent2"/>
              </a:solidFill>
              <a:latin typeface="+mn-ea"/>
              <a:cs typeface="+mn-ea"/>
              <a:sym typeface="+mn-ea"/>
            </a:endParaRPr>
          </a:p>
        </p:txBody>
      </p:sp>
      <p:sp>
        <p:nvSpPr>
          <p:cNvPr id="52" name="序号"/>
          <p:cNvSpPr/>
          <p:nvPr>
            <p:custDataLst>
              <p:tags r:id="rId10"/>
            </p:custDataLst>
          </p:nvPr>
        </p:nvSpPr>
        <p:spPr>
          <a:xfrm>
            <a:off x="4121150" y="2674620"/>
            <a:ext cx="492760" cy="492760"/>
          </a:xfrm>
          <a:prstGeom prst="ellipse">
            <a:avLst/>
          </a:prstGeom>
          <a:solidFill>
            <a:srgbClr val="FFFFFF"/>
          </a:solidFill>
          <a:ln w="3492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91440" tIns="45720" rIns="91440" bIns="45720"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accent1"/>
                </a:solidFill>
                <a:latin typeface="+mn-ea"/>
                <a:cs typeface="+mn-ea"/>
                <a:sym typeface="+mn-ea"/>
              </a:rPr>
              <a:t>1</a:t>
            </a:r>
            <a:endParaRPr lang="en-US" altLang="zh-CN" sz="1400" b="1">
              <a:solidFill>
                <a:schemeClr val="accent1"/>
              </a:solidFill>
              <a:latin typeface="+mn-ea"/>
              <a:cs typeface="+mn-ea"/>
              <a:sym typeface="+mn-ea"/>
            </a:endParaRPr>
          </a:p>
        </p:txBody>
      </p:sp>
      <p:sp>
        <p:nvSpPr>
          <p:cNvPr id="3" name="矩形 2"/>
          <p:cNvSpPr/>
          <p:nvPr>
            <p:custDataLst>
              <p:tags r:id="rId11"/>
            </p:custDataLst>
          </p:nvPr>
        </p:nvSpPr>
        <p:spPr>
          <a:xfrm>
            <a:off x="3000952" y="2125529"/>
            <a:ext cx="2737485" cy="383355"/>
          </a:xfrm>
          <a:prstGeom prst="rect">
            <a:avLst/>
          </a:prstGeom>
          <a:noFill/>
        </p:spPr>
        <p:txBody>
          <a:bodyPr wrap="square" lIns="0" tIns="0" rIns="0" bIns="0" rtlCol="0" anchor="b" anchorCtr="0">
            <a:noAutofit/>
          </a:bodyPr>
          <a:lstStyle/>
          <a:p>
            <a:pPr algn="ctr">
              <a:spcBef>
                <a:spcPct val="0"/>
              </a:spcBef>
              <a:spcAft>
                <a:spcPct val="0"/>
              </a:spcAft>
            </a:pPr>
            <a:r>
              <a:rPr lang="zh-CN" altLang="en-US" b="1" dirty="0">
                <a:solidFill>
                  <a:schemeClr val="tx1"/>
                </a:solidFill>
                <a:latin typeface="+mn-ea"/>
                <a:cs typeface="+mn-ea"/>
                <a:sym typeface="+mn-ea"/>
              </a:rPr>
              <a:t>图像转换</a:t>
            </a:r>
            <a:endParaRPr lang="zh-CN" altLang="en-US" b="1" dirty="0">
              <a:solidFill>
                <a:schemeClr val="tx1"/>
              </a:solidFill>
              <a:latin typeface="+mn-ea"/>
              <a:cs typeface="+mn-ea"/>
              <a:sym typeface="+mn-ea"/>
            </a:endParaRPr>
          </a:p>
        </p:txBody>
      </p:sp>
      <p:sp>
        <p:nvSpPr>
          <p:cNvPr id="6" name="矩形 5"/>
          <p:cNvSpPr/>
          <p:nvPr>
            <p:custDataLst>
              <p:tags r:id="rId12"/>
            </p:custDataLst>
          </p:nvPr>
        </p:nvSpPr>
        <p:spPr>
          <a:xfrm>
            <a:off x="6304280" y="5174298"/>
            <a:ext cx="2145665" cy="407670"/>
          </a:xfrm>
          <a:prstGeom prst="rect">
            <a:avLst/>
          </a:prstGeom>
          <a:noFill/>
        </p:spPr>
        <p:txBody>
          <a:bodyPr wrap="square" lIns="0" tIns="0" rIns="0" bIns="0" rtlCol="0" anchor="b" anchorCtr="0">
            <a:noAutofit/>
          </a:bodyPr>
          <a:lstStyle/>
          <a:p>
            <a:pPr algn="ctr">
              <a:spcBef>
                <a:spcPct val="0"/>
              </a:spcBef>
              <a:spcAft>
                <a:spcPct val="0"/>
              </a:spcAft>
            </a:pPr>
            <a:r>
              <a:rPr lang="zh-CN" altLang="en-US" b="1" dirty="0">
                <a:solidFill>
                  <a:schemeClr val="tx1"/>
                </a:solidFill>
                <a:latin typeface="+mn-ea"/>
                <a:cs typeface="+mn-ea"/>
                <a:sym typeface="+mn-ea"/>
              </a:rPr>
              <a:t>应用</a:t>
            </a:r>
            <a:endParaRPr lang="zh-CN" altLang="en-US" b="1" dirty="0">
              <a:solidFill>
                <a:schemeClr val="tx1"/>
              </a:solidFill>
              <a:latin typeface="+mn-ea"/>
              <a:cs typeface="+mn-ea"/>
              <a:sym typeface="+mn-ea"/>
            </a:endParaRPr>
          </a:p>
        </p:txBody>
      </p:sp>
      <p:sp>
        <p:nvSpPr>
          <p:cNvPr id="7" name="矩形 6"/>
          <p:cNvSpPr/>
          <p:nvPr>
            <p:custDataLst>
              <p:tags r:id="rId13"/>
            </p:custDataLst>
          </p:nvPr>
        </p:nvSpPr>
        <p:spPr>
          <a:xfrm>
            <a:off x="6590983" y="3121977"/>
            <a:ext cx="1824355" cy="530860"/>
          </a:xfrm>
          <a:prstGeom prst="rect">
            <a:avLst/>
          </a:prstGeom>
          <a:noFill/>
        </p:spPr>
        <p:txBody>
          <a:bodyPr wrap="square" lIns="0" tIns="0" rIns="0" bIns="0" rtlCol="0" anchor="ctr" anchorCtr="0">
            <a:noAutofit/>
          </a:bodyPr>
          <a:lstStyle/>
          <a:p>
            <a:pPr algn="ctr">
              <a:spcBef>
                <a:spcPct val="0"/>
              </a:spcBef>
              <a:spcAft>
                <a:spcPct val="0"/>
              </a:spcAft>
            </a:pPr>
            <a:r>
              <a:rPr lang="zh-CN" altLang="en-US" b="1" dirty="0">
                <a:solidFill>
                  <a:schemeClr val="tx1"/>
                </a:solidFill>
                <a:latin typeface="+mn-ea"/>
                <a:cs typeface="+mn-ea"/>
                <a:sym typeface="+mn-ea"/>
              </a:rPr>
              <a:t>特征提取</a:t>
            </a:r>
            <a:endParaRPr lang="zh-CN" altLang="en-US" b="1" dirty="0">
              <a:solidFill>
                <a:schemeClr val="tx1"/>
              </a:solidFill>
              <a:latin typeface="+mn-ea"/>
              <a:cs typeface="+mn-ea"/>
              <a:sym typeface="+mn-ea"/>
            </a:endParaRPr>
          </a:p>
        </p:txBody>
      </p:sp>
      <p:sp>
        <p:nvSpPr>
          <p:cNvPr id="15" name="矩形 14"/>
          <p:cNvSpPr/>
          <p:nvPr>
            <p:custDataLst>
              <p:tags r:id="rId14"/>
            </p:custDataLst>
          </p:nvPr>
        </p:nvSpPr>
        <p:spPr>
          <a:xfrm>
            <a:off x="3335338" y="4105910"/>
            <a:ext cx="1824355" cy="530860"/>
          </a:xfrm>
          <a:prstGeom prst="rect">
            <a:avLst/>
          </a:prstGeom>
          <a:noFill/>
        </p:spPr>
        <p:txBody>
          <a:bodyPr wrap="square" lIns="0" tIns="0" rIns="0" bIns="0" rtlCol="0" anchor="ctr" anchorCtr="0">
            <a:noAutofit/>
          </a:bodyPr>
          <a:lstStyle/>
          <a:p>
            <a:pPr algn="ctr">
              <a:spcBef>
                <a:spcPct val="0"/>
              </a:spcBef>
              <a:spcAft>
                <a:spcPct val="0"/>
              </a:spcAft>
            </a:pPr>
            <a:r>
              <a:rPr lang="zh-CN" altLang="en-US" b="1" dirty="0">
                <a:solidFill>
                  <a:schemeClr val="tx1"/>
                </a:solidFill>
                <a:latin typeface="+mn-ea"/>
                <a:cs typeface="+mn-ea"/>
                <a:sym typeface="+mn-ea"/>
              </a:rPr>
              <a:t>特征表示</a:t>
            </a:r>
            <a:endParaRPr lang="zh-CN" altLang="en-US" b="1" dirty="0">
              <a:solidFill>
                <a:schemeClr val="tx1"/>
              </a:solidFill>
              <a:latin typeface="+mn-ea"/>
              <a:cs typeface="+mn-ea"/>
              <a:sym typeface="+mn-ea"/>
            </a:endParaRPr>
          </a:p>
        </p:txBody>
      </p:sp>
    </p:spTree>
    <p:custDataLst>
      <p:tags r:id="rId1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wrap="square">
            <a:normAutofit/>
          </a:bodyPr>
          <a:lstStyle/>
          <a:p>
            <a:r>
              <a:rPr lang="zh-CN" altLang="en-US">
                <a:solidFill>
                  <a:schemeClr val="tx1"/>
                </a:solidFill>
                <a:latin typeface="+mj-ea"/>
                <a:ea typeface="+mj-ea"/>
              </a:rPr>
              <a:t>特征提取</a:t>
            </a:r>
            <a:endParaRPr lang="zh-CN" altLang="en-US">
              <a:solidFill>
                <a:schemeClr val="tx1"/>
              </a:solidFill>
              <a:latin typeface="+mj-ea"/>
              <a:ea typeface="+mj-ea"/>
            </a:endParaRPr>
          </a:p>
        </p:txBody>
      </p:sp>
      <p:sp>
        <p:nvSpPr>
          <p:cNvPr id="29" name="任意多边形 28"/>
          <p:cNvSpPr/>
          <p:nvPr>
            <p:custDataLst>
              <p:tags r:id="rId2"/>
            </p:custDataLst>
          </p:nvPr>
        </p:nvSpPr>
        <p:spPr>
          <a:xfrm rot="10800000">
            <a:off x="7494905" y="4796790"/>
            <a:ext cx="4212590" cy="20574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2878" h="324">
                <a:moveTo>
                  <a:pt x="0" y="0"/>
                </a:moveTo>
                <a:lnTo>
                  <a:pt x="2878" y="0"/>
                </a:lnTo>
                <a:lnTo>
                  <a:pt x="2878" y="324"/>
                </a:lnTo>
                <a:lnTo>
                  <a:pt x="0" y="324"/>
                </a:lnTo>
                <a:lnTo>
                  <a:pt x="0" y="0"/>
                </a:lnTo>
                <a:close/>
              </a:path>
            </a:pathLst>
          </a:custGeom>
          <a:solidFill>
            <a:schemeClr val="accent3"/>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4" name="任意多边形 3"/>
          <p:cNvSpPr/>
          <p:nvPr>
            <p:custDataLst>
              <p:tags r:id="rId3"/>
            </p:custDataLst>
          </p:nvPr>
        </p:nvSpPr>
        <p:spPr>
          <a:xfrm>
            <a:off x="0" y="2828290"/>
            <a:ext cx="9022080" cy="11918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14208" h="1877">
                <a:moveTo>
                  <a:pt x="0" y="0"/>
                </a:moveTo>
                <a:lnTo>
                  <a:pt x="9514" y="0"/>
                </a:lnTo>
                <a:lnTo>
                  <a:pt x="9789" y="0"/>
                </a:lnTo>
                <a:lnTo>
                  <a:pt x="12264" y="0"/>
                </a:lnTo>
                <a:lnTo>
                  <a:pt x="12995" y="0"/>
                </a:lnTo>
                <a:lnTo>
                  <a:pt x="13270" y="0"/>
                </a:lnTo>
                <a:cubicBezTo>
                  <a:pt x="13788" y="0"/>
                  <a:pt x="14208" y="420"/>
                  <a:pt x="14208" y="939"/>
                </a:cubicBezTo>
                <a:cubicBezTo>
                  <a:pt x="14208" y="1457"/>
                  <a:pt x="13788" y="1877"/>
                  <a:pt x="13270" y="1877"/>
                </a:cubicBezTo>
                <a:lnTo>
                  <a:pt x="12995" y="1877"/>
                </a:lnTo>
                <a:lnTo>
                  <a:pt x="12264" y="1877"/>
                </a:lnTo>
                <a:lnTo>
                  <a:pt x="11925" y="1877"/>
                </a:lnTo>
                <a:lnTo>
                  <a:pt x="11650" y="1877"/>
                </a:lnTo>
                <a:lnTo>
                  <a:pt x="11650" y="1874"/>
                </a:lnTo>
                <a:lnTo>
                  <a:pt x="10672" y="1874"/>
                </a:lnTo>
                <a:lnTo>
                  <a:pt x="9568" y="1874"/>
                </a:lnTo>
                <a:lnTo>
                  <a:pt x="9568" y="1550"/>
                </a:lnTo>
                <a:lnTo>
                  <a:pt x="10672" y="1550"/>
                </a:lnTo>
                <a:lnTo>
                  <a:pt x="11677" y="1550"/>
                </a:lnTo>
                <a:lnTo>
                  <a:pt x="11781" y="1550"/>
                </a:lnTo>
                <a:lnTo>
                  <a:pt x="11781" y="1553"/>
                </a:lnTo>
                <a:lnTo>
                  <a:pt x="11925" y="1553"/>
                </a:lnTo>
                <a:lnTo>
                  <a:pt x="12264" y="1553"/>
                </a:lnTo>
                <a:lnTo>
                  <a:pt x="12973" y="1553"/>
                </a:lnTo>
                <a:cubicBezTo>
                  <a:pt x="12989" y="1553"/>
                  <a:pt x="13005" y="1552"/>
                  <a:pt x="13020" y="1551"/>
                </a:cubicBezTo>
                <a:lnTo>
                  <a:pt x="13027" y="1551"/>
                </a:lnTo>
                <a:lnTo>
                  <a:pt x="13027" y="1553"/>
                </a:lnTo>
                <a:lnTo>
                  <a:pt x="13248" y="1553"/>
                </a:lnTo>
                <a:cubicBezTo>
                  <a:pt x="13588" y="1553"/>
                  <a:pt x="13863" y="1278"/>
                  <a:pt x="13863" y="939"/>
                </a:cubicBezTo>
                <a:cubicBezTo>
                  <a:pt x="13863" y="599"/>
                  <a:pt x="13588" y="324"/>
                  <a:pt x="13248" y="324"/>
                </a:cubicBezTo>
                <a:lnTo>
                  <a:pt x="13027" y="324"/>
                </a:lnTo>
                <a:lnTo>
                  <a:pt x="13027" y="326"/>
                </a:lnTo>
                <a:lnTo>
                  <a:pt x="13020" y="326"/>
                </a:lnTo>
                <a:cubicBezTo>
                  <a:pt x="13005" y="325"/>
                  <a:pt x="12989" y="324"/>
                  <a:pt x="12973" y="324"/>
                </a:cubicBezTo>
                <a:lnTo>
                  <a:pt x="12264" y="324"/>
                </a:lnTo>
                <a:lnTo>
                  <a:pt x="9789" y="324"/>
                </a:lnTo>
                <a:lnTo>
                  <a:pt x="9514" y="324"/>
                </a:lnTo>
                <a:lnTo>
                  <a:pt x="0" y="324"/>
                </a:lnTo>
                <a:lnTo>
                  <a:pt x="0" y="0"/>
                </a:lnTo>
                <a:close/>
              </a:path>
            </a:pathLst>
          </a:cu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1" name="任意多边形: 形状 35"/>
          <p:cNvSpPr/>
          <p:nvPr>
            <p:custDataLst>
              <p:tags r:id="rId4"/>
            </p:custDataLst>
          </p:nvPr>
        </p:nvSpPr>
        <p:spPr>
          <a:xfrm>
            <a:off x="11676380" y="4726940"/>
            <a:ext cx="226695" cy="346075"/>
          </a:xfrm>
          <a:custGeom>
            <a:avLst/>
            <a:gdLst>
              <a:gd name="connsiteX0" fmla="*/ 222587 w 228229"/>
              <a:gd name="connsiteY0" fmla="*/ 120936 h 260315"/>
              <a:gd name="connsiteX1" fmla="*/ 14943 w 228229"/>
              <a:gd name="connsiteY1" fmla="*/ 1017 h 260315"/>
              <a:gd name="connsiteX2" fmla="*/ 893 w 228229"/>
              <a:gd name="connsiteY2" fmla="*/ 4779 h 260315"/>
              <a:gd name="connsiteX3" fmla="*/ -488 w 228229"/>
              <a:gd name="connsiteY3" fmla="*/ 9875 h 260315"/>
              <a:gd name="connsiteX4" fmla="*/ -488 w 228229"/>
              <a:gd name="connsiteY4" fmla="*/ 249714 h 260315"/>
              <a:gd name="connsiteX5" fmla="*/ 9847 w 228229"/>
              <a:gd name="connsiteY5" fmla="*/ 259954 h 260315"/>
              <a:gd name="connsiteX6" fmla="*/ 14943 w 228229"/>
              <a:gd name="connsiteY6" fmla="*/ 258572 h 260315"/>
              <a:gd name="connsiteX7" fmla="*/ 222587 w 228229"/>
              <a:gd name="connsiteY7" fmla="*/ 138653 h 260315"/>
              <a:gd name="connsiteX8" fmla="*/ 226407 w 228229"/>
              <a:gd name="connsiteY8" fmla="*/ 124756 h 260315"/>
              <a:gd name="connsiteX9" fmla="*/ 222587 w 228229"/>
              <a:gd name="connsiteY9" fmla="*/ 120936 h 26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229" h="260315">
                <a:moveTo>
                  <a:pt x="222587" y="120936"/>
                </a:moveTo>
                <a:lnTo>
                  <a:pt x="14943" y="1017"/>
                </a:lnTo>
                <a:cubicBezTo>
                  <a:pt x="10018" y="-1822"/>
                  <a:pt x="3732" y="-136"/>
                  <a:pt x="893" y="4779"/>
                </a:cubicBezTo>
                <a:cubicBezTo>
                  <a:pt x="-2" y="6331"/>
                  <a:pt x="-479" y="8084"/>
                  <a:pt x="-488" y="9875"/>
                </a:cubicBezTo>
                <a:lnTo>
                  <a:pt x="-488" y="249714"/>
                </a:lnTo>
                <a:cubicBezTo>
                  <a:pt x="-459" y="255391"/>
                  <a:pt x="4170" y="259982"/>
                  <a:pt x="9847" y="259954"/>
                </a:cubicBezTo>
                <a:cubicBezTo>
                  <a:pt x="11637" y="259944"/>
                  <a:pt x="13390" y="259468"/>
                  <a:pt x="14943" y="258572"/>
                </a:cubicBezTo>
                <a:lnTo>
                  <a:pt x="222587" y="138653"/>
                </a:lnTo>
                <a:cubicBezTo>
                  <a:pt x="227483" y="135871"/>
                  <a:pt x="229188" y="129642"/>
                  <a:pt x="226407" y="124756"/>
                </a:cubicBezTo>
                <a:cubicBezTo>
                  <a:pt x="225502" y="123165"/>
                  <a:pt x="224178" y="121841"/>
                  <a:pt x="222587" y="120936"/>
                </a:cubicBezTo>
                <a:close/>
              </a:path>
            </a:pathLst>
          </a:custGeom>
          <a:solidFill>
            <a:schemeClr val="accent3"/>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任意多边形 18"/>
          <p:cNvSpPr/>
          <p:nvPr>
            <p:custDataLst>
              <p:tags r:id="rId5"/>
            </p:custDataLst>
          </p:nvPr>
        </p:nvSpPr>
        <p:spPr>
          <a:xfrm>
            <a:off x="2917825" y="3811270"/>
            <a:ext cx="4340225" cy="119316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835" h="1879">
                <a:moveTo>
                  <a:pt x="938" y="0"/>
                </a:moveTo>
                <a:lnTo>
                  <a:pt x="2318" y="0"/>
                </a:lnTo>
                <a:lnTo>
                  <a:pt x="2318" y="2"/>
                </a:lnTo>
                <a:lnTo>
                  <a:pt x="2462" y="2"/>
                </a:lnTo>
                <a:lnTo>
                  <a:pt x="2831" y="2"/>
                </a:lnTo>
                <a:lnTo>
                  <a:pt x="2831" y="2"/>
                </a:lnTo>
                <a:lnTo>
                  <a:pt x="2839" y="2"/>
                </a:lnTo>
                <a:lnTo>
                  <a:pt x="4461" y="2"/>
                </a:lnTo>
                <a:lnTo>
                  <a:pt x="4973" y="2"/>
                </a:lnTo>
                <a:lnTo>
                  <a:pt x="4973" y="326"/>
                </a:lnTo>
                <a:lnTo>
                  <a:pt x="4461" y="326"/>
                </a:lnTo>
                <a:lnTo>
                  <a:pt x="2839" y="326"/>
                </a:lnTo>
                <a:lnTo>
                  <a:pt x="2831" y="326"/>
                </a:lnTo>
                <a:lnTo>
                  <a:pt x="2831" y="326"/>
                </a:lnTo>
                <a:lnTo>
                  <a:pt x="2462" y="326"/>
                </a:lnTo>
                <a:lnTo>
                  <a:pt x="1702" y="326"/>
                </a:lnTo>
                <a:lnTo>
                  <a:pt x="1702" y="324"/>
                </a:lnTo>
                <a:lnTo>
                  <a:pt x="960" y="324"/>
                </a:lnTo>
                <a:cubicBezTo>
                  <a:pt x="620" y="324"/>
                  <a:pt x="345" y="599"/>
                  <a:pt x="345" y="938"/>
                </a:cubicBezTo>
                <a:cubicBezTo>
                  <a:pt x="345" y="1278"/>
                  <a:pt x="620" y="1553"/>
                  <a:pt x="960" y="1553"/>
                </a:cubicBezTo>
                <a:lnTo>
                  <a:pt x="3790" y="1553"/>
                </a:lnTo>
                <a:lnTo>
                  <a:pt x="3790" y="1552"/>
                </a:lnTo>
                <a:lnTo>
                  <a:pt x="4955" y="1552"/>
                </a:lnTo>
                <a:lnTo>
                  <a:pt x="4955" y="1553"/>
                </a:lnTo>
                <a:lnTo>
                  <a:pt x="6835" y="1553"/>
                </a:lnTo>
                <a:lnTo>
                  <a:pt x="6835" y="1877"/>
                </a:lnTo>
                <a:lnTo>
                  <a:pt x="4955" y="1877"/>
                </a:lnTo>
                <a:lnTo>
                  <a:pt x="4955" y="1879"/>
                </a:lnTo>
                <a:lnTo>
                  <a:pt x="4955" y="1879"/>
                </a:lnTo>
                <a:lnTo>
                  <a:pt x="2462" y="1879"/>
                </a:lnTo>
                <a:lnTo>
                  <a:pt x="1702" y="1879"/>
                </a:lnTo>
                <a:lnTo>
                  <a:pt x="1702" y="1877"/>
                </a:lnTo>
                <a:lnTo>
                  <a:pt x="938" y="1877"/>
                </a:lnTo>
                <a:cubicBezTo>
                  <a:pt x="420" y="1877"/>
                  <a:pt x="0" y="1457"/>
                  <a:pt x="0" y="938"/>
                </a:cubicBezTo>
                <a:cubicBezTo>
                  <a:pt x="0" y="420"/>
                  <a:pt x="420" y="0"/>
                  <a:pt x="938" y="0"/>
                </a:cubicBezTo>
                <a:close/>
              </a:path>
            </a:pathLst>
          </a:cu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52" name="序号"/>
          <p:cNvSpPr/>
          <p:nvPr>
            <p:custDataLst>
              <p:tags r:id="rId6"/>
            </p:custDataLst>
          </p:nvPr>
        </p:nvSpPr>
        <p:spPr>
          <a:xfrm>
            <a:off x="4189095" y="2677795"/>
            <a:ext cx="492760" cy="492760"/>
          </a:xfrm>
          <a:prstGeom prst="ellipse">
            <a:avLst/>
          </a:prstGeom>
          <a:solidFill>
            <a:schemeClr val="bg1"/>
          </a:solidFill>
          <a:ln w="3492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ctr">
              <a:buClrTx/>
              <a:buSzTx/>
              <a:buFontTx/>
            </a:pPr>
            <a:r>
              <a:rPr lang="en-US" altLang="zh-CN" sz="1400" b="1">
                <a:solidFill>
                  <a:schemeClr val="accent1"/>
                </a:solidFill>
                <a:sym typeface="+mn-ea"/>
              </a:rPr>
              <a:t>1</a:t>
            </a:r>
            <a:endParaRPr lang="en-US" altLang="zh-CN" sz="1400" b="1">
              <a:solidFill>
                <a:schemeClr val="accent1"/>
              </a:solidFill>
              <a:sym typeface="+mn-ea"/>
            </a:endParaRPr>
          </a:p>
        </p:txBody>
      </p:sp>
      <p:sp>
        <p:nvSpPr>
          <p:cNvPr id="54" name="序号"/>
          <p:cNvSpPr/>
          <p:nvPr>
            <p:custDataLst>
              <p:tags r:id="rId7"/>
            </p:custDataLst>
          </p:nvPr>
        </p:nvSpPr>
        <p:spPr>
          <a:xfrm>
            <a:off x="5698490" y="3679825"/>
            <a:ext cx="492760" cy="492760"/>
          </a:xfrm>
          <a:prstGeom prst="ellipse">
            <a:avLst/>
          </a:prstGeom>
          <a:solidFill>
            <a:schemeClr val="bg1"/>
          </a:solidFill>
          <a:ln w="34925">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ctr">
              <a:buClrTx/>
              <a:buSzTx/>
              <a:buFontTx/>
            </a:pPr>
            <a:r>
              <a:rPr lang="en-US" altLang="zh-CN" sz="1400" b="1">
                <a:solidFill>
                  <a:schemeClr val="accent2"/>
                </a:solidFill>
                <a:sym typeface="+mn-ea"/>
              </a:rPr>
              <a:t>2</a:t>
            </a:r>
            <a:endParaRPr lang="en-US" altLang="zh-CN" sz="1400" b="1">
              <a:solidFill>
                <a:schemeClr val="accent2"/>
              </a:solidFill>
              <a:sym typeface="+mn-ea"/>
            </a:endParaRPr>
          </a:p>
        </p:txBody>
      </p:sp>
      <p:sp>
        <p:nvSpPr>
          <p:cNvPr id="56" name="序号"/>
          <p:cNvSpPr/>
          <p:nvPr>
            <p:custDataLst>
              <p:tags r:id="rId8"/>
            </p:custDataLst>
          </p:nvPr>
        </p:nvSpPr>
        <p:spPr>
          <a:xfrm>
            <a:off x="7204075" y="4663440"/>
            <a:ext cx="492760" cy="492760"/>
          </a:xfrm>
          <a:prstGeom prst="ellipse">
            <a:avLst/>
          </a:prstGeom>
          <a:solidFill>
            <a:schemeClr val="bg1"/>
          </a:solidFill>
          <a:ln w="34925">
            <a:solidFill>
              <a:schemeClr val="accent3"/>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440" tIns="45720" rIns="91440" bIns="45720" numCol="1" spcCol="0" rtlCol="0" fromWordArt="0" anchor="ctr" anchorCtr="0" forceAA="0" compatLnSpc="1">
            <a:normAutofit/>
          </a:bodyPr>
          <a:lstStyle/>
          <a:p>
            <a:pPr lvl="0" algn="ctr">
              <a:buClrTx/>
              <a:buSzTx/>
              <a:buFontTx/>
            </a:pPr>
            <a:r>
              <a:rPr lang="en-US" altLang="zh-CN" sz="1400" b="1">
                <a:solidFill>
                  <a:schemeClr val="accent3"/>
                </a:solidFill>
                <a:sym typeface="+mn-ea"/>
              </a:rPr>
              <a:t>3</a:t>
            </a:r>
            <a:endParaRPr lang="en-US" altLang="zh-CN" sz="1400" b="1">
              <a:solidFill>
                <a:schemeClr val="accent3"/>
              </a:solidFill>
              <a:sym typeface="+mn-ea"/>
            </a:endParaRPr>
          </a:p>
        </p:txBody>
      </p:sp>
      <p:sp>
        <p:nvSpPr>
          <p:cNvPr id="13" name="标题"/>
          <p:cNvSpPr txBox="1"/>
          <p:nvPr>
            <p:custDataLst>
              <p:tags r:id="rId9"/>
            </p:custDataLst>
          </p:nvPr>
        </p:nvSpPr>
        <p:spPr>
          <a:xfrm>
            <a:off x="3572510" y="5199380"/>
            <a:ext cx="8619490" cy="407670"/>
          </a:xfrm>
          <a:prstGeom prst="rect">
            <a:avLst/>
          </a:prstGeom>
          <a:noFill/>
        </p:spPr>
        <p:txBody>
          <a:bodyPr wrap="square" lIns="0" tIns="0" rIns="0" bIns="0" rtlCol="0" anchor="b" anchorCtr="0">
            <a:noAutofit/>
          </a:bodyPr>
          <a:lstStyle/>
          <a:p>
            <a:pPr lvl="0" algn="ctr">
              <a:buClrTx/>
              <a:buSzTx/>
              <a:buFontTx/>
            </a:pPr>
            <a:r>
              <a:rPr lang="zh-CN" altLang="en-US" sz="1900" b="1" spc="300" dirty="0">
                <a:latin typeface="+mj-ea"/>
                <a:ea typeface="+mj-ea"/>
                <a:sym typeface="+mn-ea"/>
              </a:rPr>
              <a:t>计算拓扑</a:t>
            </a:r>
            <a:r>
              <a:rPr lang="zh-CN" altLang="en-US" sz="1900" b="1" spc="300" dirty="0">
                <a:latin typeface="+mj-ea"/>
                <a:ea typeface="+mj-ea"/>
                <a:sym typeface="+mn-ea"/>
              </a:rPr>
              <a:t>特征</a:t>
            </a:r>
            <a:endParaRPr lang="zh-CN" altLang="en-US" sz="1900" b="1" spc="300" dirty="0">
              <a:latin typeface="+mj-ea"/>
              <a:ea typeface="+mj-ea"/>
              <a:sym typeface="+mn-ea"/>
            </a:endParaRPr>
          </a:p>
        </p:txBody>
      </p:sp>
      <p:sp>
        <p:nvSpPr>
          <p:cNvPr id="16" name="标题"/>
          <p:cNvSpPr txBox="1"/>
          <p:nvPr>
            <p:custDataLst>
              <p:tags r:id="rId10"/>
            </p:custDataLst>
          </p:nvPr>
        </p:nvSpPr>
        <p:spPr>
          <a:xfrm>
            <a:off x="1637030" y="1691005"/>
            <a:ext cx="6461125" cy="811530"/>
          </a:xfrm>
          <a:prstGeom prst="rect">
            <a:avLst/>
          </a:prstGeom>
          <a:noFill/>
        </p:spPr>
        <p:txBody>
          <a:bodyPr wrap="square" lIns="0" tIns="0" rIns="0" bIns="0" rtlCol="0" anchor="b" anchorCtr="0">
            <a:normAutofit lnSpcReduction="10000"/>
          </a:bodyPr>
          <a:lstStyle/>
          <a:p>
            <a:pPr lvl="0" algn="ctr">
              <a:buClrTx/>
              <a:buSzTx/>
              <a:buFontTx/>
            </a:pPr>
            <a:r>
              <a:rPr lang="zh-CN" altLang="en-US" b="1" spc="300" dirty="0">
                <a:latin typeface="+mj-ea"/>
                <a:ea typeface="+mj-ea"/>
                <a:sym typeface="+mn-ea"/>
              </a:rPr>
              <a:t>构建滤波器</a:t>
            </a:r>
            <a:endParaRPr lang="zh-CN" altLang="en-US" b="1" spc="300" dirty="0">
              <a:latin typeface="+mj-ea"/>
              <a:ea typeface="+mj-ea"/>
              <a:sym typeface="+mn-ea"/>
            </a:endParaRPr>
          </a:p>
        </p:txBody>
      </p:sp>
      <p:sp>
        <p:nvSpPr>
          <p:cNvPr id="18" name="标题"/>
          <p:cNvSpPr txBox="1"/>
          <p:nvPr>
            <p:custDataLst>
              <p:tags r:id="rId11"/>
            </p:custDataLst>
          </p:nvPr>
        </p:nvSpPr>
        <p:spPr>
          <a:xfrm>
            <a:off x="2327910" y="3085465"/>
            <a:ext cx="6809105" cy="530860"/>
          </a:xfrm>
          <a:prstGeom prst="rect">
            <a:avLst/>
          </a:prstGeom>
          <a:noFill/>
        </p:spPr>
        <p:txBody>
          <a:bodyPr wrap="square" lIns="0" tIns="0" rIns="0" bIns="0" rtlCol="0" anchor="b" anchorCtr="0">
            <a:normAutofit lnSpcReduction="20000"/>
          </a:bodyPr>
          <a:lstStyle/>
          <a:p>
            <a:pPr lvl="0" algn="ctr">
              <a:buClrTx/>
              <a:buSzTx/>
              <a:buFontTx/>
            </a:pPr>
            <a:r>
              <a:rPr lang="zh-CN" altLang="en-US" b="1" spc="300" dirty="0">
                <a:latin typeface="+mj-ea"/>
                <a:ea typeface="+mj-ea"/>
                <a:sym typeface="+mn-ea"/>
              </a:rPr>
              <a:t>构建复</a:t>
            </a:r>
            <a:r>
              <a:rPr lang="zh-CN" altLang="en-US" b="1" spc="300" dirty="0">
                <a:latin typeface="+mj-ea"/>
                <a:ea typeface="+mj-ea"/>
                <a:sym typeface="+mn-ea"/>
              </a:rPr>
              <a:t>型</a:t>
            </a:r>
            <a:endParaRPr lang="zh-CN" altLang="en-US" b="1" spc="300" dirty="0">
              <a:latin typeface="+mj-ea"/>
              <a:ea typeface="+mj-ea"/>
              <a:sym typeface="+mn-ea"/>
            </a:endParaRPr>
          </a:p>
        </p:txBody>
      </p:sp>
    </p:spTree>
    <p:custDataLst>
      <p:tags r:id="rId1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PA" val="v5.2.9"/>
</p:tagLst>
</file>

<file path=ppt/tags/tag10.xml><?xml version="1.0" encoding="utf-8"?>
<p:tagLst xmlns:p="http://schemas.openxmlformats.org/presentationml/2006/main">
  <p:tag name="PA" val="v5.2.9"/>
</p:tagLst>
</file>

<file path=ppt/tags/tag100.xml><?xml version="1.0" encoding="utf-8"?>
<p:tagLst xmlns:p="http://schemas.openxmlformats.org/presentationml/2006/main">
  <p:tag name="PA" val="v5.2.9"/>
</p:tagLst>
</file>

<file path=ppt/tags/tag101.xml><?xml version="1.0" encoding="utf-8"?>
<p:tagLst xmlns:p="http://schemas.openxmlformats.org/presentationml/2006/main">
  <p:tag name="PA" val="v5.2.9"/>
</p:tagLst>
</file>

<file path=ppt/tags/tag102.xml><?xml version="1.0" encoding="utf-8"?>
<p:tagLst xmlns:p="http://schemas.openxmlformats.org/presentationml/2006/main">
  <p:tag name="PA" val="v5.2.9"/>
</p:tagLst>
</file>

<file path=ppt/tags/tag103.xml><?xml version="1.0" encoding="utf-8"?>
<p:tagLst xmlns:p="http://schemas.openxmlformats.org/presentationml/2006/main">
  <p:tag name="PA" val="v5.2.9"/>
</p:tagLst>
</file>

<file path=ppt/tags/tag104.xml><?xml version="1.0" encoding="utf-8"?>
<p:tagLst xmlns:p="http://schemas.openxmlformats.org/presentationml/2006/main">
  <p:tag name="PA" val="v5.2.9"/>
</p:tagLst>
</file>

<file path=ppt/tags/tag105.xml><?xml version="1.0" encoding="utf-8"?>
<p:tagLst xmlns:p="http://schemas.openxmlformats.org/presentationml/2006/main">
  <p:tag name="PA" val="v5.2.9"/>
</p:tagLst>
</file>

<file path=ppt/tags/tag106.xml><?xml version="1.0" encoding="utf-8"?>
<p:tagLst xmlns:p="http://schemas.openxmlformats.org/presentationml/2006/main">
  <p:tag name="PA" val="v5.2.9"/>
</p:tagLst>
</file>

<file path=ppt/tags/tag107.xml><?xml version="1.0" encoding="utf-8"?>
<p:tagLst xmlns:p="http://schemas.openxmlformats.org/presentationml/2006/main">
  <p:tag name="PA" val="v5.2.9"/>
</p:tagLst>
</file>

<file path=ppt/tags/tag108.xml><?xml version="1.0" encoding="utf-8"?>
<p:tagLst xmlns:p="http://schemas.openxmlformats.org/presentationml/2006/main">
  <p:tag name="PA" val="v5.2.9"/>
</p:tagLst>
</file>

<file path=ppt/tags/tag109.xml><?xml version="1.0" encoding="utf-8"?>
<p:tagLst xmlns:p="http://schemas.openxmlformats.org/presentationml/2006/main">
  <p:tag name="PA" val="v5.2.9"/>
</p:tagLst>
</file>

<file path=ppt/tags/tag11.xml><?xml version="1.0" encoding="utf-8"?>
<p:tagLst xmlns:p="http://schemas.openxmlformats.org/presentationml/2006/main">
  <p:tag name="PA" val="v5.2.9"/>
</p:tagLst>
</file>

<file path=ppt/tags/tag110.xml><?xml version="1.0" encoding="utf-8"?>
<p:tagLst xmlns:p="http://schemas.openxmlformats.org/presentationml/2006/main">
  <p:tag name="PA" val="v5.2.9"/>
</p:tagLst>
</file>

<file path=ppt/tags/tag111.xml><?xml version="1.0" encoding="utf-8"?>
<p:tagLst xmlns:p="http://schemas.openxmlformats.org/presentationml/2006/main">
  <p:tag name="PA" val="v5.2.9"/>
</p:tagLst>
</file>

<file path=ppt/tags/tag112.xml><?xml version="1.0" encoding="utf-8"?>
<p:tagLst xmlns:p="http://schemas.openxmlformats.org/presentationml/2006/main">
  <p:tag name="PA" val="v5.2.9"/>
</p:tagLst>
</file>

<file path=ppt/tags/tag113.xml><?xml version="1.0" encoding="utf-8"?>
<p:tagLst xmlns:p="http://schemas.openxmlformats.org/presentationml/2006/main">
  <p:tag name="PA" val="v5.2.9"/>
</p:tagLst>
</file>

<file path=ppt/tags/tag114.xml><?xml version="1.0" encoding="utf-8"?>
<p:tagLst xmlns:p="http://schemas.openxmlformats.org/presentationml/2006/main">
  <p:tag name="PA" val="v5.2.9"/>
</p:tagLst>
</file>

<file path=ppt/tags/tag115.xml><?xml version="1.0" encoding="utf-8"?>
<p:tagLst xmlns:p="http://schemas.openxmlformats.org/presentationml/2006/main">
  <p:tag name="PA" val="v5.2.9"/>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PA" val="v5.2.9"/>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PA" val="v5.2.9"/>
</p:tagLst>
</file>

<file path=ppt/tags/tag122.xml><?xml version="1.0" encoding="utf-8"?>
<p:tagLst xmlns:p="http://schemas.openxmlformats.org/presentationml/2006/main">
  <p:tag name="PA" val="v5.2.9"/>
</p:tagLst>
</file>

<file path=ppt/tags/tag123.xml><?xml version="1.0" encoding="utf-8"?>
<p:tagLst xmlns:p="http://schemas.openxmlformats.org/presentationml/2006/main">
  <p:tag name="PA" val="v5.2.9"/>
</p:tagLst>
</file>

<file path=ppt/tags/tag124.xml><?xml version="1.0" encoding="utf-8"?>
<p:tagLst xmlns:p="http://schemas.openxmlformats.org/presentationml/2006/main">
  <p:tag name="PA" val="v5.2.9"/>
</p:tagLst>
</file>

<file path=ppt/tags/tag125.xml><?xml version="1.0" encoding="utf-8"?>
<p:tagLst xmlns:p="http://schemas.openxmlformats.org/presentationml/2006/main">
  <p:tag name="PA" val="v5.2.9"/>
</p:tagLst>
</file>

<file path=ppt/tags/tag126.xml><?xml version="1.0" encoding="utf-8"?>
<p:tagLst xmlns:p="http://schemas.openxmlformats.org/presentationml/2006/main">
  <p:tag name="PA" val="v5.2.9"/>
</p:tagLst>
</file>

<file path=ppt/tags/tag127.xml><?xml version="1.0" encoding="utf-8"?>
<p:tagLst xmlns:p="http://schemas.openxmlformats.org/presentationml/2006/main">
  <p:tag name="PA" val="v5.2.9"/>
</p:tagLst>
</file>

<file path=ppt/tags/tag128.xml><?xml version="1.0" encoding="utf-8"?>
<p:tagLst xmlns:p="http://schemas.openxmlformats.org/presentationml/2006/main">
  <p:tag name="PA" val="v5.2.9"/>
</p:tagLst>
</file>

<file path=ppt/tags/tag129.xml><?xml version="1.0" encoding="utf-8"?>
<p:tagLst xmlns:p="http://schemas.openxmlformats.org/presentationml/2006/main">
  <p:tag name="PA" val="v5.2.9"/>
</p:tagLst>
</file>

<file path=ppt/tags/tag13.xml><?xml version="1.0" encoding="utf-8"?>
<p:tagLst xmlns:p="http://schemas.openxmlformats.org/presentationml/2006/main">
  <p:tag name="PA" val="v5.2.9"/>
</p:tagLst>
</file>

<file path=ppt/tags/tag130.xml><?xml version="1.0" encoding="utf-8"?>
<p:tagLst xmlns:p="http://schemas.openxmlformats.org/presentationml/2006/main">
  <p:tag name="PA" val="v5.2.9"/>
</p:tagLst>
</file>

<file path=ppt/tags/tag131.xml><?xml version="1.0" encoding="utf-8"?>
<p:tagLst xmlns:p="http://schemas.openxmlformats.org/presentationml/2006/main">
  <p:tag name="PA" val="v5.2.9"/>
</p:tagLst>
</file>

<file path=ppt/tags/tag132.xml><?xml version="1.0" encoding="utf-8"?>
<p:tagLst xmlns:p="http://schemas.openxmlformats.org/presentationml/2006/main">
  <p:tag name="PA" val="v5.2.9"/>
</p:tagLst>
</file>

<file path=ppt/tags/tag133.xml><?xml version="1.0" encoding="utf-8"?>
<p:tagLst xmlns:p="http://schemas.openxmlformats.org/presentationml/2006/main">
  <p:tag name="PA" val="v5.2.9"/>
</p:tagLst>
</file>

<file path=ppt/tags/tag134.xml><?xml version="1.0" encoding="utf-8"?>
<p:tagLst xmlns:p="http://schemas.openxmlformats.org/presentationml/2006/main">
  <p:tag name="PA" val="v5.2.9"/>
</p:tagLst>
</file>

<file path=ppt/tags/tag135.xml><?xml version="1.0" encoding="utf-8"?>
<p:tagLst xmlns:p="http://schemas.openxmlformats.org/presentationml/2006/main">
  <p:tag name="PA" val="v5.2.9"/>
</p:tagLst>
</file>

<file path=ppt/tags/tag136.xml><?xml version="1.0" encoding="utf-8"?>
<p:tagLst xmlns:p="http://schemas.openxmlformats.org/presentationml/2006/main">
  <p:tag name="PA" val="v5.2.9"/>
</p:tagLst>
</file>

<file path=ppt/tags/tag137.xml><?xml version="1.0" encoding="utf-8"?>
<p:tagLst xmlns:p="http://schemas.openxmlformats.org/presentationml/2006/main">
  <p:tag name="PA" val="v5.2.9"/>
</p:tagLst>
</file>

<file path=ppt/tags/tag138.xml><?xml version="1.0" encoding="utf-8"?>
<p:tagLst xmlns:p="http://schemas.openxmlformats.org/presentationml/2006/main">
  <p:tag name="PA" val="v5.2.9"/>
</p:tagLst>
</file>

<file path=ppt/tags/tag139.xml><?xml version="1.0" encoding="utf-8"?>
<p:tagLst xmlns:p="http://schemas.openxmlformats.org/presentationml/2006/main">
  <p:tag name="PA" val="v5.2.9"/>
</p:tagLst>
</file>

<file path=ppt/tags/tag14.xml><?xml version="1.0" encoding="utf-8"?>
<p:tagLst xmlns:p="http://schemas.openxmlformats.org/presentationml/2006/main">
  <p:tag name="PA" val="v5.2.9"/>
</p:tagLst>
</file>

<file path=ppt/tags/tag140.xml><?xml version="1.0" encoding="utf-8"?>
<p:tagLst xmlns:p="http://schemas.openxmlformats.org/presentationml/2006/main">
  <p:tag name="PA" val="v5.2.9"/>
</p:tagLst>
</file>

<file path=ppt/tags/tag141.xml><?xml version="1.0" encoding="utf-8"?>
<p:tagLst xmlns:p="http://schemas.openxmlformats.org/presentationml/2006/main">
  <p:tag name="PA" val="v5.2.9"/>
</p:tagLst>
</file>

<file path=ppt/tags/tag142.xml><?xml version="1.0" encoding="utf-8"?>
<p:tagLst xmlns:p="http://schemas.openxmlformats.org/presentationml/2006/main">
  <p:tag name="PA" val="v5.2.9"/>
</p:tagLst>
</file>

<file path=ppt/tags/tag143.xml><?xml version="1.0" encoding="utf-8"?>
<p:tagLst xmlns:p="http://schemas.openxmlformats.org/presentationml/2006/main">
  <p:tag name="PA" val="v5.2.9"/>
</p:tagLst>
</file>

<file path=ppt/tags/tag144.xml><?xml version="1.0" encoding="utf-8"?>
<p:tagLst xmlns:p="http://schemas.openxmlformats.org/presentationml/2006/main">
  <p:tag name="PA" val="v5.2.9"/>
</p:tagLst>
</file>

<file path=ppt/tags/tag145.xml><?xml version="1.0" encoding="utf-8"?>
<p:tagLst xmlns:p="http://schemas.openxmlformats.org/presentationml/2006/main">
  <p:tag name="PA" val="v5.2.9"/>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65_2*a*1"/>
  <p:tag name="KSO_WM_TEMPLATE_CATEGORY" val="diagram"/>
  <p:tag name="KSO_WM_TEMPLATE_INDEX" val="20231065"/>
  <p:tag name="KSO_WM_UNIT_LAYERLEVEL" val="1"/>
  <p:tag name="KSO_WM_TAG_VERSION" val="3.0"/>
  <p:tag name="KSO_WM_BEAUTIFY_FLAG" val="#wm#"/>
  <p:tag name="KSO_WM_DIAGRAM_GROUP_CODE" val="m1-1"/>
  <p:tag name="KSO_WM_UNIT_PRESET_TEXT" val="单击此处添加标题"/>
</p:tagLst>
</file>

<file path=ppt/tags/tag14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3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3_2"/>
  <p:tag name="KSO_WM_UNIT_FILL_FORE_SCHEMECOLOR_INDEX" val="7"/>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1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1_2"/>
  <p:tag name="KSO_WM_UNIT_FILL_FORE_SCHEMECOLOR_INDEX" val="5"/>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xml><?xml version="1.0" encoding="utf-8"?>
<p:tagLst xmlns:p="http://schemas.openxmlformats.org/presentationml/2006/main">
  <p:tag name="PA" val="v5.2.9"/>
</p:tagLst>
</file>

<file path=ppt/tags/tag1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3_3"/>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3_3"/>
  <p:tag name="KSO_WM_UNIT_FILL_FORE_SCHEMECOLOR_INDEX" val="7"/>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2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2_2"/>
  <p:tag name="KSO_WM_UNIT_FILL_FORE_SCHEMECOLOR_INDEX" val="6"/>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1_1"/>
  <p:tag name="KSO_WM_UNIT_ID" val="diagram20231065_2*m_h_i*1_1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PRESET_TEXT" val="1"/>
  <p:tag name="KSO_WM_UNIT_LINE_FORE_SCHEMECOLOR_INDEX" val="5"/>
  <p:tag name="KSO_WM_UNIT_TEXT_FILL_FORE_SCHEMECOLOR_INDEX" val="5"/>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14,&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2_1"/>
  <p:tag name="KSO_WM_UNIT_ID" val="diagram20231065_2*m_h_i*1_2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PRESET_TEXT" val="2"/>
  <p:tag name="KSO_WM_UNIT_LINE_FORE_SCHEMECOLOR_INDEX" val="6"/>
  <p:tag name="KSO_WM_UNIT_TEXT_FILL_FORE_SCHEMECOLOR_INDEX" val="6"/>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14,&quot;transparency&quot;:0},&quot;type&quot;:1},&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3_1"/>
  <p:tag name="KSO_WM_UNIT_ID" val="diagram20231065_2*m_h_i*1_3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PRESET_TEXT" val="3"/>
  <p:tag name="KSO_WM_UNIT_LINE_FORE_SCHEMECOLOR_INDEX" val="7"/>
  <p:tag name="KSO_WM_UNIT_TEXT_FILL_FORE_SCHEMECOLOR_INDEX" val="7"/>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14,&quot;transparency&quot;:0},&quot;type&quot;:1},&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3_1"/>
  <p:tag name="KSO_WM_UNIT_ID" val="diagram20231065_2*m_h_a*1_3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1"/>
  <p:tag name="KSO_WM_UNIT_PRESET_TEXT" val="添加标题"/>
  <p:tag name="KSO_WM_DIAGRAM_MAX_ITEMCNT" val="6"/>
  <p:tag name="KSO_WM_DIAGRAM_MIN_ITEMCNT" val="2"/>
  <p:tag name="KSO_WM_DIAGRAM_VIRTUALLY_FRAME" val="{&quot;height&quot;:385.549987792968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1_1"/>
  <p:tag name="KSO_WM_UNIT_ID" val="diagram20231065_2*m_h_a*1_1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33"/>
  <p:tag name="KSO_WM_UNIT_PRESET_TEXT" val="添加标题"/>
  <p:tag name="KSO_WM_DIAGRAM_MAX_ITEMCNT" val="6"/>
  <p:tag name="KSO_WM_DIAGRAM_MIN_ITEMCNT" val="2"/>
  <p:tag name="KSO_WM_DIAGRAM_VIRTUALLY_FRAME" val="{&quot;height&quot;:385.549987792968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2_1"/>
  <p:tag name="KSO_WM_UNIT_ID" val="diagram20231065_2*m_h_a*1_2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4"/>
  <p:tag name="KSO_WM_UNIT_PRESET_TEXT" val="添加标题"/>
  <p:tag name="KSO_WM_DIAGRAM_MAX_ITEMCNT" val="6"/>
  <p:tag name="KSO_WM_DIAGRAM_MIN_ITEMCNT" val="2"/>
  <p:tag name="KSO_WM_DIAGRAM_VIRTUALLY_FRAME" val="{&quot;height&quot;:385.549987792968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8.xml><?xml version="1.0" encoding="utf-8"?>
<p:tagLst xmlns:p="http://schemas.openxmlformats.org/presentationml/2006/main">
  <p:tag name="KSO_WM_SLIDE_ID" val="diagram20231065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1065"/>
  <p:tag name="KSO_WM_SLIDE_TYPE" val="text"/>
  <p:tag name="KSO_WM_SLIDE_SUBTYPE" val="diag"/>
  <p:tag name="KSO_WM_SLIDE_SIZE" val="937.25*315.2"/>
  <p:tag name="KSO_WM_SLIDE_POSITION" val="0*173.45"/>
  <p:tag name="KSO_WM_SLIDE_LAYOUT" val="a_m"/>
  <p:tag name="KSO_WM_SLIDE_LAYOUT_CNT" val="1_1"/>
  <p:tag name="KSO_WM_SPECIAL_SOURCE" val="bdnull"/>
  <p:tag name="KSO_WM_DIAGRAM_GROUP_CODE" val="m1-1"/>
  <p:tag name="KSO_WM_SLIDE_DIAGTYPE" val="m"/>
</p:tagLst>
</file>

<file path=ppt/tags/tag159.xml><?xml version="1.0" encoding="utf-8"?>
<p:tagLst xmlns:p="http://schemas.openxmlformats.org/presentationml/2006/main">
  <p:tag name="PA" val="v5.2.9"/>
</p:tagLst>
</file>

<file path=ppt/tags/tag16.xml><?xml version="1.0" encoding="utf-8"?>
<p:tagLst xmlns:p="http://schemas.openxmlformats.org/presentationml/2006/main">
  <p:tag name="PA" val="v5.2.9"/>
</p:tagLst>
</file>

<file path=ppt/tags/tag160.xml><?xml version="1.0" encoding="utf-8"?>
<p:tagLst xmlns:p="http://schemas.openxmlformats.org/presentationml/2006/main">
  <p:tag name="PA" val="v5.2.9"/>
</p:tagLst>
</file>

<file path=ppt/tags/tag161.xml><?xml version="1.0" encoding="utf-8"?>
<p:tagLst xmlns:p="http://schemas.openxmlformats.org/presentationml/2006/main">
  <p:tag name="PA" val="v5.2.9"/>
</p:tagLst>
</file>

<file path=ppt/tags/tag162.xml><?xml version="1.0" encoding="utf-8"?>
<p:tagLst xmlns:p="http://schemas.openxmlformats.org/presentationml/2006/main">
  <p:tag name="PA" val="v5.2.9"/>
</p:tagLst>
</file>

<file path=ppt/tags/tag163.xml><?xml version="1.0" encoding="utf-8"?>
<p:tagLst xmlns:p="http://schemas.openxmlformats.org/presentationml/2006/main">
  <p:tag name="PA" val="v5.2.9"/>
</p:tagLst>
</file>

<file path=ppt/tags/tag164.xml><?xml version="1.0" encoding="utf-8"?>
<p:tagLst xmlns:p="http://schemas.openxmlformats.org/presentationml/2006/main">
  <p:tag name="PA" val="v5.2.9"/>
</p:tagLst>
</file>

<file path=ppt/tags/tag165.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66.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67.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68.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69.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7.xml><?xml version="1.0" encoding="utf-8"?>
<p:tagLst xmlns:p="http://schemas.openxmlformats.org/presentationml/2006/main">
  <p:tag name="PA" val="v5.2.9"/>
</p:tagLst>
</file>

<file path=ppt/tags/tag170.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71.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72.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73.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74.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75.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76.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77.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78.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79.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8.xml><?xml version="1.0" encoding="utf-8"?>
<p:tagLst xmlns:p="http://schemas.openxmlformats.org/presentationml/2006/main">
  <p:tag name="PA" val="v5.2.9"/>
</p:tagLst>
</file>

<file path=ppt/tags/tag180.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81.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82.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83.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84.xml><?xml version="1.0" encoding="utf-8"?>
<p:tagLst xmlns:p="http://schemas.openxmlformats.org/presentationml/2006/main">
  <p:tag name="KSO_WM_DIAGRAM_VIRTUALLY_FRAME" val="{&quot;height&quot;:196.8789763779527,&quot;left&quot;:63.63566929133858,&quot;top&quot;:154.32149606299214,&quot;width&quot;:838.2749606299215}"/>
</p:tagLst>
</file>

<file path=ppt/tags/tag185.xml><?xml version="1.0" encoding="utf-8"?>
<p:tagLst xmlns:p="http://schemas.openxmlformats.org/presentationml/2006/main">
  <p:tag name="KSO_WM_BEAUTIFY_FLAG" val=""/>
  <p:tag name="KSO_WM_DIAGRAM_VIRTUALLY_FRAME" val="{&quot;height&quot;:196.8789763779527,&quot;left&quot;:63.63566929133858,&quot;top&quot;:154.32149606299214,&quot;width&quot;:838.2749606299215}"/>
</p:tagLst>
</file>

<file path=ppt/tags/tag186.xml><?xml version="1.0" encoding="utf-8"?>
<p:tagLst xmlns:p="http://schemas.openxmlformats.org/presentationml/2006/main">
  <p:tag name="KSO_WM_BEAUTIFY_FLAG" val=""/>
  <p:tag name="KSO_WM_DIAGRAM_VIRTUALLY_FRAME" val="{&quot;height&quot;:196.8789763779527,&quot;left&quot;:63.63566929133858,&quot;top&quot;:154.32149606299214,&quot;width&quot;:838.2749606299215}"/>
</p:tagLst>
</file>

<file path=ppt/tags/tag187.xml><?xml version="1.0" encoding="utf-8"?>
<p:tagLst xmlns:p="http://schemas.openxmlformats.org/presentationml/2006/main">
  <p:tag name="PA" val="v5.2.9"/>
</p:tagLst>
</file>

<file path=ppt/tags/tag188.xml><?xml version="1.0" encoding="utf-8"?>
<p:tagLst xmlns:p="http://schemas.openxmlformats.org/presentationml/2006/main">
  <p:tag name="PA" val="v5.2.9"/>
</p:tagLst>
</file>

<file path=ppt/tags/tag189.xml><?xml version="1.0" encoding="utf-8"?>
<p:tagLst xmlns:p="http://schemas.openxmlformats.org/presentationml/2006/main">
  <p:tag name="PA" val="v5.2.9"/>
</p:tagLst>
</file>

<file path=ppt/tags/tag19.xml><?xml version="1.0" encoding="utf-8"?>
<p:tagLst xmlns:p="http://schemas.openxmlformats.org/presentationml/2006/main">
  <p:tag name="PA" val="v5.2.9"/>
</p:tagLst>
</file>

<file path=ppt/tags/tag190.xml><?xml version="1.0" encoding="utf-8"?>
<p:tagLst xmlns:p="http://schemas.openxmlformats.org/presentationml/2006/main">
  <p:tag name="PA" val="v5.2.9"/>
</p:tagLst>
</file>

<file path=ppt/tags/tag191.xml><?xml version="1.0" encoding="utf-8"?>
<p:tagLst xmlns:p="http://schemas.openxmlformats.org/presentationml/2006/main">
  <p:tag name="PA" val="v5.2.9"/>
</p:tagLst>
</file>

<file path=ppt/tags/tag192.xml><?xml version="1.0" encoding="utf-8"?>
<p:tagLst xmlns:p="http://schemas.openxmlformats.org/presentationml/2006/main">
  <p:tag name="PA" val="v5.2.9"/>
</p:tagLst>
</file>

<file path=ppt/tags/tag193.xml><?xml version="1.0" encoding="utf-8"?>
<p:tagLst xmlns:p="http://schemas.openxmlformats.org/presentationml/2006/main">
  <p:tag name="PA" val="v5.2.9"/>
</p:tagLst>
</file>

<file path=ppt/tags/tag194.xml><?xml version="1.0" encoding="utf-8"?>
<p:tagLst xmlns:p="http://schemas.openxmlformats.org/presentationml/2006/main">
  <p:tag name="PA" val="v5.2.9"/>
</p:tagLst>
</file>

<file path=ppt/tags/tag195.xml><?xml version="1.0" encoding="utf-8"?>
<p:tagLst xmlns:p="http://schemas.openxmlformats.org/presentationml/2006/main">
  <p:tag name="PA" val="v5.2.9"/>
</p:tagLst>
</file>

<file path=ppt/tags/tag196.xml><?xml version="1.0" encoding="utf-8"?>
<p:tagLst xmlns:p="http://schemas.openxmlformats.org/presentationml/2006/main">
  <p:tag name="PA" val="v5.2.9"/>
</p:tagLst>
</file>

<file path=ppt/tags/tag197.xml><?xml version="1.0" encoding="utf-8"?>
<p:tagLst xmlns:p="http://schemas.openxmlformats.org/presentationml/2006/main">
  <p:tag name="PA" val="v5.2.9"/>
</p:tagLst>
</file>

<file path=ppt/tags/tag198.xml><?xml version="1.0" encoding="utf-8"?>
<p:tagLst xmlns:p="http://schemas.openxmlformats.org/presentationml/2006/main">
  <p:tag name="PA" val="v5.2.9"/>
</p:tagLst>
</file>

<file path=ppt/tags/tag199.xml><?xml version="1.0" encoding="utf-8"?>
<p:tagLst xmlns:p="http://schemas.openxmlformats.org/presentationml/2006/main">
  <p:tag name="PA" val="v5.2.9"/>
</p:tagLst>
</file>

<file path=ppt/tags/tag2.xml><?xml version="1.0" encoding="utf-8"?>
<p:tagLst xmlns:p="http://schemas.openxmlformats.org/presentationml/2006/main">
  <p:tag name="PA" val="v5.2.9"/>
</p:tagLst>
</file>

<file path=ppt/tags/tag20.xml><?xml version="1.0" encoding="utf-8"?>
<p:tagLst xmlns:p="http://schemas.openxmlformats.org/presentationml/2006/main">
  <p:tag name="PA" val="v5.2.9"/>
</p:tagLst>
</file>

<file path=ppt/tags/tag200.xml><?xml version="1.0" encoding="utf-8"?>
<p:tagLst xmlns:p="http://schemas.openxmlformats.org/presentationml/2006/main">
  <p:tag name="PA" val="v5.2.9"/>
</p:tagLst>
</file>

<file path=ppt/tags/tag201.xml><?xml version="1.0" encoding="utf-8"?>
<p:tagLst xmlns:p="http://schemas.openxmlformats.org/presentationml/2006/main">
  <p:tag name="PA" val="v5.2.9"/>
</p:tagLst>
</file>

<file path=ppt/tags/tag202.xml><?xml version="1.0" encoding="utf-8"?>
<p:tagLst xmlns:p="http://schemas.openxmlformats.org/presentationml/2006/main">
  <p:tag name="PA" val="v5.2.9"/>
</p:tagLst>
</file>

<file path=ppt/tags/tag203.xml><?xml version="1.0" encoding="utf-8"?>
<p:tagLst xmlns:p="http://schemas.openxmlformats.org/presentationml/2006/main">
  <p:tag name="PA" val="v5.2.9"/>
</p:tagLst>
</file>

<file path=ppt/tags/tag204.xml><?xml version="1.0" encoding="utf-8"?>
<p:tagLst xmlns:p="http://schemas.openxmlformats.org/presentationml/2006/main">
  <p:tag name="PA" val="v5.2.9"/>
</p:tagLst>
</file>

<file path=ppt/tags/tag205.xml><?xml version="1.0" encoding="utf-8"?>
<p:tagLst xmlns:p="http://schemas.openxmlformats.org/presentationml/2006/main">
  <p:tag name="PA" val="v5.2.9"/>
</p:tagLst>
</file>

<file path=ppt/tags/tag206.xml><?xml version="1.0" encoding="utf-8"?>
<p:tagLst xmlns:p="http://schemas.openxmlformats.org/presentationml/2006/main">
  <p:tag name="PA" val="v5.2.9"/>
</p:tagLst>
</file>

<file path=ppt/tags/tag207.xml><?xml version="1.0" encoding="utf-8"?>
<p:tagLst xmlns:p="http://schemas.openxmlformats.org/presentationml/2006/main">
  <p:tag name="PA" val="v5.2.9"/>
</p:tagLst>
</file>

<file path=ppt/tags/tag208.xml><?xml version="1.0" encoding="utf-8"?>
<p:tagLst xmlns:p="http://schemas.openxmlformats.org/presentationml/2006/main">
  <p:tag name="PA" val="v5.2.9"/>
</p:tagLst>
</file>

<file path=ppt/tags/tag209.xml><?xml version="1.0" encoding="utf-8"?>
<p:tagLst xmlns:p="http://schemas.openxmlformats.org/presentationml/2006/main">
  <p:tag name="PA" val="v5.2.9"/>
</p:tagLst>
</file>

<file path=ppt/tags/tag21.xml><?xml version="1.0" encoding="utf-8"?>
<p:tagLst xmlns:p="http://schemas.openxmlformats.org/presentationml/2006/main">
  <p:tag name="PA" val="v5.2.9"/>
</p:tagLst>
</file>

<file path=ppt/tags/tag210.xml><?xml version="1.0" encoding="utf-8"?>
<p:tagLst xmlns:p="http://schemas.openxmlformats.org/presentationml/2006/main">
  <p:tag name="PA" val="v5.2.9"/>
</p:tagLst>
</file>

<file path=ppt/tags/tag211.xml><?xml version="1.0" encoding="utf-8"?>
<p:tagLst xmlns:p="http://schemas.openxmlformats.org/presentationml/2006/main">
  <p:tag name="PA" val="v5.2.9"/>
</p:tagLst>
</file>

<file path=ppt/tags/tag212.xml><?xml version="1.0" encoding="utf-8"?>
<p:tagLst xmlns:p="http://schemas.openxmlformats.org/presentationml/2006/main">
  <p:tag name="PA" val="v5.2.9"/>
</p:tagLst>
</file>

<file path=ppt/tags/tag213.xml><?xml version="1.0" encoding="utf-8"?>
<p:tagLst xmlns:p="http://schemas.openxmlformats.org/presentationml/2006/main">
  <p:tag name="PA" val="v5.2.9"/>
</p:tagLst>
</file>

<file path=ppt/tags/tag214.xml><?xml version="1.0" encoding="utf-8"?>
<p:tagLst xmlns:p="http://schemas.openxmlformats.org/presentationml/2006/main">
  <p:tag name="PA" val="v5.2.9"/>
</p:tagLst>
</file>

<file path=ppt/tags/tag215.xml><?xml version="1.0" encoding="utf-8"?>
<p:tagLst xmlns:p="http://schemas.openxmlformats.org/presentationml/2006/main">
  <p:tag name="PA" val="v5.2.9"/>
</p:tagLst>
</file>

<file path=ppt/tags/tag216.xml><?xml version="1.0" encoding="utf-8"?>
<p:tagLst xmlns:p="http://schemas.openxmlformats.org/presentationml/2006/main">
  <p:tag name="PA" val="v5.2.9"/>
</p:tagLst>
</file>

<file path=ppt/tags/tag217.xml><?xml version="1.0" encoding="utf-8"?>
<p:tagLst xmlns:p="http://schemas.openxmlformats.org/presentationml/2006/main">
  <p:tag name="PA" val="v5.2.9"/>
</p:tagLst>
</file>

<file path=ppt/tags/tag218.xml><?xml version="1.0" encoding="utf-8"?>
<p:tagLst xmlns:p="http://schemas.openxmlformats.org/presentationml/2006/main">
  <p:tag name="PA" val="v5.2.9"/>
</p:tagLst>
</file>

<file path=ppt/tags/tag219.xml><?xml version="1.0" encoding="utf-8"?>
<p:tagLst xmlns:p="http://schemas.openxmlformats.org/presentationml/2006/main">
  <p:tag name="PA" val="v5.2.9"/>
</p:tagLst>
</file>

<file path=ppt/tags/tag22.xml><?xml version="1.0" encoding="utf-8"?>
<p:tagLst xmlns:p="http://schemas.openxmlformats.org/presentationml/2006/main">
  <p:tag name="PA" val="v5.2.9"/>
</p:tagLst>
</file>

<file path=ppt/tags/tag220.xml><?xml version="1.0" encoding="utf-8"?>
<p:tagLst xmlns:p="http://schemas.openxmlformats.org/presentationml/2006/main">
  <p:tag name="PA" val="v5.2.9"/>
</p:tagLst>
</file>

<file path=ppt/tags/tag221.xml><?xml version="1.0" encoding="utf-8"?>
<p:tagLst xmlns:p="http://schemas.openxmlformats.org/presentationml/2006/main">
  <p:tag name="ISPRING_SCORM_RATE_SLIDES" val="0"/>
  <p:tag name="ISPRING_SCORM_PASSING_SCORE" val="0.000000"/>
  <p:tag name="ISPRING_ULTRA_SCORM_COURSE_ID" val="D22F94DD-1CAD-4B6F-940D-781F271F820F"/>
  <p:tag name="ISPRINGONLINEFOLDERID" val="0"/>
  <p:tag name="ISPRINGONLINEFOLDERPATH" val="内容列表"/>
  <p:tag name="ISPRINGCLOUDFOLDERID" val="0"/>
  <p:tag name="ISPRINGCLOUDFOLDERPATH" val="资源库"/>
  <p:tag name="ISPRING_OUTPUT_FOLDER" val="C:\Users\corden\Desktop"/>
  <p:tag name="ISPRING_PRESENTATION_TITLE" val="演示文稿2"/>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 name="commondata" val="eyJoZGlkIjoiZWNkMmE3MjFhZDVhM2RmYTc4MmRjZDhkOThiZTM3MDUifQ=="/>
</p:tagLst>
</file>

<file path=ppt/tags/tag23.xml><?xml version="1.0" encoding="utf-8"?>
<p:tagLst xmlns:p="http://schemas.openxmlformats.org/presentationml/2006/main">
  <p:tag name="PA" val="v5.2.9"/>
</p:tagLst>
</file>

<file path=ppt/tags/tag24.xml><?xml version="1.0" encoding="utf-8"?>
<p:tagLst xmlns:p="http://schemas.openxmlformats.org/presentationml/2006/main">
  <p:tag name="PA" val="v5.2.9"/>
</p:tagLst>
</file>

<file path=ppt/tags/tag25.xml><?xml version="1.0" encoding="utf-8"?>
<p:tagLst xmlns:p="http://schemas.openxmlformats.org/presentationml/2006/main">
  <p:tag name="PA" val="v5.2.9"/>
</p:tagLst>
</file>

<file path=ppt/tags/tag26.xml><?xml version="1.0" encoding="utf-8"?>
<p:tagLst xmlns:p="http://schemas.openxmlformats.org/presentationml/2006/main">
  <p:tag name="PA" val="v5.2.9"/>
</p:tagLst>
</file>

<file path=ppt/tags/tag27.xml><?xml version="1.0" encoding="utf-8"?>
<p:tagLst xmlns:p="http://schemas.openxmlformats.org/presentationml/2006/main">
  <p:tag name="PA" val="v5.2.9"/>
</p:tagLst>
</file>

<file path=ppt/tags/tag28.xml><?xml version="1.0" encoding="utf-8"?>
<p:tagLst xmlns:p="http://schemas.openxmlformats.org/presentationml/2006/main">
  <p:tag name="PA" val="v5.2.9"/>
</p:tagLst>
</file>

<file path=ppt/tags/tag29.xml><?xml version="1.0" encoding="utf-8"?>
<p:tagLst xmlns:p="http://schemas.openxmlformats.org/presentationml/2006/main">
  <p:tag name="PA" val="v5.2.9"/>
</p:tagLst>
</file>

<file path=ppt/tags/tag3.xml><?xml version="1.0" encoding="utf-8"?>
<p:tagLst xmlns:p="http://schemas.openxmlformats.org/presentationml/2006/main">
  <p:tag name="PA" val="v5.2.9"/>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65_2*a*1"/>
  <p:tag name="KSO_WM_TEMPLATE_CATEGORY" val="diagram"/>
  <p:tag name="KSO_WM_TEMPLATE_INDEX" val="20231065"/>
  <p:tag name="KSO_WM_UNIT_LAYERLEVEL" val="1"/>
  <p:tag name="KSO_WM_TAG_VERSION" val="3.0"/>
  <p:tag name="KSO_WM_BEAUTIFY_FLAG" val="#wm#"/>
  <p:tag name="KSO_WM_DIAGRAM_GROUP_CODE" val="m1-1"/>
  <p:tag name="KSO_WM_UNIT_PRESET_TEXT" val="单击此处添加标题"/>
</p:tagLst>
</file>

<file path=ppt/tags/tag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3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3_2"/>
  <p:tag name="KSO_WM_UNIT_FILL_FORE_SCHEMECOLOR_INDEX" val="7"/>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1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1_2"/>
  <p:tag name="KSO_WM_UNIT_FILL_FORE_SCHEMECOLOR_INDEX" val="5"/>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3_3"/>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3_3"/>
  <p:tag name="KSO_WM_UNIT_FILL_FORE_SCHEMECOLOR_INDEX" val="7"/>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2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2_2"/>
  <p:tag name="KSO_WM_UNIT_FILL_FORE_SCHEMECOLOR_INDEX" val="6"/>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xml><?xml version="1.0" encoding="utf-8"?>
<p:tagLst xmlns:p="http://schemas.openxmlformats.org/presentationml/2006/main">
  <p:tag name="PA" val="v5.2.9"/>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1_1"/>
  <p:tag name="KSO_WM_UNIT_ID" val="diagram20231065_2*m_h_i*1_1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PRESET_TEXT" val="1"/>
  <p:tag name="KSO_WM_UNIT_LINE_FORE_SCHEMECOLOR_INDEX" val="5"/>
  <p:tag name="KSO_WM_UNIT_TEXT_FILL_FORE_SCHEMECOLOR_INDEX" val="5"/>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14,&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2_1"/>
  <p:tag name="KSO_WM_UNIT_ID" val="diagram20231065_2*m_h_i*1_2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PRESET_TEXT" val="2"/>
  <p:tag name="KSO_WM_UNIT_LINE_FORE_SCHEMECOLOR_INDEX" val="6"/>
  <p:tag name="KSO_WM_UNIT_TEXT_FILL_FORE_SCHEMECOLOR_INDEX" val="6"/>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14,&quot;transparency&quot;:0},&quot;type&quot;:1},&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3_1"/>
  <p:tag name="KSO_WM_UNIT_ID" val="diagram20231065_2*m_h_i*1_3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PRESET_TEXT" val="3"/>
  <p:tag name="KSO_WM_UNIT_LINE_FORE_SCHEMECOLOR_INDEX" val="7"/>
  <p:tag name="KSO_WM_UNIT_TEXT_FILL_FORE_SCHEMECOLOR_INDEX" val="7"/>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14,&quot;transparency&quot;:0},&quot;type&quot;:1},&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3_1"/>
  <p:tag name="KSO_WM_UNIT_ID" val="diagram20231065_2*m_h_a*1_3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1"/>
  <p:tag name="KSO_WM_UNIT_PRESET_TEXT" val="添加标题"/>
  <p:tag name="KSO_WM_DIAGRAM_MAX_ITEMCNT" val="6"/>
  <p:tag name="KSO_WM_DIAGRAM_MIN_ITEMCNT" val="2"/>
  <p:tag name="KSO_WM_DIAGRAM_VIRTUALLY_FRAME" val="{&quot;height&quot;:385.549987792968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1_1"/>
  <p:tag name="KSO_WM_UNIT_ID" val="diagram20231065_2*m_h_a*1_1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33"/>
  <p:tag name="KSO_WM_UNIT_PRESET_TEXT" val="添加标题"/>
  <p:tag name="KSO_WM_DIAGRAM_MAX_ITEMCNT" val="6"/>
  <p:tag name="KSO_WM_DIAGRAM_MIN_ITEMCNT" val="2"/>
  <p:tag name="KSO_WM_DIAGRAM_VIRTUALLY_FRAME" val="{&quot;height&quot;:385.549987792968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2_1"/>
  <p:tag name="KSO_WM_UNIT_ID" val="diagram20231065_2*m_h_a*1_2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4"/>
  <p:tag name="KSO_WM_UNIT_PRESET_TEXT" val="添加标题"/>
  <p:tag name="KSO_WM_DIAGRAM_MAX_ITEMCNT" val="6"/>
  <p:tag name="KSO_WM_DIAGRAM_MIN_ITEMCNT" val="2"/>
  <p:tag name="KSO_WM_DIAGRAM_VIRTUALLY_FRAME" val="{&quot;height&quot;:385.549987792968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6.xml><?xml version="1.0" encoding="utf-8"?>
<p:tagLst xmlns:p="http://schemas.openxmlformats.org/presentationml/2006/main">
  <p:tag name="KSO_WM_SLIDE_ID" val="diagram20231065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1065"/>
  <p:tag name="KSO_WM_SLIDE_TYPE" val="text"/>
  <p:tag name="KSO_WM_SLIDE_SUBTYPE" val="diag"/>
  <p:tag name="KSO_WM_SLIDE_SIZE" val="937.25*315.2"/>
  <p:tag name="KSO_WM_SLIDE_POSITION" val="0*173.45"/>
  <p:tag name="KSO_WM_SLIDE_LAYOUT" val="a_m"/>
  <p:tag name="KSO_WM_SLIDE_LAYOUT_CNT" val="1_1"/>
  <p:tag name="KSO_WM_SPECIAL_SOURCE" val="bdnull"/>
  <p:tag name="KSO_WM_DIAGRAM_GROUP_CODE" val="m1-1"/>
  <p:tag name="KSO_WM_SLIDE_DIAGTYPE" val="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7_3*a*1"/>
  <p:tag name="KSO_WM_TEMPLATE_CATEGORY" val="diagram"/>
  <p:tag name="KSO_WM_TEMPLATE_INDEX" val="20231067"/>
  <p:tag name="KSO_WM_UNIT_LAYERLEVEL" val="1"/>
  <p:tag name="KSO_WM_TAG_VERSION" val="3.0"/>
  <p:tag name="KSO_WM_BEAUTIFY_FLAG" val="#wm#"/>
  <p:tag name="KSO_WM_UNIT_ISCONTENTSTITLE" val="0"/>
  <p:tag name="KSO_WM_UNIT_ISNUMDGMTITLE" val="0"/>
  <p:tag name="KSO_WM_UNIT_NOCLEAR" val="0"/>
  <p:tag name="KSO_WM_UNIT_VALUE" val="30"/>
  <p:tag name="KSO_WM_UNIT_TYPE" val="a"/>
  <p:tag name="KSO_WM_UNIT_INDEX" val="1"/>
  <p:tag name="KSO_WM_UNIT_PRESET_TEXT" val="单击此处添加标题"/>
</p:tagLst>
</file>

<file path=ppt/tags/tag4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1067_3*m_h_i*1_5_1"/>
  <p:tag name="KSO_WM_TEMPLATE_CATEGORY" val="diagram"/>
  <p:tag name="KSO_WM_TEMPLATE_INDEX" val="20231067"/>
  <p:tag name="KSO_WM_UNIT_LAYERLEVEL" val="1_1_1"/>
  <p:tag name="KSO_WM_TAG_VERSION" val="3.0"/>
  <p:tag name="KSO_WM_DIAGRAM_VERSION" val="3"/>
  <p:tag name="KSO_WM_DIAGRAM_COLOR_TRICK" val="4"/>
  <p:tag name="KSO_WM_DIAGRAM_COLOR_TEXT_CAN_REMOVE" val="n"/>
  <p:tag name="KSO_WM_UNIT_TYPE" val="m_h_i"/>
  <p:tag name="KSO_WM_UNIT_INDEX" val="1_5_1"/>
  <p:tag name="KSO_WM_UNIT_SUBTYPE" val="d"/>
  <p:tag name="KSO_WM_UNIT_PRESET_TEXT" val="05"/>
  <p:tag name="KSO_WM_UNIT_FILL_FORE_SCHEMECOLOR_INDEX" val="9"/>
  <p:tag name="KSO_WM_DIAGRAM_MAX_ITEMCNT" val="5"/>
  <p:tag name="KSO_WM_DIAGRAM_MIN_ITEMCNT" val="3"/>
  <p:tag name="KSO_WM_DIAGRAM_VIRTUALLY_FRAME" val="{&quot;height&quot;:305.6108703613281,&quot;width&quot;:785.75}"/>
  <p:tag name="KSO_WM_DIAGRAM_COLOR_MATCH_VALUE" val="{&quot;shape&quot;:{&quot;fill&quot;:{&quot;gradient&quot;:[{&quot;brightness&quot;:0.4000000059604645,&quot;colorType&quot;:1,&quot;foreColorIndex&quot;:9,&quot;pos&quot;:0.15000000596046448,&quot;transparency&quot;:0},{&quot;brightness&quot;:0,&quot;colorType&quot;:1,&quot;foreColorIndex&quot;:9,&quot;pos&quot;:0.800000011920929,&quot;transparency&quot;:0}],&quot;type&quot;:3},&quot;glow&quot;:{&quot;colorType&quot;:0},&quot;line&quot;:{&quot;type&quot;:0},&quot;shadow&quot;:{&quot;brightness&quot;:0,&quot;colorType&quot;:1,&quot;foreColorIndex&quot;:9,&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4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4_1"/>
  <p:tag name="KSO_WM_UNIT_ID" val="diagram20231067_3*m_h_a*1_4_1"/>
  <p:tag name="KSO_WM_TEMPLATE_CATEGORY" val="diagram"/>
  <p:tag name="KSO_WM_TEMPLATE_INDEX" val="20231067"/>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VALUE" val="13"/>
  <p:tag name="KSO_WM_UNIT_PRESET_TEXT" val="添加标题"/>
  <p:tag name="KSO_WM_UNIT_TEXT_FILL_FORE_SCHEMECOLOR_INDEX" val="8"/>
  <p:tag name="KSO_WM_DIAGRAM_MAX_ITEMCNT" val="5"/>
  <p:tag name="KSO_WM_DIAGRAM_MIN_ITEMCNT" val="3"/>
  <p:tag name="KSO_WM_DIAGRAM_VIRTUALLY_FRAME" val="{&quot;height&quot;:305.6108703613281,&quot;width&quot;:785.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5.xml><?xml version="1.0" encoding="utf-8"?>
<p:tagLst xmlns:p="http://schemas.openxmlformats.org/presentationml/2006/main">
  <p:tag name="PA" val="v5.2.9"/>
</p:tagLst>
</file>

<file path=ppt/tags/tag5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31067_3*m_h_f*1_4_1"/>
  <p:tag name="KSO_WM_TEMPLATE_CATEGORY" val="diagram"/>
  <p:tag name="KSO_WM_TEMPLATE_INDEX" val="20231067"/>
  <p:tag name="KSO_WM_UNIT_LAYERLEVEL" val="1_1_1"/>
  <p:tag name="KSO_WM_TAG_VERSION" val="3.0"/>
  <p:tag name="KSO_WM_BEAUTIFY_FLAG" val="#wm#"/>
  <p:tag name="KSO_WM_DIAGRAM_VERSION" val="3"/>
  <p:tag name="KSO_WM_DIAGRAM_COLOR_TRICK" val="4"/>
  <p:tag name="KSO_WM_DIAGRAM_COLOR_TEXT_CAN_REMOVE" val="n"/>
  <p:tag name="KSO_WM_UNIT_VALUE" val="54"/>
  <p:tag name="KSO_WM_UNIT_PRESET_TEXT" val="单击此处输入你的智能图形项正文&#10;文字是您思想的提炼"/>
  <p:tag name="KSO_WM_DIAGRAM_MAX_ITEMCNT" val="5"/>
  <p:tag name="KSO_WM_DIAGRAM_MIN_ITEMCNT" val="3"/>
  <p:tag name="KSO_WM_DIAGRAM_VIRTUALLY_FRAME" val="{&quot;height&quot;:305.6108703613281,&quot;width&quot;:785.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5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2_1"/>
  <p:tag name="KSO_WM_UNIT_ID" val="diagram20231067_3*m_h_a*1_2_1"/>
  <p:tag name="KSO_WM_TEMPLATE_CATEGORY" val="diagram"/>
  <p:tag name="KSO_WM_TEMPLATE_INDEX" val="20231067"/>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VALUE" val="13"/>
  <p:tag name="KSO_WM_UNIT_PRESET_TEXT" val="添加标题"/>
  <p:tag name="KSO_WM_UNIT_TEXT_FILL_FORE_SCHEMECOLOR_INDEX" val="6"/>
  <p:tag name="KSO_WM_DIAGRAM_MAX_ITEMCNT" val="5"/>
  <p:tag name="KSO_WM_DIAGRAM_MIN_ITEMCNT" val="3"/>
  <p:tag name="KSO_WM_DIAGRAM_VIRTUALLY_FRAME" val="{&quot;height&quot;:305.6108703613281,&quot;width&quot;:785.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5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31067_3*m_h_f*1_2_1"/>
  <p:tag name="KSO_WM_TEMPLATE_CATEGORY" val="diagram"/>
  <p:tag name="KSO_WM_TEMPLATE_INDEX" val="20231067"/>
  <p:tag name="KSO_WM_UNIT_LAYERLEVEL" val="1_1_1"/>
  <p:tag name="KSO_WM_TAG_VERSION" val="3.0"/>
  <p:tag name="KSO_WM_BEAUTIFY_FLAG" val="#wm#"/>
  <p:tag name="KSO_WM_DIAGRAM_VERSION" val="3"/>
  <p:tag name="KSO_WM_DIAGRAM_COLOR_TRICK" val="4"/>
  <p:tag name="KSO_WM_DIAGRAM_COLOR_TEXT_CAN_REMOVE" val="n"/>
  <p:tag name="KSO_WM_UNIT_PRESET_TEXT" val="单击此处输入你的智能图形项正文&#10;文字是您思想的提炼"/>
  <p:tag name="KSO_WM_DIAGRAM_MAX_ITEMCNT" val="5"/>
  <p:tag name="KSO_WM_DIAGRAM_MIN_ITEMCNT" val="3"/>
  <p:tag name="KSO_WM_DIAGRAM_VIRTUALLY_FRAME" val="{&quot;height&quot;:305.6108703613281,&quot;width&quot;:785.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5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1_1"/>
  <p:tag name="KSO_WM_UNIT_ID" val="diagram20231067_3*m_h_a*1_1_1"/>
  <p:tag name="KSO_WM_TEMPLATE_CATEGORY" val="diagram"/>
  <p:tag name="KSO_WM_TEMPLATE_INDEX" val="20231067"/>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VALUE" val="13"/>
  <p:tag name="KSO_WM_UNIT_PRESET_TEXT" val="添加标题"/>
  <p:tag name="KSO_WM_UNIT_TEXT_FILL_FORE_SCHEMECOLOR_INDEX" val="5"/>
  <p:tag name="KSO_WM_DIAGRAM_MAX_ITEMCNT" val="5"/>
  <p:tag name="KSO_WM_DIAGRAM_MIN_ITEMCNT" val="3"/>
  <p:tag name="KSO_WM_DIAGRAM_VIRTUALLY_FRAME" val="{&quot;height&quot;:305.6108703613281,&quot;width&quot;:785.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5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31067_3*m_h_f*1_1_1"/>
  <p:tag name="KSO_WM_TEMPLATE_CATEGORY" val="diagram"/>
  <p:tag name="KSO_WM_TEMPLATE_INDEX" val="20231067"/>
  <p:tag name="KSO_WM_UNIT_LAYERLEVEL" val="1_1_1"/>
  <p:tag name="KSO_WM_TAG_VERSION" val="3.0"/>
  <p:tag name="KSO_WM_BEAUTIFY_FLAG" val="#wm#"/>
  <p:tag name="KSO_WM_DIAGRAM_VERSION" val="3"/>
  <p:tag name="KSO_WM_DIAGRAM_COLOR_TRICK" val="4"/>
  <p:tag name="KSO_WM_DIAGRAM_COLOR_TEXT_CAN_REMOVE" val="n"/>
  <p:tag name="KSO_WM_UNIT_VALUE" val="54"/>
  <p:tag name="KSO_WM_UNIT_PRESET_TEXT" val="单击此处输入你的智能图形项正文&#10;文字是您思想的提炼"/>
  <p:tag name="KSO_WM_DIAGRAM_MAX_ITEMCNT" val="5"/>
  <p:tag name="KSO_WM_DIAGRAM_MIN_ITEMCNT" val="3"/>
  <p:tag name="KSO_WM_DIAGRAM_VIRTUALLY_FRAME" val="{&quot;height&quot;:305.6108703613281,&quot;width&quot;:785.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5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3_1"/>
  <p:tag name="KSO_WM_UNIT_ID" val="diagram20231067_3*m_h_a*1_3_1"/>
  <p:tag name="KSO_WM_TEMPLATE_CATEGORY" val="diagram"/>
  <p:tag name="KSO_WM_TEMPLATE_INDEX" val="20231067"/>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VALUE" val="13"/>
  <p:tag name="KSO_WM_UNIT_PRESET_TEXT" val="添加标题"/>
  <p:tag name="KSO_WM_UNIT_TEXT_FILL_FORE_SCHEMECOLOR_INDEX" val="7"/>
  <p:tag name="KSO_WM_DIAGRAM_MAX_ITEMCNT" val="5"/>
  <p:tag name="KSO_WM_DIAGRAM_MIN_ITEMCNT" val="3"/>
  <p:tag name="KSO_WM_DIAGRAM_VIRTUALLY_FRAME" val="{&quot;height&quot;:305.6108703613281,&quot;width&quot;:785.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5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31067_3*m_h_f*1_3_1"/>
  <p:tag name="KSO_WM_TEMPLATE_CATEGORY" val="diagram"/>
  <p:tag name="KSO_WM_TEMPLATE_INDEX" val="20231067"/>
  <p:tag name="KSO_WM_UNIT_LAYERLEVEL" val="1_1_1"/>
  <p:tag name="KSO_WM_TAG_VERSION" val="3.0"/>
  <p:tag name="KSO_WM_BEAUTIFY_FLAG" val="#wm#"/>
  <p:tag name="KSO_WM_DIAGRAM_VERSION" val="3"/>
  <p:tag name="KSO_WM_DIAGRAM_COLOR_TRICK" val="4"/>
  <p:tag name="KSO_WM_DIAGRAM_COLOR_TEXT_CAN_REMOVE" val="n"/>
  <p:tag name="KSO_WM_UNIT_VALUE" val="54"/>
  <p:tag name="KSO_WM_UNIT_PRESET_TEXT" val="单击此处输入你的智能图形项正文&#10;文字是您思想的提炼"/>
  <p:tag name="KSO_WM_DIAGRAM_MAX_ITEMCNT" val="5"/>
  <p:tag name="KSO_WM_DIAGRAM_MIN_ITEMCNT" val="3"/>
  <p:tag name="KSO_WM_DIAGRAM_VIRTUALLY_FRAME" val="{&quot;height&quot;:305.6108703613281,&quot;width&quot;:785.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5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5_1"/>
  <p:tag name="KSO_WM_UNIT_ID" val="diagram20231067_3*m_h_a*1_5_1"/>
  <p:tag name="KSO_WM_TEMPLATE_CATEGORY" val="diagram"/>
  <p:tag name="KSO_WM_TEMPLATE_INDEX" val="20231067"/>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VALUE" val="13"/>
  <p:tag name="KSO_WM_UNIT_PRESET_TEXT" val="添加标题"/>
  <p:tag name="KSO_WM_UNIT_TEXT_FILL_FORE_SCHEMECOLOR_INDEX" val="9"/>
  <p:tag name="KSO_WM_DIAGRAM_MAX_ITEMCNT" val="5"/>
  <p:tag name="KSO_WM_DIAGRAM_MIN_ITEMCNT" val="3"/>
  <p:tag name="KSO_WM_DIAGRAM_VIRTUALLY_FRAME" val="{&quot;height&quot;:305.6108703613281,&quot;width&quot;:785.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5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31067_3*m_h_f*1_5_1"/>
  <p:tag name="KSO_WM_TEMPLATE_CATEGORY" val="diagram"/>
  <p:tag name="KSO_WM_TEMPLATE_INDEX" val="20231067"/>
  <p:tag name="KSO_WM_UNIT_LAYERLEVEL" val="1_1_1"/>
  <p:tag name="KSO_WM_TAG_VERSION" val="3.0"/>
  <p:tag name="KSO_WM_BEAUTIFY_FLAG" val="#wm#"/>
  <p:tag name="KSO_WM_DIAGRAM_VERSION" val="3"/>
  <p:tag name="KSO_WM_DIAGRAM_COLOR_TRICK" val="4"/>
  <p:tag name="KSO_WM_DIAGRAM_COLOR_TEXT_CAN_REMOVE" val="n"/>
  <p:tag name="KSO_WM_UNIT_VALUE" val="54"/>
  <p:tag name="KSO_WM_UNIT_PRESET_TEXT" val="单击此处输入你的智能图形项正文&#10;文字是您思想的提炼"/>
  <p:tag name="KSO_WM_DIAGRAM_MAX_ITEMCNT" val="5"/>
  <p:tag name="KSO_WM_DIAGRAM_MIN_ITEMCNT" val="3"/>
  <p:tag name="KSO_WM_DIAGRAM_VIRTUALLY_FRAME" val="{&quot;height&quot;:305.6108703613281,&quot;width&quot;:785.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7_3*m_h_i*1_2_1"/>
  <p:tag name="KSO_WM_TEMPLATE_CATEGORY" val="diagram"/>
  <p:tag name="KSO_WM_TEMPLATE_INDEX" val="20231067"/>
  <p:tag name="KSO_WM_UNIT_LAYERLEVEL" val="1_1_1"/>
  <p:tag name="KSO_WM_TAG_VERSION" val="3.0"/>
  <p:tag name="KSO_WM_BEAUTIFY_FLAG" val="#wm#"/>
  <p:tag name="KSO_WM_DIAGRAM_VERSION" val="3"/>
  <p:tag name="KSO_WM_DIAGRAM_COLOR_TRICK" val="4"/>
  <p:tag name="KSO_WM_DIAGRAM_COLOR_TEXT_CAN_REMOVE" val="n"/>
  <p:tag name="KSO_WM_UNIT_TYPE" val="m_h_i"/>
  <p:tag name="KSO_WM_UNIT_INDEX" val="1_2_1"/>
  <p:tag name="KSO_WM_UNIT_SUBTYPE" val="d"/>
  <p:tag name="KSO_WM_UNIT_PRESET_TEXT" val="02"/>
  <p:tag name="KSO_WM_UNIT_FILL_FORE_SCHEMECOLOR_INDEX" val="6"/>
  <p:tag name="KSO_WM_DIAGRAM_MAX_ITEMCNT" val="5"/>
  <p:tag name="KSO_WM_DIAGRAM_MIN_ITEMCNT" val="3"/>
  <p:tag name="KSO_WM_DIAGRAM_VIRTUALLY_FRAME" val="{&quot;height&quot;:305.6108703613281,&quot;width&quot;:785.75}"/>
  <p:tag name="KSO_WM_DIAGRAM_COLOR_MATCH_VALUE" val="{&quot;shape&quot;:{&quot;fill&quot;:{&quot;gradient&quot;:[{&quot;brightness&quot;:0.4000000059604645,&quot;colorType&quot;:1,&quot;foreColorIndex&quot;:6,&quot;pos&quot;:0,&quot;transparency&quot;:0},{&quot;brightness&quot;:0,&quot;colorType&quot;:1,&quot;foreColorIndex&quot;:6,&quot;pos&quot;:1,&quot;transparency&quot;:0}],&quot;type&quot;:3},&quot;glow&quot;:{&quot;colorType&quot;:0},&quot;line&quot;:{&quot;type&quot;:0},&quot;shadow&quot;:{&quot;brightness&quot;:0,&quot;colorType&quot;:1,&quot;foreColorIndex&quot;:6,&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xml><?xml version="1.0" encoding="utf-8"?>
<p:tagLst xmlns:p="http://schemas.openxmlformats.org/presentationml/2006/main">
  <p:tag name="PA" val="v5.2.9"/>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7_3*m_h_i*1_3_1"/>
  <p:tag name="KSO_WM_TEMPLATE_CATEGORY" val="diagram"/>
  <p:tag name="KSO_WM_TEMPLATE_INDEX" val="20231067"/>
  <p:tag name="KSO_WM_UNIT_LAYERLEVEL" val="1_1_1"/>
  <p:tag name="KSO_WM_TAG_VERSION" val="3.0"/>
  <p:tag name="KSO_WM_BEAUTIFY_FLAG" val="#wm#"/>
  <p:tag name="KSO_WM_DIAGRAM_VERSION" val="3"/>
  <p:tag name="KSO_WM_DIAGRAM_COLOR_TRICK" val="4"/>
  <p:tag name="KSO_WM_DIAGRAM_COLOR_TEXT_CAN_REMOVE" val="n"/>
  <p:tag name="KSO_WM_UNIT_TYPE" val="m_h_i"/>
  <p:tag name="KSO_WM_UNIT_INDEX" val="1_3_1"/>
  <p:tag name="KSO_WM_UNIT_SUBTYPE" val="d"/>
  <p:tag name="KSO_WM_UNIT_PRESET_TEXT" val="03"/>
  <p:tag name="KSO_WM_UNIT_FILL_FORE_SCHEMECOLOR_INDEX" val="7"/>
  <p:tag name="KSO_WM_DIAGRAM_MAX_ITEMCNT" val="5"/>
  <p:tag name="KSO_WM_DIAGRAM_MIN_ITEMCNT" val="3"/>
  <p:tag name="KSO_WM_DIAGRAM_VIRTUALLY_FRAME" val="{&quot;height&quot;:305.6108703613281,&quot;width&quot;:785.75}"/>
  <p:tag name="KSO_WM_DIAGRAM_COLOR_MATCH_VALUE" val="{&quot;shape&quot;:{&quot;fill&quot;:{&quot;gradient&quot;:[{&quot;brightness&quot;:0.4000000059604645,&quot;colorType&quot;:1,&quot;foreColorIndex&quot;:7,&quot;pos&quot;:0.8999999761581421,&quot;transparency&quot;:0},{&quot;brightness&quot;:0,&quot;colorType&quot;:1,&quot;foreColorIndex&quot;:7,&quot;pos&quot;:0.3700000047683716,&quot;transparency&quot;:0}],&quot;type&quot;:3},&quot;glow&quot;:{&quot;colorType&quot;:0},&quot;line&quot;:{&quot;type&quot;:0},&quot;shadow&quot;:{&quot;brightness&quot;:0,&quot;colorType&quot;:1,&quot;foreColorIndex&quot;:7,&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7_3*m_h_i*1_4_1"/>
  <p:tag name="KSO_WM_TEMPLATE_CATEGORY" val="diagram"/>
  <p:tag name="KSO_WM_TEMPLATE_INDEX" val="20231067"/>
  <p:tag name="KSO_WM_UNIT_LAYERLEVEL" val="1_1_1"/>
  <p:tag name="KSO_WM_TAG_VERSION" val="3.0"/>
  <p:tag name="KSO_WM_BEAUTIFY_FLAG" val="#wm#"/>
  <p:tag name="KSO_WM_DIAGRAM_VERSION" val="3"/>
  <p:tag name="KSO_WM_DIAGRAM_COLOR_TRICK" val="4"/>
  <p:tag name="KSO_WM_DIAGRAM_COLOR_TEXT_CAN_REMOVE" val="n"/>
  <p:tag name="KSO_WM_UNIT_TYPE" val="m_h_i"/>
  <p:tag name="KSO_WM_UNIT_INDEX" val="1_4_1"/>
  <p:tag name="KSO_WM_UNIT_SUBTYPE" val="d"/>
  <p:tag name="KSO_WM_UNIT_PRESET_TEXT" val="04"/>
  <p:tag name="KSO_WM_UNIT_FILL_FORE_SCHEMECOLOR_INDEX" val="8"/>
  <p:tag name="KSO_WM_DIAGRAM_MAX_ITEMCNT" val="5"/>
  <p:tag name="KSO_WM_DIAGRAM_MIN_ITEMCNT" val="3"/>
  <p:tag name="KSO_WM_DIAGRAM_VIRTUALLY_FRAME" val="{&quot;height&quot;:305.6108703613281,&quot;width&quot;:785.75}"/>
  <p:tag name="KSO_WM_DIAGRAM_COLOR_MATCH_VALUE" val="{&quot;shape&quot;:{&quot;fill&quot;:{&quot;gradient&quot;:[{&quot;brightness&quot;:0.4000000059604645,&quot;colorType&quot;:1,&quot;foreColorIndex&quot;:8,&quot;pos&quot;:0.25,&quot;transparency&quot;:0},{&quot;brightness&quot;:0,&quot;colorType&quot;:1,&quot;foreColorIndex&quot;:8,&quot;pos&quot;:1,&quot;transparency&quot;:0}],&quot;type&quot;:3},&quot;glow&quot;:{&quot;colorType&quot;:0},&quot;line&quot;:{&quot;type&quot;:0},&quot;shadow&quot;:{&quot;brightness&quot;:0,&quot;colorType&quot;:1,&quot;foreColorIndex&quot;:8,&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31067_3*m_h_i*1_1_1"/>
  <p:tag name="KSO_WM_TEMPLATE_CATEGORY" val="diagram"/>
  <p:tag name="KSO_WM_TEMPLATE_INDEX" val="20231067"/>
  <p:tag name="KSO_WM_UNIT_LAYERLEVEL" val="1_1_1"/>
  <p:tag name="KSO_WM_TAG_VERSION" val="3.0"/>
  <p:tag name="KSO_WM_BEAUTIFY_FLAG" val="#wm#"/>
  <p:tag name="KSO_WM_DIAGRAM_VERSION" val="3"/>
  <p:tag name="KSO_WM_DIAGRAM_COLOR_TRICK" val="4"/>
  <p:tag name="KSO_WM_DIAGRAM_COLOR_TEXT_CAN_REMOVE" val="n"/>
  <p:tag name="KSO_WM_UNIT_TYPE" val="m_h_i"/>
  <p:tag name="KSO_WM_UNIT_INDEX" val="1_1_1"/>
  <p:tag name="KSO_WM_UNIT_SUBTYPE" val="d"/>
  <p:tag name="KSO_WM_UNIT_PRESET_TEXT" val="01"/>
  <p:tag name="KSO_WM_UNIT_FILL_FORE_SCHEMECOLOR_INDEX" val="5"/>
  <p:tag name="KSO_WM_DIAGRAM_MAX_ITEMCNT" val="5"/>
  <p:tag name="KSO_WM_DIAGRAM_MIN_ITEMCNT" val="3"/>
  <p:tag name="KSO_WM_DIAGRAM_VIRTUALLY_FRAME" val="{&quot;height&quot;:305.6108703613281,&quot;width&quot;:785.75}"/>
  <p:tag name="KSO_WM_DIAGRAM_COLOR_MATCH_VALUE" val="{&quot;shape&quot;:{&quot;fill&quot;:{&quot;gradient&quot;:[{&quot;brightness&quot;:0.4000000059604645,&quot;colorType&quot;:1,&quot;foreColorIndex&quot;:5,&quot;pos&quot;:0,&quot;transparency&quot;:0},{&quot;brightness&quot;:0,&quot;colorType&quot;:1,&quot;foreColorIndex&quot;:5,&quot;pos&quot;:1,&quot;transparency&quot;:0}],&quot;type&quot;:3},&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3.xml><?xml version="1.0" encoding="utf-8"?>
<p:tagLst xmlns:p="http://schemas.openxmlformats.org/presentationml/2006/main">
  <p:tag name="KSO_WM_SLIDE_ID" val="diagram20231067_3"/>
  <p:tag name="KSO_WM_TEMPLATE_SUBCATEGORY" val="0"/>
  <p:tag name="KSO_WM_TEMPLATE_MASTER_TYPE" val="0"/>
  <p:tag name="KSO_WM_TEMPLATE_COLOR_TYPE" val="0"/>
  <p:tag name="KSO_WM_SLIDE_ITEM_CNT" val="5"/>
  <p:tag name="KSO_WM_SLIDE_INDEX" val="3"/>
  <p:tag name="KSO_WM_TAG_VERSION" val="3.0"/>
  <p:tag name="KSO_WM_BEAUTIFY_FLAG" val="#wm#"/>
  <p:tag name="KSO_WM_TEMPLATE_CATEGORY" val="diagram"/>
  <p:tag name="KSO_WM_TEMPLATE_INDEX" val="20231067"/>
  <p:tag name="KSO_WM_SLIDE_TYPE" val="text"/>
  <p:tag name="KSO_WM_SLIDE_SUBTYPE" val="diag"/>
  <p:tag name="KSO_WM_SLIDE_SIZE" val="785.75*305.611"/>
  <p:tag name="KSO_WM_SLIDE_POSITION" val="82.7*145.789"/>
  <p:tag name="KSO_WM_SLIDE_LAYOUT" val="a_m"/>
  <p:tag name="KSO_WM_SLIDE_LAYOUT_CNT" val="1_1"/>
  <p:tag name="KSO_WM_SPECIAL_SOURCE" val="bdnull"/>
  <p:tag name="KSO_WM_DIAGRAM_GROUP_CODE" val="m1-1"/>
  <p:tag name="KSO_WM_SLIDE_DIAGTYPE" val="m"/>
</p:tagLst>
</file>

<file path=ppt/tags/tag64.xml><?xml version="1.0" encoding="utf-8"?>
<p:tagLst xmlns:p="http://schemas.openxmlformats.org/presentationml/2006/main">
  <p:tag name="PA" val="v5.2.9"/>
</p:tagLst>
</file>

<file path=ppt/tags/tag65.xml><?xml version="1.0" encoding="utf-8"?>
<p:tagLst xmlns:p="http://schemas.openxmlformats.org/presentationml/2006/main">
  <p:tag name="PA" val="v5.2.9"/>
</p:tagLst>
</file>

<file path=ppt/tags/tag66.xml><?xml version="1.0" encoding="utf-8"?>
<p:tagLst xmlns:p="http://schemas.openxmlformats.org/presentationml/2006/main">
  <p:tag name="PA" val="v5.2.9"/>
</p:tagLst>
</file>

<file path=ppt/tags/tag67.xml><?xml version="1.0" encoding="utf-8"?>
<p:tagLst xmlns:p="http://schemas.openxmlformats.org/presentationml/2006/main">
  <p:tag name="PA" val="v5.2.9"/>
</p:tagLst>
</file>

<file path=ppt/tags/tag68.xml><?xml version="1.0" encoding="utf-8"?>
<p:tagLst xmlns:p="http://schemas.openxmlformats.org/presentationml/2006/main">
  <p:tag name="PA" val="v5.2.9"/>
</p:tagLst>
</file>

<file path=ppt/tags/tag69.xml><?xml version="1.0" encoding="utf-8"?>
<p:tagLst xmlns:p="http://schemas.openxmlformats.org/presentationml/2006/main">
  <p:tag name="PA" val="v5.2.9"/>
</p:tagLst>
</file>

<file path=ppt/tags/tag7.xml><?xml version="1.0" encoding="utf-8"?>
<p:tagLst xmlns:p="http://schemas.openxmlformats.org/presentationml/2006/main">
  <p:tag name="PA" val="v5.2.9"/>
</p:tagLst>
</file>

<file path=ppt/tags/tag70.xml><?xml version="1.0" encoding="utf-8"?>
<p:tagLst xmlns:p="http://schemas.openxmlformats.org/presentationml/2006/main">
  <p:tag name="PA" val="v5.2.9"/>
</p:tagLst>
</file>

<file path=ppt/tags/tag7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65_3*a*1"/>
  <p:tag name="KSO_WM_TEMPLATE_CATEGORY" val="diagram"/>
  <p:tag name="KSO_WM_TEMPLATE_INDEX" val="20231065"/>
  <p:tag name="KSO_WM_UNIT_LAYERLEVEL" val="1"/>
  <p:tag name="KSO_WM_TAG_VERSION" val="3.0"/>
  <p:tag name="KSO_WM_BEAUTIFY_FLAG" val="#wm#"/>
  <p:tag name="KSO_WM_DIAGRAM_GROUP_CODE" val="m1-1"/>
  <p:tag name="KSO_WM_UNIT_PRESET_TEXT" val="单击此处添加标题"/>
</p:tagLst>
</file>

<file path=ppt/tags/tag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3*m_h_i*1_3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3_2"/>
  <p:tag name="KSO_WM_DIAGRAM_MAX_ITEMCNT" val="6"/>
  <p:tag name="KSO_WM_DIAGRAM_MIN_ITEMCNT" val="2"/>
  <p:tag name="KSO_WM_DIAGRAM_VIRTUALLY_FRAME" val="{&quot;height&quot;:356.1302490234375,&quot;width&quot;:937.2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3*m_h_i*1_4_3"/>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4_3"/>
  <p:tag name="KSO_WM_DIAGRAM_MAX_ITEMCNT" val="6"/>
  <p:tag name="KSO_WM_DIAGRAM_MIN_ITEMCNT" val="2"/>
  <p:tag name="KSO_WM_DIAGRAM_VIRTUALLY_FRAME" val="{&quot;height&quot;:356.1302490234375,&quot;width&quot;:937.2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Lst>
</file>

<file path=ppt/tags/tag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3*m_h_i*1_2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2_2"/>
  <p:tag name="KSO_WM_DIAGRAM_MAX_ITEMCNT" val="6"/>
  <p:tag name="KSO_WM_DIAGRAM_MIN_ITEMCNT" val="2"/>
  <p:tag name="KSO_WM_DIAGRAM_VIRTUALLY_FRAME" val="{&quot;height&quot;:356.1302490234375,&quot;width&quot;:937.25}"/>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Lst>
</file>

<file path=ppt/tags/tag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3*m_h_i*1_1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1_2"/>
  <p:tag name="KSO_WM_DIAGRAM_MAX_ITEMCNT" val="6"/>
  <p:tag name="KSO_WM_DIAGRAM_MIN_ITEMCNT" val="2"/>
  <p:tag name="KSO_WM_DIAGRAM_VIRTUALLY_FRAME" val="{&quot;height&quot;:356.1302490234375,&quot;width&quot;:937.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3*m_h_i*1_4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4_2"/>
  <p:tag name="KSO_WM_DIAGRAM_MAX_ITEMCNT" val="6"/>
  <p:tag name="KSO_WM_DIAGRAM_MIN_ITEMCNT" val="2"/>
  <p:tag name="KSO_WM_DIAGRAM_VIRTUALLY_FRAME" val="{&quot;height&quot;:356.1302490234375,&quot;width&quot;:937.2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4_1"/>
  <p:tag name="KSO_WM_UNIT_ID" val="diagram20231065_3*m_h_i*1_4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DIAGRAM_MAX_ITEMCNT" val="6"/>
  <p:tag name="KSO_WM_DIAGRAM_MIN_ITEMCNT" val="2"/>
  <p:tag name="KSO_WM_DIAGRAM_VIRTUALLY_FRAME" val="{&quot;height&quot;:356.1302490234375,&quot;width&quot;:937.25}"/>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PRESET_TEXT" val="4"/>
  <p:tag name="KSO_WM_UNIT_LINE_FORE_SCHEMECOLOR_INDEX" val="8"/>
  <p:tag name="KSO_WM_UNIT_TEXT_FILL_FORE_SCHEMECOLOR_INDEX" val="1"/>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3_1"/>
  <p:tag name="KSO_WM_UNIT_ID" val="diagram20231065_3*m_h_i*1_3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DIAGRAM_MAX_ITEMCNT" val="6"/>
  <p:tag name="KSO_WM_DIAGRAM_MIN_ITEMCNT" val="2"/>
  <p:tag name="KSO_WM_DIAGRAM_VIRTUALLY_FRAME" val="{&quot;height&quot;:356.1302490234375,&quot;width&quot;:937.25}"/>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PRESET_TEXT" val="3"/>
  <p:tag name="KSO_WM_UNIT_LINE_FORE_SCHEMECOLOR_INDEX" val="7"/>
  <p:tag name="KSO_WM_UNIT_TEXT_FILL_FORE_SCHEMECOLOR_INDEX" val="1"/>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2_1"/>
  <p:tag name="KSO_WM_UNIT_ID" val="diagram20231065_3*m_h_i*1_2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DIAGRAM_MAX_ITEMCNT" val="6"/>
  <p:tag name="KSO_WM_DIAGRAM_MIN_ITEMCNT" val="2"/>
  <p:tag name="KSO_WM_DIAGRAM_VIRTUALLY_FRAME" val="{&quot;height&quot;:356.1302490234375,&quot;width&quot;:937.25}"/>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PRESET_TEXT" val="2"/>
  <p:tag name="KSO_WM_UNIT_LINE_FORE_SCHEMECOLOR_INDEX" val="6"/>
  <p:tag name="KSO_WM_UNIT_TEXT_FILL_FORE_SCHEMECOLOR_INDEX" val="1"/>
  <p:tag name="KSO_WM_UNIT_TEXT_FILL_TYPE" val="1"/>
</p:tagLst>
</file>

<file path=ppt/tags/tag8.xml><?xml version="1.0" encoding="utf-8"?>
<p:tagLst xmlns:p="http://schemas.openxmlformats.org/presentationml/2006/main">
  <p:tag name="PA" val="v5.2.9"/>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1_1"/>
  <p:tag name="KSO_WM_UNIT_ID" val="diagram20231065_3*m_h_i*1_1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DIAGRAM_MAX_ITEMCNT" val="6"/>
  <p:tag name="KSO_WM_DIAGRAM_MIN_ITEMCNT" val="2"/>
  <p:tag name="KSO_WM_DIAGRAM_VIRTUALLY_FRAME" val="{&quot;height&quot;:356.1302490234375,&quot;width&quot;:937.25}"/>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PRESET_TEXT" val="1"/>
  <p:tag name="KSO_WM_UNIT_LINE_FORE_SCHEMECOLOR_INDEX" val="5"/>
  <p:tag name="KSO_WM_UNIT_TEXT_FILL_FORE_SCHEMECOLOR_INDEX" val="1"/>
  <p:tag name="KSO_WM_UNIT_TEXT_FILL_TYPE" val="1"/>
</p:tagLst>
</file>

<file path=ppt/tags/tag8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1_1"/>
  <p:tag name="KSO_WM_UNIT_ID" val="diagram20231065_3*m_h_a*1_1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33"/>
  <p:tag name="KSO_WM_DIAGRAM_MAX_ITEMCNT" val="6"/>
  <p:tag name="KSO_WM_DIAGRAM_MIN_ITEMCNT" val="2"/>
  <p:tag name="KSO_WM_DIAGRAM_VIRTUALLY_FRAME" val="{&quot;height&quot;:356.13024902343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8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4_1"/>
  <p:tag name="KSO_WM_UNIT_ID" val="diagram20231065_3*m_h_a*1_4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1"/>
  <p:tag name="KSO_WM_DIAGRAM_MAX_ITEMCNT" val="6"/>
  <p:tag name="KSO_WM_DIAGRAM_MIN_ITEMCNT" val="2"/>
  <p:tag name="KSO_WM_DIAGRAM_VIRTUALLY_FRAME" val="{&quot;height&quot;:356.13024902343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8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2_1"/>
  <p:tag name="KSO_WM_UNIT_ID" val="diagram20231065_3*m_h_a*1_2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4"/>
  <p:tag name="KSO_WM_DIAGRAM_MAX_ITEMCNT" val="6"/>
  <p:tag name="KSO_WM_DIAGRAM_MIN_ITEMCNT" val="2"/>
  <p:tag name="KSO_WM_DIAGRAM_VIRTUALLY_FRAME" val="{&quot;height&quot;:356.13024902343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8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3_1"/>
  <p:tag name="KSO_WM_UNIT_ID" val="diagram20231065_3*m_h_a*1_3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4"/>
  <p:tag name="KSO_WM_DIAGRAM_MAX_ITEMCNT" val="6"/>
  <p:tag name="KSO_WM_DIAGRAM_MIN_ITEMCNT" val="2"/>
  <p:tag name="KSO_WM_DIAGRAM_VIRTUALLY_FRAME" val="{&quot;height&quot;:356.13024902343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Lst>
</file>

<file path=ppt/tags/tag85.xml><?xml version="1.0" encoding="utf-8"?>
<p:tagLst xmlns:p="http://schemas.openxmlformats.org/presentationml/2006/main">
  <p:tag name="KSO_WM_SLIDE_ID" val="diagram20231065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diagram"/>
  <p:tag name="KSO_WM_TEMPLATE_INDEX" val="20231065"/>
  <p:tag name="KSO_WM_SLIDE_TYPE" val="text"/>
  <p:tag name="KSO_WM_SLIDE_SUBTYPE" val="diag"/>
  <p:tag name="KSO_WM_SLIDE_SIZE" val="937.25*319.575"/>
  <p:tag name="KSO_WM_SLIDE_POSITION" val="0*170.3"/>
  <p:tag name="KSO_WM_SLIDE_LAYOUT" val="a_m"/>
  <p:tag name="KSO_WM_SLIDE_LAYOUT_CNT" val="1_1"/>
  <p:tag name="KSO_WM_SPECIAL_SOURCE" val="bdnull"/>
  <p:tag name="KSO_WM_DIAGRAM_GROUP_CODE" val="m1-1"/>
  <p:tag name="KSO_WM_SLIDE_DIAGTYPE" val="m"/>
</p:tagLst>
</file>

<file path=ppt/tags/tag8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65_2*a*1"/>
  <p:tag name="KSO_WM_TEMPLATE_CATEGORY" val="diagram"/>
  <p:tag name="KSO_WM_TEMPLATE_INDEX" val="20231065"/>
  <p:tag name="KSO_WM_UNIT_LAYERLEVEL" val="1"/>
  <p:tag name="KSO_WM_TAG_VERSION" val="3.0"/>
  <p:tag name="KSO_WM_BEAUTIFY_FLAG" val="#wm#"/>
  <p:tag name="KSO_WM_DIAGRAM_GROUP_CODE" val="m1-1"/>
  <p:tag name="KSO_WM_UNIT_PRESET_TEXT" val="单击此处添加标题"/>
</p:tagLst>
</file>

<file path=ppt/tags/tag8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3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3_2"/>
  <p:tag name="KSO_WM_UNIT_FILL_FORE_SCHEMECOLOR_INDEX" val="7"/>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1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1_2"/>
  <p:tag name="KSO_WM_UNIT_FILL_FORE_SCHEMECOLOR_INDEX" val="5"/>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3_3"/>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3_3"/>
  <p:tag name="KSO_WM_UNIT_FILL_FORE_SCHEMECOLOR_INDEX" val="7"/>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xml><?xml version="1.0" encoding="utf-8"?>
<p:tagLst xmlns:p="http://schemas.openxmlformats.org/presentationml/2006/main">
  <p:tag name="PA" val="v5.2.9"/>
</p:tagLst>
</file>

<file path=ppt/tags/tag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65_2*m_h_i*1_2_2"/>
  <p:tag name="KSO_WM_TEMPLATE_CATEGORY" val="diagram"/>
  <p:tag name="KSO_WM_TEMPLATE_INDEX" val="2023106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2_2"/>
  <p:tag name="KSO_WM_UNIT_FILL_FORE_SCHEMECOLOR_INDEX" val="6"/>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1_1"/>
  <p:tag name="KSO_WM_UNIT_ID" val="diagram20231065_2*m_h_i*1_1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PRESET_TEXT" val="1"/>
  <p:tag name="KSO_WM_UNIT_LINE_FORE_SCHEMECOLOR_INDEX" val="5"/>
  <p:tag name="KSO_WM_UNIT_TEXT_FILL_FORE_SCHEMECOLOR_INDEX" val="5"/>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14,&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2_1"/>
  <p:tag name="KSO_WM_UNIT_ID" val="diagram20231065_2*m_h_i*1_2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PRESET_TEXT" val="2"/>
  <p:tag name="KSO_WM_UNIT_LINE_FORE_SCHEMECOLOR_INDEX" val="6"/>
  <p:tag name="KSO_WM_UNIT_TEXT_FILL_FORE_SCHEMECOLOR_INDEX" val="6"/>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14,&quot;transparency&quot;:0},&quot;type&quot;:1},&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3_1"/>
  <p:tag name="KSO_WM_UNIT_ID" val="diagram20231065_2*m_h_i*1_3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PRESET_TEXT" val="3"/>
  <p:tag name="KSO_WM_UNIT_LINE_FORE_SCHEMECOLOR_INDEX" val="7"/>
  <p:tag name="KSO_WM_UNIT_TEXT_FILL_FORE_SCHEMECOLOR_INDEX" val="7"/>
  <p:tag name="KSO_WM_DIAGRAM_MAX_ITEMCNT" val="6"/>
  <p:tag name="KSO_WM_DIAGRAM_MIN_ITEMCNT" val="2"/>
  <p:tag name="KSO_WM_DIAGRAM_VIRTUALLY_FRAME" val="{&quot;height&quot;:385.54998779296875,&quot;width&quot;:937.25}"/>
  <p:tag name="KSO_WM_DIAGRAM_COLOR_MATCH_VALUE" val="{&quot;shape&quot;:{&quot;fill&quot;:{&quot;solid&quot;:{&quot;brightness&quot;:0,&quot;colorType&quot;:1,&quot;foreColorIndex&quot;:14,&quot;transparency&quot;:0},&quot;type&quot;:1},&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3_1"/>
  <p:tag name="KSO_WM_UNIT_ID" val="diagram20231065_2*m_h_a*1_3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1"/>
  <p:tag name="KSO_WM_UNIT_PRESET_TEXT" val="添加标题"/>
  <p:tag name="KSO_WM_DIAGRAM_MAX_ITEMCNT" val="6"/>
  <p:tag name="KSO_WM_DIAGRAM_MIN_ITEMCNT" val="2"/>
  <p:tag name="KSO_WM_DIAGRAM_VIRTUALLY_FRAME" val="{&quot;height&quot;:385.549987792968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1_1"/>
  <p:tag name="KSO_WM_UNIT_ID" val="diagram20231065_2*m_h_a*1_1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33"/>
  <p:tag name="KSO_WM_UNIT_PRESET_TEXT" val="添加标题"/>
  <p:tag name="KSO_WM_DIAGRAM_MAX_ITEMCNT" val="6"/>
  <p:tag name="KSO_WM_DIAGRAM_MIN_ITEMCNT" val="2"/>
  <p:tag name="KSO_WM_DIAGRAM_VIRTUALLY_FRAME" val="{&quot;height&quot;:385.549987792968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2_1"/>
  <p:tag name="KSO_WM_UNIT_ID" val="diagram20231065_2*m_h_a*1_2_1"/>
  <p:tag name="KSO_WM_TEMPLATE_CATEGORY" val="diagram"/>
  <p:tag name="KSO_WM_TEMPLATE_INDEX" val="2023106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4"/>
  <p:tag name="KSO_WM_UNIT_PRESET_TEXT" val="添加标题"/>
  <p:tag name="KSO_WM_DIAGRAM_MAX_ITEMCNT" val="6"/>
  <p:tag name="KSO_WM_DIAGRAM_MIN_ITEMCNT" val="2"/>
  <p:tag name="KSO_WM_DIAGRAM_VIRTUALLY_FRAME" val="{&quot;height&quot;:385.54998779296875,&quot;width&quot;:93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7.xml><?xml version="1.0" encoding="utf-8"?>
<p:tagLst xmlns:p="http://schemas.openxmlformats.org/presentationml/2006/main">
  <p:tag name="KSO_WM_SLIDE_ID" val="diagram20231065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1065"/>
  <p:tag name="KSO_WM_SLIDE_TYPE" val="text"/>
  <p:tag name="KSO_WM_SLIDE_SUBTYPE" val="diag"/>
  <p:tag name="KSO_WM_SLIDE_SIZE" val="937.25*315.2"/>
  <p:tag name="KSO_WM_SLIDE_POSITION" val="0*173.45"/>
  <p:tag name="KSO_WM_SLIDE_LAYOUT" val="a_m"/>
  <p:tag name="KSO_WM_SLIDE_LAYOUT_CNT" val="1_1"/>
  <p:tag name="KSO_WM_SPECIAL_SOURCE" val="bdnull"/>
  <p:tag name="KSO_WM_DIAGRAM_GROUP_CODE" val="m1-1"/>
  <p:tag name="KSO_WM_SLIDE_DIAGTYPE" val="m"/>
</p:tagLst>
</file>

<file path=ppt/tags/tag98.xml><?xml version="1.0" encoding="utf-8"?>
<p:tagLst xmlns:p="http://schemas.openxmlformats.org/presentationml/2006/main">
  <p:tag name="PA" val="v5.2.9"/>
</p:tagLst>
</file>

<file path=ppt/tags/tag99.xml><?xml version="1.0" encoding="utf-8"?>
<p:tagLst xmlns:p="http://schemas.openxmlformats.org/presentationml/2006/main">
  <p:tag name="PA" val="v5.2.9"/>
</p:tagLst>
</file>

<file path=ppt/theme/theme1.xml><?xml version="1.0" encoding="utf-8"?>
<a:theme xmlns:a="http://schemas.openxmlformats.org/drawingml/2006/main" name="第一PPT，www.1ppt.com">
  <a:themeElements>
    <a:clrScheme name="自定义 12">
      <a:dk1>
        <a:srgbClr val="000000"/>
      </a:dk1>
      <a:lt1>
        <a:srgbClr val="FFFFFF"/>
      </a:lt1>
      <a:dk2>
        <a:srgbClr val="444D26"/>
      </a:dk2>
      <a:lt2>
        <a:srgbClr val="FEFAC9"/>
      </a:lt2>
      <a:accent1>
        <a:srgbClr val="A5B592"/>
      </a:accent1>
      <a:accent2>
        <a:srgbClr val="BD9977"/>
      </a:accent2>
      <a:accent3>
        <a:srgbClr val="E7BC29"/>
      </a:accent3>
      <a:accent4>
        <a:srgbClr val="D092A7"/>
      </a:accent4>
      <a:accent5>
        <a:srgbClr val="9C85C0"/>
      </a:accent5>
      <a:accent6>
        <a:srgbClr val="809EC2"/>
      </a:accent6>
      <a:hlink>
        <a:srgbClr val="8E58B6"/>
      </a:hlink>
      <a:folHlink>
        <a:srgbClr val="7F6F6F"/>
      </a:folHlink>
    </a:clrScheme>
    <a:fontScheme name="kvaorcq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vaorcq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2403</Words>
  <Application>WPS 演示</Application>
  <PresentationFormat>宽屏</PresentationFormat>
  <Paragraphs>238</Paragraphs>
  <Slides>23</Slides>
  <Notes>25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23</vt:i4>
      </vt:variant>
    </vt:vector>
  </HeadingPairs>
  <TitlesOfParts>
    <vt:vector size="36" baseType="lpstr">
      <vt:lpstr>Arial</vt:lpstr>
      <vt:lpstr>宋体</vt:lpstr>
      <vt:lpstr>Wingdings</vt:lpstr>
      <vt:lpstr>微软雅黑</vt:lpstr>
      <vt:lpstr>字魂35号-经典雅黑</vt:lpstr>
      <vt:lpstr>黑体</vt:lpstr>
      <vt:lpstr>字魂58号-创中黑</vt:lpstr>
      <vt:lpstr>Arial Unicode MS</vt:lpstr>
      <vt:lpstr>等线</vt:lpstr>
      <vt:lpstr>Arial</vt:lpstr>
      <vt:lpstr>Calibri</vt:lpstr>
      <vt:lpstr>第一PPT，www.1ppt.com</vt:lpstr>
      <vt:lpstr>自定义设计方案</vt:lpstr>
      <vt:lpstr>PowerPoint 演示文稿</vt:lpstr>
      <vt:lpstr>PowerPoint 演示文稿</vt:lpstr>
      <vt:lpstr>PowerPoint 演示文稿</vt:lpstr>
      <vt:lpstr>PowerPoint 演示文稿</vt:lpstr>
      <vt:lpstr>发展历史</vt:lpstr>
      <vt:lpstr>国内外研究现状</vt:lpstr>
      <vt:lpstr>PowerPoint 演示文稿</vt:lpstr>
      <vt:lpstr>一般步骤</vt:lpstr>
      <vt:lpstr>特征提取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研究方案</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dc:creator>
  <cp:keywords>www.1ppt.com</cp:keywords>
  <dc:description>www.1ppt.com</dc:description>
  <cp:lastModifiedBy>南溟北辰</cp:lastModifiedBy>
  <cp:revision>40</cp:revision>
  <dcterms:created xsi:type="dcterms:W3CDTF">2020-03-04T12:31:00Z</dcterms:created>
  <dcterms:modified xsi:type="dcterms:W3CDTF">2024-04-20T05:43:26Z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2D8E00CF016A4724954CDF96217657F0_12</vt:lpwstr>
  </property>
  <property fmtid="{D5CDD505-2E9C-101B-9397-08002B2CF9AE}" pid="3" name="KSOProductBuildVer">
    <vt:lpwstr>2052-12.1.0.16729</vt:lpwstr>
  </property>
</Properties>
</file>