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66" r:id="rId7"/>
    <p:sldId id="259" r:id="rId8"/>
    <p:sldId id="267" r:id="rId9"/>
    <p:sldId id="260" r:id="rId10"/>
    <p:sldId id="268" r:id="rId11"/>
    <p:sldId id="261" r:id="rId12"/>
    <p:sldId id="269" r:id="rId13"/>
    <p:sldId id="262" r:id="rId14"/>
    <p:sldId id="270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672E-A49D-452F-8048-B2CA88D0B58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AC90-AEB9-4B33-B4B3-FEAF0D9D7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7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672E-A49D-452F-8048-B2CA88D0B58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AC90-AEB9-4B33-B4B3-FEAF0D9D7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31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672E-A49D-452F-8048-B2CA88D0B58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AC90-AEB9-4B33-B4B3-FEAF0D9D7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672E-A49D-452F-8048-B2CA88D0B58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AC90-AEB9-4B33-B4B3-FEAF0D9D7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672E-A49D-452F-8048-B2CA88D0B58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AC90-AEB9-4B33-B4B3-FEAF0D9D7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0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672E-A49D-452F-8048-B2CA88D0B58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AC90-AEB9-4B33-B4B3-FEAF0D9D7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7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672E-A49D-452F-8048-B2CA88D0B58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AC90-AEB9-4B33-B4B3-FEAF0D9D7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6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672E-A49D-452F-8048-B2CA88D0B58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AC90-AEB9-4B33-B4B3-FEAF0D9D7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0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672E-A49D-452F-8048-B2CA88D0B58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AC90-AEB9-4B33-B4B3-FEAF0D9D7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85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672E-A49D-452F-8048-B2CA88D0B58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AC90-AEB9-4B33-B4B3-FEAF0D9D7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5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672E-A49D-452F-8048-B2CA88D0B58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AC90-AEB9-4B33-B4B3-FEAF0D9D7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5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F672E-A49D-452F-8048-B2CA88D0B588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AC90-AEB9-4B33-B4B3-FEAF0D9D7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3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9</a:t>
            </a:r>
            <a:br>
              <a:rPr lang="en-US" altLang="zh-CN" dirty="0" smtClean="0"/>
            </a:br>
            <a:r>
              <a:rPr lang="en-US" altLang="zh-CN" dirty="0" smtClean="0"/>
              <a:t>Virtual Memory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8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28" y="221942"/>
            <a:ext cx="10927672" cy="5955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9. Working </a:t>
            </a:r>
            <a:r>
              <a:rPr lang="en-US" altLang="zh-CN" dirty="0"/>
              <a:t>set model for page replacement is based on the assumption of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 modularity</a:t>
            </a:r>
          </a:p>
          <a:p>
            <a:pPr marL="0" indent="0">
              <a:buNone/>
            </a:pPr>
            <a:r>
              <a:rPr lang="en-US" altLang="zh-CN" dirty="0"/>
              <a:t>B. locality</a:t>
            </a:r>
          </a:p>
          <a:p>
            <a:pPr marL="0" indent="0">
              <a:buNone/>
            </a:pPr>
            <a:r>
              <a:rPr lang="en-US" altLang="zh-CN" dirty="0"/>
              <a:t>C. globalization</a:t>
            </a:r>
          </a:p>
          <a:p>
            <a:pPr marL="0" indent="0">
              <a:buNone/>
            </a:pPr>
            <a:r>
              <a:rPr lang="en-US" altLang="zh-CN" dirty="0"/>
              <a:t>D. random </a:t>
            </a:r>
            <a:r>
              <a:rPr lang="en-US" altLang="zh-CN" dirty="0" smtClean="0"/>
              <a:t>access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10. </a:t>
            </a:r>
            <a:r>
              <a:rPr lang="en-US" altLang="zh-CN" dirty="0"/>
              <a:t>Virtual memory allows ____________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A. execution </a:t>
            </a:r>
            <a:r>
              <a:rPr lang="en-US" altLang="zh-CN" dirty="0"/>
              <a:t>of a process that may not be completely in memory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B. a </a:t>
            </a:r>
            <a:r>
              <a:rPr lang="en-US" altLang="zh-CN" dirty="0"/>
              <a:t>program to be smaller than the physical memory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C. a </a:t>
            </a:r>
            <a:r>
              <a:rPr lang="en-US" altLang="zh-CN" dirty="0"/>
              <a:t>program to be larger than the secondary storage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D. execution </a:t>
            </a:r>
            <a:r>
              <a:rPr lang="en-US" altLang="zh-CN" dirty="0"/>
              <a:t>of a process without being in physical memory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4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28" y="221942"/>
            <a:ext cx="10927672" cy="5955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9. Working </a:t>
            </a:r>
            <a:r>
              <a:rPr lang="en-US" altLang="zh-CN" dirty="0"/>
              <a:t>set model for page replacement is based on the assumption of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 modularity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B. locality</a:t>
            </a:r>
          </a:p>
          <a:p>
            <a:pPr marL="0" indent="0">
              <a:buNone/>
            </a:pPr>
            <a:r>
              <a:rPr lang="en-US" altLang="zh-CN" dirty="0"/>
              <a:t>C. globalization</a:t>
            </a:r>
          </a:p>
          <a:p>
            <a:pPr marL="0" indent="0">
              <a:buNone/>
            </a:pPr>
            <a:r>
              <a:rPr lang="en-US" altLang="zh-CN" dirty="0"/>
              <a:t>D. random </a:t>
            </a:r>
            <a:r>
              <a:rPr lang="en-US" altLang="zh-CN" dirty="0" smtClean="0"/>
              <a:t>access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10. </a:t>
            </a:r>
            <a:r>
              <a:rPr lang="en-US" altLang="zh-CN" dirty="0"/>
              <a:t>Virtual memory allows ____________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A. execution </a:t>
            </a:r>
            <a:r>
              <a:rPr lang="en-US" altLang="zh-CN" dirty="0">
                <a:solidFill>
                  <a:srgbClr val="FF0000"/>
                </a:solidFill>
              </a:rPr>
              <a:t>of a process that may not be completely in memory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B. a </a:t>
            </a:r>
            <a:r>
              <a:rPr lang="en-US" altLang="zh-CN" dirty="0"/>
              <a:t>program to be smaller than the physical memory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C. a </a:t>
            </a:r>
            <a:r>
              <a:rPr lang="en-US" altLang="zh-CN" dirty="0"/>
              <a:t>program to be larger than the secondary storage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D. execution </a:t>
            </a:r>
            <a:r>
              <a:rPr lang="en-US" altLang="zh-CN" dirty="0"/>
              <a:t>of a process without being in physical memory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23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28" y="221942"/>
            <a:ext cx="10927672" cy="5955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11. </a:t>
            </a:r>
            <a:r>
              <a:rPr lang="en-US" altLang="zh-CN" dirty="0"/>
              <a:t>Virtual memory is normally implemented by ________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A. demand </a:t>
            </a:r>
            <a:r>
              <a:rPr lang="en-US" altLang="zh-CN" dirty="0"/>
              <a:t>paging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B. buses</a:t>
            </a:r>
            <a:br>
              <a:rPr lang="en-US" altLang="zh-CN" dirty="0" smtClean="0"/>
            </a:br>
            <a:r>
              <a:rPr lang="en-US" altLang="zh-CN" dirty="0" smtClean="0"/>
              <a:t>C. virtualization</a:t>
            </a:r>
            <a:br>
              <a:rPr lang="en-US" altLang="zh-CN" dirty="0" smtClean="0"/>
            </a:br>
            <a:r>
              <a:rPr lang="en-US" altLang="zh-CN" dirty="0" smtClean="0"/>
              <a:t>D. all </a:t>
            </a:r>
            <a:r>
              <a:rPr lang="en-US" altLang="zh-CN" dirty="0"/>
              <a:t>of the </a:t>
            </a:r>
            <a:r>
              <a:rPr lang="en-US" altLang="zh-CN" dirty="0" smtClean="0"/>
              <a:t>mentioned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12. The </a:t>
            </a:r>
            <a:r>
              <a:rPr lang="en-US" altLang="zh-CN" dirty="0"/>
              <a:t>valid – invalid bit, in this case, when valid indicates?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A. the </a:t>
            </a:r>
            <a:r>
              <a:rPr lang="en-US" altLang="zh-CN" dirty="0"/>
              <a:t>page is not legal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B. the </a:t>
            </a:r>
            <a:r>
              <a:rPr lang="en-US" altLang="zh-CN" dirty="0"/>
              <a:t>page is illegal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C. the </a:t>
            </a:r>
            <a:r>
              <a:rPr lang="en-US" altLang="zh-CN" dirty="0"/>
              <a:t>page is in memory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D. the </a:t>
            </a:r>
            <a:r>
              <a:rPr lang="en-US" altLang="zh-CN" dirty="0"/>
              <a:t>page is not in memory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64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28" y="221942"/>
            <a:ext cx="10927672" cy="5955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11. </a:t>
            </a:r>
            <a:r>
              <a:rPr lang="en-US" altLang="zh-CN" dirty="0"/>
              <a:t>Virtual memory is normally implemented by ________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A. demand </a:t>
            </a:r>
            <a:r>
              <a:rPr lang="en-US" altLang="zh-CN" dirty="0">
                <a:solidFill>
                  <a:srgbClr val="FF0000"/>
                </a:solidFill>
              </a:rPr>
              <a:t>paging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B. buses</a:t>
            </a:r>
            <a:br>
              <a:rPr lang="en-US" altLang="zh-CN" dirty="0" smtClean="0"/>
            </a:br>
            <a:r>
              <a:rPr lang="en-US" altLang="zh-CN" dirty="0" smtClean="0"/>
              <a:t>C. virtualization</a:t>
            </a:r>
            <a:br>
              <a:rPr lang="en-US" altLang="zh-CN" dirty="0" smtClean="0"/>
            </a:br>
            <a:r>
              <a:rPr lang="en-US" altLang="zh-CN" dirty="0" smtClean="0"/>
              <a:t>D. all </a:t>
            </a:r>
            <a:r>
              <a:rPr lang="en-US" altLang="zh-CN" dirty="0"/>
              <a:t>of the </a:t>
            </a:r>
            <a:r>
              <a:rPr lang="en-US" altLang="zh-CN" dirty="0" smtClean="0"/>
              <a:t>mentioned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12. The </a:t>
            </a:r>
            <a:r>
              <a:rPr lang="en-US" altLang="zh-CN" dirty="0"/>
              <a:t>valid – invalid bit, in this case, when valid indicates?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A. the </a:t>
            </a:r>
            <a:r>
              <a:rPr lang="en-US" altLang="zh-CN" dirty="0"/>
              <a:t>page is not legal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B. the </a:t>
            </a:r>
            <a:r>
              <a:rPr lang="en-US" altLang="zh-CN" dirty="0"/>
              <a:t>page is illegal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C. the </a:t>
            </a:r>
            <a:r>
              <a:rPr lang="en-US" altLang="zh-CN" dirty="0">
                <a:solidFill>
                  <a:srgbClr val="FF0000"/>
                </a:solidFill>
              </a:rPr>
              <a:t>page is in memory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D. the </a:t>
            </a:r>
            <a:r>
              <a:rPr lang="en-US" altLang="zh-CN" dirty="0"/>
              <a:t>page is not in memory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98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28" y="221942"/>
            <a:ext cx="10927672" cy="5955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13. A process refers to 5 pages, A, B, C, D, E in the order : A, B, C, D, A, B, E, A, B, C, D, E. If the page replacement algorithm is FIFO, the number of page transfers with an empty internal store of 3 frames is?</a:t>
            </a:r>
          </a:p>
          <a:p>
            <a:pPr marL="0" indent="0">
              <a:buNone/>
            </a:pPr>
            <a:r>
              <a:rPr lang="en-US" altLang="zh-CN" dirty="0" smtClean="0"/>
              <a:t>A. 8</a:t>
            </a:r>
          </a:p>
          <a:p>
            <a:pPr marL="0" indent="0">
              <a:buNone/>
            </a:pPr>
            <a:r>
              <a:rPr lang="en-US" altLang="zh-CN" dirty="0" smtClean="0"/>
              <a:t>B. 10</a:t>
            </a:r>
          </a:p>
          <a:p>
            <a:pPr marL="0" indent="0">
              <a:buNone/>
            </a:pPr>
            <a:r>
              <a:rPr lang="en-US" altLang="zh-CN" dirty="0" smtClean="0"/>
              <a:t>C. 9</a:t>
            </a:r>
          </a:p>
          <a:p>
            <a:pPr marL="0" indent="0">
              <a:buNone/>
            </a:pPr>
            <a:r>
              <a:rPr lang="en-US" altLang="zh-CN" dirty="0" smtClean="0"/>
              <a:t>D. 7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14. </a:t>
            </a:r>
            <a:r>
              <a:rPr lang="en-US" altLang="zh-CN" dirty="0"/>
              <a:t>When using counters to implement LRU, we replace the page with the ____________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A. smallest </a:t>
            </a:r>
            <a:r>
              <a:rPr lang="en-US" altLang="zh-CN" dirty="0"/>
              <a:t>time value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B. largest </a:t>
            </a:r>
            <a:r>
              <a:rPr lang="en-US" altLang="zh-CN" dirty="0"/>
              <a:t>time value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C. greatest </a:t>
            </a:r>
            <a:r>
              <a:rPr lang="en-US" altLang="zh-CN" dirty="0"/>
              <a:t>size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D. none </a:t>
            </a:r>
            <a:r>
              <a:rPr lang="en-US" altLang="zh-CN" dirty="0"/>
              <a:t>of the mentioned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1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28" y="221942"/>
            <a:ext cx="10927672" cy="5955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13. A process refers to 5 pages, A, B, C, D, E in the order : A, B, C, D, A, B, E, A, B, C, D, E. If the page replacement algorithm is FIFO, the number of page transfers with an empty internal store of 3 frames is?</a:t>
            </a:r>
          </a:p>
          <a:p>
            <a:pPr marL="0" indent="0">
              <a:buNone/>
            </a:pPr>
            <a:r>
              <a:rPr lang="en-US" altLang="zh-CN" dirty="0" smtClean="0"/>
              <a:t>A. 8</a:t>
            </a:r>
          </a:p>
          <a:p>
            <a:pPr marL="0" indent="0">
              <a:buNone/>
            </a:pPr>
            <a:r>
              <a:rPr lang="en-US" altLang="zh-CN" dirty="0" smtClean="0"/>
              <a:t>B. 10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C. 9</a:t>
            </a:r>
          </a:p>
          <a:p>
            <a:pPr marL="0" indent="0">
              <a:buNone/>
            </a:pPr>
            <a:r>
              <a:rPr lang="en-US" altLang="zh-CN" dirty="0" smtClean="0"/>
              <a:t>D. 7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14. </a:t>
            </a:r>
            <a:r>
              <a:rPr lang="en-US" altLang="zh-CN" dirty="0"/>
              <a:t>When using counters to implement LRU, we replace the page with the ____________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A. smallest </a:t>
            </a:r>
            <a:r>
              <a:rPr lang="en-US" altLang="zh-CN" dirty="0">
                <a:solidFill>
                  <a:srgbClr val="FF0000"/>
                </a:solidFill>
              </a:rPr>
              <a:t>time value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B. largest </a:t>
            </a:r>
            <a:r>
              <a:rPr lang="en-US" altLang="zh-CN" dirty="0"/>
              <a:t>time value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C. greatest </a:t>
            </a:r>
            <a:r>
              <a:rPr lang="en-US" altLang="zh-CN" dirty="0"/>
              <a:t>size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D. none </a:t>
            </a:r>
            <a:r>
              <a:rPr lang="en-US" altLang="zh-CN" dirty="0"/>
              <a:t>of the mentioned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50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28" y="221942"/>
            <a:ext cx="10927672" cy="5955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 _____ </a:t>
            </a:r>
            <a:r>
              <a:rPr lang="en-US" altLang="zh-CN" dirty="0"/>
              <a:t>is the concept in which a process is copied into main memory from the secondary memory according to the requirement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 Paging</a:t>
            </a:r>
          </a:p>
          <a:p>
            <a:pPr marL="0" indent="0">
              <a:buNone/>
            </a:pPr>
            <a:r>
              <a:rPr lang="en-US" altLang="zh-CN" dirty="0"/>
              <a:t>B. Demand paging</a:t>
            </a:r>
          </a:p>
          <a:p>
            <a:pPr marL="0" indent="0">
              <a:buNone/>
            </a:pPr>
            <a:r>
              <a:rPr lang="en-US" altLang="zh-CN" dirty="0"/>
              <a:t>C. Segmentation</a:t>
            </a:r>
          </a:p>
          <a:p>
            <a:pPr marL="0" indent="0">
              <a:buNone/>
            </a:pPr>
            <a:r>
              <a:rPr lang="en-US" altLang="zh-CN" dirty="0"/>
              <a:t>D. </a:t>
            </a:r>
            <a:r>
              <a:rPr lang="en-US" altLang="zh-CN" dirty="0" smtClean="0"/>
              <a:t>Swapping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en-US" altLang="zh-CN" dirty="0"/>
              <a:t>The pager concerns with the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 individual page of a process</a:t>
            </a:r>
          </a:p>
          <a:p>
            <a:pPr marL="0" indent="0">
              <a:buNone/>
            </a:pPr>
            <a:r>
              <a:rPr lang="en-US" altLang="zh-CN" dirty="0"/>
              <a:t>B. entire process</a:t>
            </a:r>
          </a:p>
          <a:p>
            <a:pPr marL="0" indent="0">
              <a:buNone/>
            </a:pPr>
            <a:r>
              <a:rPr lang="en-US" altLang="zh-CN" dirty="0"/>
              <a:t>C. entire thread</a:t>
            </a:r>
          </a:p>
          <a:p>
            <a:pPr marL="0" indent="0">
              <a:buNone/>
            </a:pPr>
            <a:r>
              <a:rPr lang="en-US" altLang="zh-CN" dirty="0"/>
              <a:t>D. first page of a process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84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28" y="221942"/>
            <a:ext cx="10927672" cy="5955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 _____ </a:t>
            </a:r>
            <a:r>
              <a:rPr lang="en-US" altLang="zh-CN" dirty="0"/>
              <a:t>is the concept in which a process is copied into main memory from the secondary memory according to the requirement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 Paging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B. Demand paging</a:t>
            </a:r>
          </a:p>
          <a:p>
            <a:pPr marL="0" indent="0">
              <a:buNone/>
            </a:pPr>
            <a:r>
              <a:rPr lang="en-US" altLang="zh-CN" dirty="0"/>
              <a:t>C. Segmentation</a:t>
            </a:r>
          </a:p>
          <a:p>
            <a:pPr marL="0" indent="0">
              <a:buNone/>
            </a:pPr>
            <a:r>
              <a:rPr lang="en-US" altLang="zh-CN" dirty="0"/>
              <a:t>D. </a:t>
            </a:r>
            <a:r>
              <a:rPr lang="en-US" altLang="zh-CN" dirty="0" smtClean="0"/>
              <a:t>Swapping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en-US" altLang="zh-CN" dirty="0"/>
              <a:t>The pager concerns with the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. individual page of a process</a:t>
            </a:r>
          </a:p>
          <a:p>
            <a:pPr marL="0" indent="0">
              <a:buNone/>
            </a:pPr>
            <a:r>
              <a:rPr lang="en-US" altLang="zh-CN" dirty="0"/>
              <a:t>B. entire process</a:t>
            </a:r>
          </a:p>
          <a:p>
            <a:pPr marL="0" indent="0">
              <a:buNone/>
            </a:pPr>
            <a:r>
              <a:rPr lang="en-US" altLang="zh-CN" dirty="0"/>
              <a:t>C. entire thread</a:t>
            </a:r>
          </a:p>
          <a:p>
            <a:pPr marL="0" indent="0">
              <a:buNone/>
            </a:pPr>
            <a:r>
              <a:rPr lang="en-US" altLang="zh-CN" dirty="0"/>
              <a:t>D. first page of a process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15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28" y="221942"/>
            <a:ext cx="10927672" cy="5955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3. Swap </a:t>
            </a:r>
            <a:r>
              <a:rPr lang="en-US" altLang="zh-CN" dirty="0"/>
              <a:t>space exists in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 primary memory</a:t>
            </a:r>
          </a:p>
          <a:p>
            <a:pPr marL="0" indent="0">
              <a:buNone/>
            </a:pPr>
            <a:r>
              <a:rPr lang="en-US" altLang="zh-CN" dirty="0"/>
              <a:t>B. secondary memory</a:t>
            </a:r>
          </a:p>
          <a:p>
            <a:pPr marL="0" indent="0">
              <a:buNone/>
            </a:pPr>
            <a:r>
              <a:rPr lang="en-US" altLang="zh-CN" dirty="0"/>
              <a:t>C. CPU</a:t>
            </a:r>
          </a:p>
          <a:p>
            <a:pPr marL="0" indent="0">
              <a:buNone/>
            </a:pPr>
            <a:r>
              <a:rPr lang="en-US" altLang="zh-CN" dirty="0"/>
              <a:t>D. none of the </a:t>
            </a:r>
            <a:r>
              <a:rPr lang="en-US" altLang="zh-CN" dirty="0" smtClean="0"/>
              <a:t>mentioned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4. When </a:t>
            </a:r>
            <a:r>
              <a:rPr lang="en-US" altLang="zh-CN" dirty="0"/>
              <a:t>a program tries to access a page that is mapped in address space but not loaded in physical memory, then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 segmentation fault occurs</a:t>
            </a:r>
          </a:p>
          <a:p>
            <a:pPr marL="0" indent="0">
              <a:buNone/>
            </a:pPr>
            <a:r>
              <a:rPr lang="en-US" altLang="zh-CN" dirty="0"/>
              <a:t>B. fatal error occurs</a:t>
            </a:r>
          </a:p>
          <a:p>
            <a:pPr marL="0" indent="0">
              <a:buNone/>
            </a:pPr>
            <a:r>
              <a:rPr lang="en-US" altLang="zh-CN" dirty="0"/>
              <a:t>C. page fault occurs</a:t>
            </a:r>
          </a:p>
          <a:p>
            <a:pPr marL="0" indent="0">
              <a:buNone/>
            </a:pPr>
            <a:r>
              <a:rPr lang="en-US" altLang="zh-CN" dirty="0"/>
              <a:t>D. no error occurs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22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28" y="221942"/>
            <a:ext cx="10927672" cy="5955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3. Swap </a:t>
            </a:r>
            <a:r>
              <a:rPr lang="en-US" altLang="zh-CN" dirty="0"/>
              <a:t>space exists in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 primary memory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B. secondary memory</a:t>
            </a:r>
          </a:p>
          <a:p>
            <a:pPr marL="0" indent="0">
              <a:buNone/>
            </a:pPr>
            <a:r>
              <a:rPr lang="en-US" altLang="zh-CN" dirty="0"/>
              <a:t>C. CPU</a:t>
            </a:r>
          </a:p>
          <a:p>
            <a:pPr marL="0" indent="0">
              <a:buNone/>
            </a:pPr>
            <a:r>
              <a:rPr lang="en-US" altLang="zh-CN" dirty="0"/>
              <a:t>D. none of the </a:t>
            </a:r>
            <a:r>
              <a:rPr lang="en-US" altLang="zh-CN" dirty="0" smtClean="0"/>
              <a:t>mentioned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4. When </a:t>
            </a:r>
            <a:r>
              <a:rPr lang="en-US" altLang="zh-CN" dirty="0"/>
              <a:t>a program tries to access a page that is mapped in address space but not loaded in physical memory, then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 segmentation fault occurs</a:t>
            </a:r>
          </a:p>
          <a:p>
            <a:pPr marL="0" indent="0">
              <a:buNone/>
            </a:pPr>
            <a:r>
              <a:rPr lang="en-US" altLang="zh-CN" dirty="0"/>
              <a:t>B. fatal error occurs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C. page fault occurs</a:t>
            </a:r>
          </a:p>
          <a:p>
            <a:pPr marL="0" indent="0">
              <a:buNone/>
            </a:pPr>
            <a:r>
              <a:rPr lang="en-US" altLang="zh-CN" dirty="0"/>
              <a:t>D. no error occurs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60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28" y="221942"/>
            <a:ext cx="10927672" cy="5955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5. Effective </a:t>
            </a:r>
            <a:r>
              <a:rPr lang="en-US" altLang="zh-CN" dirty="0"/>
              <a:t>access time is directly proportional to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 page-fault rate</a:t>
            </a:r>
          </a:p>
          <a:p>
            <a:pPr marL="0" indent="0">
              <a:buNone/>
            </a:pPr>
            <a:r>
              <a:rPr lang="en-US" altLang="zh-CN" dirty="0"/>
              <a:t>B. hit ratio</a:t>
            </a:r>
          </a:p>
          <a:p>
            <a:pPr marL="0" indent="0">
              <a:buNone/>
            </a:pPr>
            <a:r>
              <a:rPr lang="en-US" altLang="zh-CN" dirty="0"/>
              <a:t>C. memory access time</a:t>
            </a:r>
          </a:p>
          <a:p>
            <a:pPr marL="0" indent="0">
              <a:buNone/>
            </a:pPr>
            <a:r>
              <a:rPr lang="en-US" altLang="zh-CN" dirty="0"/>
              <a:t>D. none of the </a:t>
            </a:r>
            <a:r>
              <a:rPr lang="en-US" altLang="zh-CN" dirty="0" smtClean="0"/>
              <a:t>mentioned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6.  In </a:t>
            </a:r>
            <a:r>
              <a:rPr lang="en-US" altLang="zh-CN" dirty="0"/>
              <a:t>FIFO page replacement algorithm, when a page must be replaced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 oldest page is chosen</a:t>
            </a:r>
          </a:p>
          <a:p>
            <a:pPr marL="0" indent="0">
              <a:buNone/>
            </a:pPr>
            <a:r>
              <a:rPr lang="en-US" altLang="zh-CN" dirty="0"/>
              <a:t>B. newest page is chosen</a:t>
            </a:r>
          </a:p>
          <a:p>
            <a:pPr marL="0" indent="0">
              <a:buNone/>
            </a:pPr>
            <a:r>
              <a:rPr lang="en-US" altLang="zh-CN" dirty="0"/>
              <a:t>C. random page is chosen</a:t>
            </a:r>
          </a:p>
          <a:p>
            <a:pPr marL="0" indent="0">
              <a:buNone/>
            </a:pPr>
            <a:r>
              <a:rPr lang="en-US" altLang="zh-CN" dirty="0"/>
              <a:t>D. none of the mentioned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14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28" y="221942"/>
            <a:ext cx="10927672" cy="5955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5. Effective </a:t>
            </a:r>
            <a:r>
              <a:rPr lang="en-US" altLang="zh-CN" dirty="0"/>
              <a:t>access time is directly proportional to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. page-fault rate</a:t>
            </a:r>
          </a:p>
          <a:p>
            <a:pPr marL="0" indent="0">
              <a:buNone/>
            </a:pPr>
            <a:r>
              <a:rPr lang="en-US" altLang="zh-CN" dirty="0"/>
              <a:t>B. hit ratio</a:t>
            </a:r>
          </a:p>
          <a:p>
            <a:pPr marL="0" indent="0">
              <a:buNone/>
            </a:pPr>
            <a:r>
              <a:rPr lang="en-US" altLang="zh-CN" dirty="0"/>
              <a:t>C. memory access time</a:t>
            </a:r>
          </a:p>
          <a:p>
            <a:pPr marL="0" indent="0">
              <a:buNone/>
            </a:pPr>
            <a:r>
              <a:rPr lang="en-US" altLang="zh-CN" dirty="0"/>
              <a:t>D. none of the </a:t>
            </a:r>
            <a:r>
              <a:rPr lang="en-US" altLang="zh-CN" dirty="0" smtClean="0"/>
              <a:t>mentioned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6.  In </a:t>
            </a:r>
            <a:r>
              <a:rPr lang="en-US" altLang="zh-CN" dirty="0"/>
              <a:t>FIFO page replacement algorithm, when a page must be replaced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. oldest page is chosen</a:t>
            </a:r>
          </a:p>
          <a:p>
            <a:pPr marL="0" indent="0">
              <a:buNone/>
            </a:pPr>
            <a:r>
              <a:rPr lang="en-US" altLang="zh-CN" dirty="0"/>
              <a:t>B. newest page is chosen</a:t>
            </a:r>
          </a:p>
          <a:p>
            <a:pPr marL="0" indent="0">
              <a:buNone/>
            </a:pPr>
            <a:r>
              <a:rPr lang="en-US" altLang="zh-CN" dirty="0"/>
              <a:t>C. random page is chosen</a:t>
            </a:r>
          </a:p>
          <a:p>
            <a:pPr marL="0" indent="0">
              <a:buNone/>
            </a:pPr>
            <a:r>
              <a:rPr lang="en-US" altLang="zh-CN" dirty="0"/>
              <a:t>D. none of the mentioned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95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28" y="221942"/>
            <a:ext cx="10927672" cy="5955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7. Which </a:t>
            </a:r>
            <a:r>
              <a:rPr lang="en-US" altLang="zh-CN" dirty="0"/>
              <a:t>algorithm chooses the page that has not been used for the longest period of time whenever the page required to be </a:t>
            </a:r>
            <a:r>
              <a:rPr lang="en-US" altLang="zh-CN" dirty="0" smtClean="0"/>
              <a:t>replaced?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 first in first out algorithm</a:t>
            </a:r>
          </a:p>
          <a:p>
            <a:pPr marL="0" indent="0">
              <a:buNone/>
            </a:pPr>
            <a:r>
              <a:rPr lang="en-US" altLang="zh-CN" dirty="0"/>
              <a:t>B. additional reference bit algorithm</a:t>
            </a:r>
          </a:p>
          <a:p>
            <a:pPr marL="0" indent="0">
              <a:buNone/>
            </a:pPr>
            <a:r>
              <a:rPr lang="en-US" altLang="zh-CN" dirty="0"/>
              <a:t>C. least recently used algorithm</a:t>
            </a:r>
          </a:p>
          <a:p>
            <a:pPr marL="0" indent="0">
              <a:buNone/>
            </a:pPr>
            <a:r>
              <a:rPr lang="en-US" altLang="zh-CN" dirty="0"/>
              <a:t>D. counting based page replacement algorithm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8. A </a:t>
            </a:r>
            <a:r>
              <a:rPr lang="en-US" altLang="zh-CN" dirty="0"/>
              <a:t>process is thrashing if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 it is spending more time paging than executing</a:t>
            </a:r>
          </a:p>
          <a:p>
            <a:pPr marL="0" indent="0">
              <a:buNone/>
            </a:pPr>
            <a:r>
              <a:rPr lang="en-US" altLang="zh-CN" dirty="0"/>
              <a:t>B. it is spending less time paging than executing</a:t>
            </a:r>
          </a:p>
          <a:p>
            <a:pPr marL="0" indent="0">
              <a:buNone/>
            </a:pPr>
            <a:r>
              <a:rPr lang="en-US" altLang="zh-CN" dirty="0"/>
              <a:t>C. page fault occurs</a:t>
            </a:r>
          </a:p>
          <a:p>
            <a:pPr marL="0" indent="0">
              <a:buNone/>
            </a:pPr>
            <a:r>
              <a:rPr lang="en-US" altLang="zh-CN" dirty="0"/>
              <a:t>D. swapping can not take place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35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28" y="221942"/>
            <a:ext cx="10927672" cy="5955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7. Which </a:t>
            </a:r>
            <a:r>
              <a:rPr lang="en-US" altLang="zh-CN" dirty="0"/>
              <a:t>algorithm chooses the page that has not been used for the longest period of time whenever the page required to be </a:t>
            </a:r>
            <a:r>
              <a:rPr lang="en-US" altLang="zh-CN" dirty="0" smtClean="0"/>
              <a:t>replaced?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 first in first out algorithm</a:t>
            </a:r>
          </a:p>
          <a:p>
            <a:pPr marL="0" indent="0">
              <a:buNone/>
            </a:pPr>
            <a:r>
              <a:rPr lang="en-US" altLang="zh-CN" dirty="0"/>
              <a:t>B. additional reference bit algorithm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C. least recently used algorithm</a:t>
            </a:r>
          </a:p>
          <a:p>
            <a:pPr marL="0" indent="0">
              <a:buNone/>
            </a:pPr>
            <a:r>
              <a:rPr lang="en-US" altLang="zh-CN" dirty="0"/>
              <a:t>D. counting based page replacement algorithm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8. A </a:t>
            </a:r>
            <a:r>
              <a:rPr lang="en-US" altLang="zh-CN" dirty="0"/>
              <a:t>process is thrashing if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. it is spending more time paging than executing</a:t>
            </a:r>
          </a:p>
          <a:p>
            <a:pPr marL="0" indent="0">
              <a:buNone/>
            </a:pPr>
            <a:r>
              <a:rPr lang="en-US" altLang="zh-CN" dirty="0"/>
              <a:t>B. it is spending less time paging than executing</a:t>
            </a:r>
          </a:p>
          <a:p>
            <a:pPr marL="0" indent="0">
              <a:buNone/>
            </a:pPr>
            <a:r>
              <a:rPr lang="en-US" altLang="zh-CN" dirty="0"/>
              <a:t>C. page fault occurs</a:t>
            </a:r>
          </a:p>
          <a:p>
            <a:pPr marL="0" indent="0">
              <a:buNone/>
            </a:pPr>
            <a:r>
              <a:rPr lang="en-US" altLang="zh-CN" dirty="0"/>
              <a:t>D. swapping can not take place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66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398</Words>
  <Application>Microsoft Office PowerPoint</Application>
  <PresentationFormat>宽屏</PresentationFormat>
  <Paragraphs>123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Chapter 9 Virtual Memory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</dc:creator>
  <cp:lastModifiedBy>fen</cp:lastModifiedBy>
  <cp:revision>30</cp:revision>
  <dcterms:created xsi:type="dcterms:W3CDTF">2019-12-22T11:47:21Z</dcterms:created>
  <dcterms:modified xsi:type="dcterms:W3CDTF">2019-12-22T12:03:40Z</dcterms:modified>
</cp:coreProperties>
</file>