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23"/>
  </p:notesMasterIdLst>
  <p:sldIdLst>
    <p:sldId id="273" r:id="rId2"/>
    <p:sldId id="264" r:id="rId3"/>
    <p:sldId id="277" r:id="rId4"/>
    <p:sldId id="278" r:id="rId5"/>
    <p:sldId id="274" r:id="rId6"/>
    <p:sldId id="265" r:id="rId7"/>
    <p:sldId id="275" r:id="rId8"/>
    <p:sldId id="266" r:id="rId9"/>
    <p:sldId id="276" r:id="rId10"/>
    <p:sldId id="267" r:id="rId11"/>
    <p:sldId id="256" r:id="rId12"/>
    <p:sldId id="270" r:id="rId13"/>
    <p:sldId id="271" r:id="rId14"/>
    <p:sldId id="272" r:id="rId15"/>
    <p:sldId id="261" r:id="rId16"/>
    <p:sldId id="263" r:id="rId17"/>
    <p:sldId id="262" r:id="rId18"/>
    <p:sldId id="279" r:id="rId19"/>
    <p:sldId id="280" r:id="rId20"/>
    <p:sldId id="268" r:id="rId21"/>
    <p:sldId id="269" r:id="rId22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EFAE9A-42D6-4702-85DA-8486EBC46663}">
  <a:tblStyle styleId="{9AEFAE9A-42D6-4702-85DA-8486EBC4666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7C6A69-D9DA-42F3-AE08-6F93611D89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0" autoAdjust="0"/>
  </p:normalViewPr>
  <p:slideViewPr>
    <p:cSldViewPr snapToGrid="0">
      <p:cViewPr varScale="1">
        <p:scale>
          <a:sx n="67" d="100"/>
          <a:sy n="67" d="100"/>
        </p:scale>
        <p:origin x="16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9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39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1241425"/>
            <a:ext cx="4467224" cy="3349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3" cy="390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39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9750"/>
            <a:ext cx="294639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911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735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55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91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463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455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3" cy="390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:notes"/>
          <p:cNvSpPr txBox="1">
            <a:spLocks noGrp="1"/>
          </p:cNvSpPr>
          <p:nvPr>
            <p:ph type="sldNum" idx="12"/>
          </p:nvPr>
        </p:nvSpPr>
        <p:spPr>
          <a:xfrm>
            <a:off x="3849687" y="9429750"/>
            <a:ext cx="294639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7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3" cy="390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:notes"/>
          <p:cNvSpPr txBox="1">
            <a:spLocks noGrp="1"/>
          </p:cNvSpPr>
          <p:nvPr>
            <p:ph type="sldNum" idx="12"/>
          </p:nvPr>
        </p:nvSpPr>
        <p:spPr>
          <a:xfrm>
            <a:off x="3849687" y="9429750"/>
            <a:ext cx="2946398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67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49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47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230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16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80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931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37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85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3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0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021309" y="2692316"/>
            <a:ext cx="52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43849"/>
              </a:buClr>
            </a:pPr>
            <a:r>
              <a:rPr lang="ko-KR" altLang="en-US" sz="3200" dirty="0" smtClean="0">
                <a:solidFill>
                  <a:srgbClr val="343849"/>
                </a:solidFill>
              </a:rPr>
              <a:t>요구사항 명세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2884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6" y="458076"/>
            <a:ext cx="5869764" cy="35614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6" y="4445570"/>
            <a:ext cx="5724733" cy="1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3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021309" y="2692316"/>
            <a:ext cx="52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43849"/>
              </a:buClr>
            </a:pPr>
            <a:r>
              <a:rPr lang="en-US" sz="3200" b="0" i="0" u="none" strike="noStrike" cap="none" dirty="0" err="1" smtClean="0">
                <a:solidFill>
                  <a:srgbClr val="343849"/>
                </a:solidFill>
                <a:sym typeface="Arial"/>
              </a:rPr>
              <a:t>UI기획서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81000"/>
            <a:ext cx="8401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2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52400"/>
            <a:ext cx="6219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2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423862"/>
            <a:ext cx="8677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-3639" y="3329"/>
            <a:ext cx="9147407" cy="643594"/>
            <a:chOff x="57150" y="234360"/>
            <a:chExt cx="9782276" cy="628510"/>
          </a:xfrm>
        </p:grpSpPr>
        <p:sp>
          <p:nvSpPr>
            <p:cNvPr id="126" name="Google Shape;126;p19"/>
            <p:cNvSpPr/>
            <p:nvPr/>
          </p:nvSpPr>
          <p:spPr>
            <a:xfrm>
              <a:off x="57150" y="441066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122150" y="441066"/>
              <a:ext cx="12243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YKSP-A01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330425" y="441066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395426" y="441066"/>
              <a:ext cx="64440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정책및시스템 &gt; 관리자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7150" y="647770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122150" y="647770"/>
              <a:ext cx="87159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관리자</a:t>
              </a:r>
              <a:r>
                <a:rPr lang="en-US" sz="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0" i="0" u="none" strike="noStrike" cap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조회화면</a:t>
              </a: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-1 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150" y="234360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122150" y="234360"/>
              <a:ext cx="87159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YKSam</a:t>
              </a:r>
              <a:r>
                <a:rPr lang="en-US" sz="800" dirty="0" err="1" smtClean="0"/>
                <a:t>ple</a:t>
              </a: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-A</a:t>
              </a:r>
              <a:endParaRPr dirty="0"/>
            </a:p>
          </p:txBody>
        </p:sp>
      </p:grpSp>
      <p:sp>
        <p:nvSpPr>
          <p:cNvPr id="134" name="Google Shape;134;p19"/>
          <p:cNvSpPr/>
          <p:nvPr/>
        </p:nvSpPr>
        <p:spPr>
          <a:xfrm>
            <a:off x="7001942" y="647068"/>
            <a:ext cx="2142000" cy="6210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화면이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로딩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되었을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때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관리자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목록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전체가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보여진다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기본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정렬은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이름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,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아이디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오름차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순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1.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sym typeface="Arial"/>
              </a:rPr>
              <a:t>검색조건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이름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,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아이디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선택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2.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sym typeface="Arial"/>
              </a:rPr>
              <a:t>검색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검색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조건에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따라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해당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검색조건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오름차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순으로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보여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진다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tx1"/>
                </a:solidFill>
                <a:sym typeface="Arial"/>
              </a:rPr>
              <a:t>3. </a:t>
            </a:r>
            <a:r>
              <a:rPr lang="en-US" sz="900" b="1" i="0" u="none" strike="noStrike" cap="none" dirty="0" err="1">
                <a:solidFill>
                  <a:schemeClr val="tx1"/>
                </a:solidFill>
                <a:sym typeface="Arial"/>
              </a:rPr>
              <a:t>검색된</a:t>
            </a:r>
            <a:r>
              <a:rPr lang="en-US" sz="900" b="1" i="0" u="none" strike="noStrike" cap="none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900" b="1" i="0" u="none" strike="noStrike" cap="none" dirty="0" err="1">
                <a:solidFill>
                  <a:schemeClr val="tx1"/>
                </a:solidFill>
                <a:sym typeface="Arial"/>
              </a:rPr>
              <a:t>데이터가</a:t>
            </a:r>
            <a:r>
              <a:rPr lang="en-US" sz="900" b="1" i="0" u="none" strike="noStrike" cap="none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900" b="1" i="0" u="none" strike="noStrike" cap="none" dirty="0" err="1">
                <a:solidFill>
                  <a:schemeClr val="tx1"/>
                </a:solidFill>
                <a:sym typeface="Arial"/>
              </a:rPr>
              <a:t>없을</a:t>
            </a:r>
            <a:r>
              <a:rPr lang="en-US" sz="900" b="1" i="0" u="none" strike="noStrike" cap="none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900" b="1" i="0" u="none" strike="noStrike" cap="none" dirty="0" err="1" smtClean="0">
                <a:solidFill>
                  <a:schemeClr val="tx1"/>
                </a:solidFill>
                <a:sym typeface="Arial"/>
              </a:rPr>
              <a:t>경우</a:t>
            </a:r>
            <a:endParaRPr lang="en-US" sz="900" b="1" i="0" u="none" strike="noStrike" cap="none" dirty="0" smtClean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-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리스트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영역에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메시지</a:t>
            </a:r>
            <a:r>
              <a:rPr lang="en-US" sz="900" b="1" i="0" u="none" strike="noStrike" cap="none" dirty="0" smtClean="0">
                <a:solidFill>
                  <a:srgbClr val="0070C0"/>
                </a:solidFill>
                <a:sym typeface="Arial"/>
              </a:rPr>
              <a:t>(YKA-AA-I-1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)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를 </a:t>
            </a:r>
            <a:r>
              <a:rPr lang="en-US" sz="900" dirty="0" err="1" smtClean="0"/>
              <a:t>보여</a:t>
            </a:r>
            <a:r>
              <a:rPr lang="en-US" sz="900" dirty="0" smtClean="0"/>
              <a:t> </a:t>
            </a:r>
            <a:r>
              <a:rPr lang="en-US" sz="900" dirty="0" err="1" smtClean="0"/>
              <a:t>준다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tx1"/>
                </a:solidFill>
                <a:sym typeface="Arial"/>
              </a:rPr>
              <a:t>4. </a:t>
            </a:r>
            <a:r>
              <a:rPr lang="en-US" sz="900" b="1" i="0" u="none" strike="noStrike" cap="none" dirty="0" err="1">
                <a:solidFill>
                  <a:schemeClr val="tx1"/>
                </a:solidFill>
                <a:sym typeface="Arial"/>
              </a:rPr>
              <a:t>추가</a:t>
            </a:r>
            <a:endParaRPr sz="900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 4.1 </a:t>
            </a: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추가</a:t>
            </a:r>
            <a:r>
              <a:rPr lang="en-US" sz="900" b="1" i="0" u="none" strike="noStrike" cap="none" dirty="0" smtClean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팝업</a:t>
            </a:r>
            <a:r>
              <a:rPr lang="en-US" sz="900" b="1" i="0" u="none" strike="noStrike" cap="none" dirty="0" smtClean="0">
                <a:solidFill>
                  <a:srgbClr val="0070C0"/>
                </a:solidFill>
                <a:sym typeface="Arial"/>
              </a:rPr>
              <a:t> 창(YKSP-A01-P01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)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이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뜬다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</a:t>
            </a:r>
            <a:endParaRPr sz="9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 smtClean="0"/>
              <a:t>  4.2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추가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팝업에서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추가가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정상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완료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되면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1" dirty="0" err="1">
                <a:solidFill>
                  <a:srgbClr val="0070C0"/>
                </a:solidFill>
              </a:rPr>
              <a:t>메시지</a:t>
            </a:r>
            <a:r>
              <a:rPr lang="en-US" sz="900" b="1" dirty="0" smtClean="0">
                <a:solidFill>
                  <a:srgbClr val="0070C0"/>
                </a:solidFill>
              </a:rPr>
              <a:t>(YKA-AA-I-2</a:t>
            </a:r>
            <a:r>
              <a:rPr lang="en-US" sz="900" b="1" dirty="0">
                <a:solidFill>
                  <a:srgbClr val="0070C0"/>
                </a:solidFill>
              </a:rPr>
              <a:t>) </a:t>
            </a:r>
            <a:r>
              <a:rPr lang="en-US" sz="900" b="1" dirty="0" err="1" smtClean="0">
                <a:solidFill>
                  <a:srgbClr val="0070C0"/>
                </a:solidFill>
              </a:rPr>
              <a:t>확인</a:t>
            </a:r>
            <a:r>
              <a:rPr lang="en-US" sz="900" b="1" dirty="0" smtClean="0">
                <a:solidFill>
                  <a:srgbClr val="0070C0"/>
                </a:solidFill>
              </a:rPr>
              <a:t> </a:t>
            </a:r>
            <a:r>
              <a:rPr lang="en-US" sz="900" b="1" dirty="0" err="1" smtClean="0">
                <a:solidFill>
                  <a:srgbClr val="0070C0"/>
                </a:solidFill>
              </a:rPr>
              <a:t>팝업</a:t>
            </a:r>
            <a:r>
              <a:rPr lang="en-US" sz="900" b="1" dirty="0" smtClean="0">
                <a:solidFill>
                  <a:srgbClr val="0070C0"/>
                </a:solidFill>
              </a:rPr>
              <a:t> 창</a:t>
            </a:r>
            <a:r>
              <a:rPr lang="en-US" sz="900" dirty="0" smtClean="0">
                <a:solidFill>
                  <a:schemeClr val="dk1"/>
                </a:solidFill>
              </a:rPr>
              <a:t>  </a:t>
            </a:r>
            <a:r>
              <a:rPr lang="ko-KR" altLang="en-US" sz="900" dirty="0" smtClean="0">
                <a:solidFill>
                  <a:schemeClr val="dk1"/>
                </a:solidFill>
              </a:rPr>
              <a:t>뜬 후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현재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화면을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리로딩하고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목록의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1페이지로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이동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한다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tx1"/>
                </a:solidFill>
                <a:sym typeface="Arial"/>
              </a:rPr>
              <a:t>5. </a:t>
            </a:r>
            <a:r>
              <a:rPr lang="en-US" sz="900" b="1" i="0" u="none" strike="noStrike" cap="none" dirty="0" err="1" smtClean="0">
                <a:solidFill>
                  <a:schemeClr val="tx1"/>
                </a:solidFill>
                <a:sym typeface="Arial"/>
              </a:rPr>
              <a:t>삭제</a:t>
            </a:r>
            <a:endParaRPr lang="en-US" sz="900" b="1" i="0" u="none" strike="noStrike" cap="none" dirty="0" smtClean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dirty="0">
              <a:solidFill>
                <a:schemeClr val="tx1"/>
              </a:solidFill>
              <a:sym typeface="Arial"/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900" dirty="0" smtClean="0">
                <a:solidFill>
                  <a:schemeClr val="tx1"/>
                </a:solidFill>
              </a:rPr>
              <a:t>5.1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메세지</a:t>
            </a:r>
            <a:r>
              <a:rPr lang="en-US" altLang="ko-KR" sz="900" b="1" dirty="0">
                <a:solidFill>
                  <a:srgbClr val="0070C0"/>
                </a:solidFill>
              </a:rPr>
              <a:t>(YKA-SC-I-1 )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900" dirty="0" err="1" smtClean="0"/>
              <a:t>선택팝업창</a:t>
            </a:r>
            <a:r>
              <a:rPr lang="en-US" altLang="ko-KR" sz="900" b="1" dirty="0">
                <a:solidFill>
                  <a:srgbClr val="0070C0"/>
                </a:solidFill>
              </a:rPr>
              <a:t>(CA00-000-P01)</a:t>
            </a:r>
            <a:r>
              <a:rPr lang="en-US" altLang="ko-KR" sz="900" dirty="0"/>
              <a:t> 을 </a:t>
            </a:r>
            <a:r>
              <a:rPr lang="en-US" altLang="ko-KR" sz="900" dirty="0" err="1"/>
              <a:t>띄운</a:t>
            </a:r>
            <a:r>
              <a:rPr lang="en-US" altLang="ko-KR" sz="900" dirty="0"/>
              <a:t> 후 “</a:t>
            </a:r>
            <a:r>
              <a:rPr lang="en-US" altLang="ko-KR" sz="900" dirty="0" err="1"/>
              <a:t>확인”을</a:t>
            </a:r>
            <a:r>
              <a:rPr lang="en-US" altLang="ko-KR" sz="900" dirty="0"/>
              <a:t> </a:t>
            </a:r>
            <a:r>
              <a:rPr lang="en-US" altLang="ko-KR" sz="900" dirty="0" err="1"/>
              <a:t>클릭</a:t>
            </a:r>
            <a:r>
              <a:rPr lang="en-US" altLang="ko-KR" sz="900" dirty="0"/>
              <a:t> </a:t>
            </a:r>
            <a:r>
              <a:rPr lang="en-US" altLang="ko-KR" sz="900" dirty="0" err="1"/>
              <a:t>했을</a:t>
            </a:r>
            <a:r>
              <a:rPr lang="en-US" altLang="ko-KR" sz="900" dirty="0"/>
              <a:t> 때 </a:t>
            </a:r>
            <a:r>
              <a:rPr lang="en-US" altLang="ko-KR" sz="900" dirty="0" err="1"/>
              <a:t>삭제</a:t>
            </a:r>
            <a:endParaRPr lang="en-US" altLang="ko-KR" sz="900" dirty="0"/>
          </a:p>
          <a:p>
            <a:pPr lvl="0"/>
            <a:endParaRPr lang="ko-KR" altLang="en-US" sz="900" dirty="0"/>
          </a:p>
          <a:p>
            <a:pPr lvl="0"/>
            <a:r>
              <a:rPr lang="en-US" altLang="ko-KR" sz="900" dirty="0" smtClean="0"/>
              <a:t>   5.2 </a:t>
            </a:r>
            <a:r>
              <a:rPr lang="ko-KR" altLang="en-US" sz="900" dirty="0" smtClean="0"/>
              <a:t>삭제가 </a:t>
            </a:r>
            <a:r>
              <a:rPr lang="ko-KR" altLang="en-US" sz="900" dirty="0">
                <a:solidFill>
                  <a:schemeClr val="dk1"/>
                </a:solidFill>
              </a:rPr>
              <a:t>완료되면 </a:t>
            </a:r>
            <a:r>
              <a:rPr lang="ko-KR" altLang="en-US" sz="900" dirty="0" err="1">
                <a:solidFill>
                  <a:schemeClr val="dk1"/>
                </a:solidFill>
              </a:rPr>
              <a:t>확인팝업창</a:t>
            </a:r>
            <a:r>
              <a:rPr lang="ko-KR" altLang="en-US" sz="900" dirty="0">
                <a:solidFill>
                  <a:schemeClr val="dk1"/>
                </a:solidFill>
              </a:rPr>
              <a:t> 후 </a:t>
            </a:r>
            <a:r>
              <a:rPr lang="ko-KR" altLang="en-US" sz="900" dirty="0"/>
              <a:t> 현재 화면을 </a:t>
            </a:r>
            <a:r>
              <a:rPr lang="ko-KR" altLang="en-US" sz="900" dirty="0" err="1"/>
              <a:t>리</a:t>
            </a:r>
            <a:r>
              <a:rPr lang="ko-KR" altLang="en-US" sz="900" b="1" dirty="0" err="1">
                <a:solidFill>
                  <a:srgbClr val="0070C0"/>
                </a:solidFill>
              </a:rPr>
              <a:t>메시지</a:t>
            </a:r>
            <a:r>
              <a:rPr lang="en-US" altLang="ko-KR" sz="900" b="1" dirty="0">
                <a:solidFill>
                  <a:srgbClr val="0070C0"/>
                </a:solidFill>
              </a:rPr>
              <a:t>(JCA-AA-I-2)</a:t>
            </a:r>
            <a:r>
              <a:rPr lang="ko-KR" altLang="en-US" sz="900" dirty="0"/>
              <a:t>로딩하고 목록의 </a:t>
            </a:r>
            <a:r>
              <a:rPr lang="en-US" altLang="ko-KR" sz="900" dirty="0"/>
              <a:t>1</a:t>
            </a:r>
            <a:r>
              <a:rPr lang="ko-KR" altLang="en-US" sz="900" dirty="0"/>
              <a:t>페이지로 이동한다</a:t>
            </a:r>
            <a:r>
              <a:rPr lang="en-US" altLang="ko-KR" sz="900" dirty="0" smtClean="0"/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altLang="ko-KR" sz="9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altLang="ko-KR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마지막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최고관리자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계정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삭제시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메시지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1" i="0" u="none" strike="noStrike" cap="none" dirty="0" smtClean="0">
                <a:solidFill>
                  <a:srgbClr val="0070C0"/>
                </a:solidFill>
                <a:sym typeface="Arial"/>
              </a:rPr>
              <a:t>(YKA-SC-E-1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)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확인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팝업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창을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띄우고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삭제를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진행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하지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않는다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9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여러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명이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선택되었을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때는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이름란에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“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홍길동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외 5명”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으로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표시됨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4385" y="748414"/>
            <a:ext cx="6930900" cy="4314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96040" y="784214"/>
            <a:ext cx="66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417387" y="812662"/>
            <a:ext cx="480300" cy="235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440050" y="828929"/>
            <a:ext cx="4557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grpSp>
        <p:nvGrpSpPr>
          <p:cNvPr id="139" name="Google Shape;139;p19"/>
          <p:cNvGrpSpPr/>
          <p:nvPr/>
        </p:nvGrpSpPr>
        <p:grpSpPr>
          <a:xfrm>
            <a:off x="4054844" y="802479"/>
            <a:ext cx="1051781" cy="241159"/>
            <a:chOff x="831319" y="1571348"/>
            <a:chExt cx="1104000" cy="213000"/>
          </a:xfrm>
        </p:grpSpPr>
        <p:sp>
          <p:nvSpPr>
            <p:cNvPr id="140" name="Google Shape;140;p19"/>
            <p:cNvSpPr/>
            <p:nvPr/>
          </p:nvSpPr>
          <p:spPr>
            <a:xfrm>
              <a:off x="831319" y="1571348"/>
              <a:ext cx="1104000" cy="2130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검색조건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757781" y="1642372"/>
              <a:ext cx="124283" cy="97653"/>
            </a:xfrm>
            <a:prstGeom prst="flowChartMerge">
              <a:avLst/>
            </a:prstGeom>
            <a:solidFill>
              <a:srgbClr val="A5A5A5"/>
            </a:solidFill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19"/>
            <p:cNvCxnSpPr/>
            <p:nvPr/>
          </p:nvCxnSpPr>
          <p:spPr>
            <a:xfrm>
              <a:off x="1722266" y="1571348"/>
              <a:ext cx="0" cy="204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43" name="Google Shape;143;p19"/>
          <p:cNvSpPr txBox="1"/>
          <p:nvPr/>
        </p:nvSpPr>
        <p:spPr>
          <a:xfrm>
            <a:off x="2183441" y="4764862"/>
            <a:ext cx="2650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  &lt;  </a:t>
            </a: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3 4 5 6 7 8 9  &gt;  &gt;&gt;</a:t>
            </a:r>
            <a:endParaRPr/>
          </a:p>
        </p:txBody>
      </p:sp>
      <p:grpSp>
        <p:nvGrpSpPr>
          <p:cNvPr id="144" name="Google Shape;144;p19"/>
          <p:cNvGrpSpPr/>
          <p:nvPr/>
        </p:nvGrpSpPr>
        <p:grpSpPr>
          <a:xfrm>
            <a:off x="6391599" y="1322774"/>
            <a:ext cx="560749" cy="230700"/>
            <a:chOff x="2911875" y="1342004"/>
            <a:chExt cx="560749" cy="230700"/>
          </a:xfrm>
        </p:grpSpPr>
        <p:sp>
          <p:nvSpPr>
            <p:cNvPr id="145" name="Google Shape;145;p19"/>
            <p:cNvSpPr/>
            <p:nvPr/>
          </p:nvSpPr>
          <p:spPr>
            <a:xfrm>
              <a:off x="2957824" y="1342007"/>
              <a:ext cx="514800" cy="1947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303976" y="1413029"/>
              <a:ext cx="124283" cy="97653"/>
            </a:xfrm>
            <a:prstGeom prst="flowChartMerge">
              <a:avLst/>
            </a:prstGeom>
            <a:solidFill>
              <a:srgbClr val="A5A5A5"/>
            </a:solidFill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9"/>
            <p:cNvCxnSpPr/>
            <p:nvPr/>
          </p:nvCxnSpPr>
          <p:spPr>
            <a:xfrm>
              <a:off x="3259583" y="1342004"/>
              <a:ext cx="0" cy="204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2911875" y="1342004"/>
              <a:ext cx="461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10줄</a:t>
              </a:r>
              <a:endParaRPr/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203515" y="1283743"/>
            <a:ext cx="750210" cy="203956"/>
            <a:chOff x="932154" y="3009530"/>
            <a:chExt cx="863700" cy="301800"/>
          </a:xfrm>
        </p:grpSpPr>
        <p:sp>
          <p:nvSpPr>
            <p:cNvPr id="150" name="Google Shape;150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/>
          <p:nvPr/>
        </p:nvSpPr>
        <p:spPr>
          <a:xfrm>
            <a:off x="5151421" y="810822"/>
            <a:ext cx="1184400" cy="2031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91208" y="1110566"/>
            <a:ext cx="299100" cy="230400"/>
            <a:chOff x="1167816" y="804670"/>
            <a:chExt cx="299100" cy="230400"/>
          </a:xfrm>
        </p:grpSpPr>
        <p:sp>
          <p:nvSpPr>
            <p:cNvPr id="154" name="Google Shape;154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1051107" y="1283743"/>
            <a:ext cx="750210" cy="203956"/>
            <a:chOff x="932154" y="3009530"/>
            <a:chExt cx="863700" cy="301800"/>
          </a:xfrm>
        </p:grpSpPr>
        <p:sp>
          <p:nvSpPr>
            <p:cNvPr id="157" name="Google Shape;157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9" name="Google Shape;159;p19"/>
          <p:cNvGraphicFramePr/>
          <p:nvPr/>
        </p:nvGraphicFramePr>
        <p:xfrm>
          <a:off x="203555" y="1600056"/>
          <a:ext cx="6454000" cy="2095500"/>
        </p:xfrm>
        <a:graphic>
          <a:graphicData uri="http://schemas.openxmlformats.org/drawingml/2006/table">
            <a:tbl>
              <a:tblPr>
                <a:noFill/>
                <a:tableStyleId>{5E7C6A69-D9DA-42F3-AE08-6F93611D892D}</a:tableStyleId>
              </a:tblPr>
              <a:tblGrid>
                <a:gridCol w="365125"/>
                <a:gridCol w="1093850"/>
                <a:gridCol w="1511300"/>
                <a:gridCol w="1282675"/>
                <a:gridCol w="809700"/>
                <a:gridCol w="139135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권한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차단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Admin_01</a:t>
                      </a:r>
                      <a:endParaRPr sz="1000" b="0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2014-01-02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Admin_02</a:t>
                      </a:r>
                      <a:endParaRPr sz="1000" b="0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운영자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2014-01-02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Admin_03</a:t>
                      </a:r>
                      <a:endParaRPr sz="1000" b="0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운영자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2014-01-02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60" name="Google Shape;160;p19"/>
          <p:cNvGrpSpPr/>
          <p:nvPr/>
        </p:nvGrpSpPr>
        <p:grpSpPr>
          <a:xfrm>
            <a:off x="3733374" y="797174"/>
            <a:ext cx="299100" cy="230400"/>
            <a:chOff x="1167816" y="804670"/>
            <a:chExt cx="299100" cy="230400"/>
          </a:xfrm>
        </p:grpSpPr>
        <p:sp>
          <p:nvSpPr>
            <p:cNvPr id="161" name="Google Shape;161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6281424" y="649056"/>
            <a:ext cx="299100" cy="230400"/>
            <a:chOff x="1167816" y="804670"/>
            <a:chExt cx="299100" cy="230400"/>
          </a:xfrm>
        </p:grpSpPr>
        <p:sp>
          <p:nvSpPr>
            <p:cNvPr id="164" name="Google Shape;164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6" name="Google Shape;166;p19"/>
          <p:cNvGraphicFramePr/>
          <p:nvPr/>
        </p:nvGraphicFramePr>
        <p:xfrm>
          <a:off x="484530" y="5750452"/>
          <a:ext cx="6057900" cy="542275"/>
        </p:xfrm>
        <a:graphic>
          <a:graphicData uri="http://schemas.openxmlformats.org/drawingml/2006/table">
            <a:tbl>
              <a:tblPr>
                <a:noFill/>
                <a:tableStyleId>{5E7C6A69-D9DA-42F3-AE08-6F93611D892D}</a:tableStyleId>
              </a:tblPr>
              <a:tblGrid>
                <a:gridCol w="342725"/>
                <a:gridCol w="1231250"/>
                <a:gridCol w="1294725"/>
                <a:gridCol w="1370875"/>
                <a:gridCol w="1818325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권한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</a:tr>
              <a:tr h="37082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 데이터가 없습니다.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7" name="Google Shape;167;p19"/>
          <p:cNvSpPr txBox="1"/>
          <p:nvPr/>
        </p:nvSpPr>
        <p:spPr>
          <a:xfrm>
            <a:off x="429214" y="5490830"/>
            <a:ext cx="1399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검색된 데이터가 없을 경우</a:t>
            </a: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203555" y="5501650"/>
            <a:ext cx="299100" cy="230400"/>
            <a:chOff x="1167816" y="804670"/>
            <a:chExt cx="299100" cy="230400"/>
          </a:xfrm>
        </p:grpSpPr>
        <p:sp>
          <p:nvSpPr>
            <p:cNvPr id="169" name="Google Shape;169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993580" y="1120741"/>
            <a:ext cx="299100" cy="230400"/>
            <a:chOff x="1167816" y="804670"/>
            <a:chExt cx="299100" cy="230400"/>
          </a:xfrm>
        </p:grpSpPr>
        <p:sp>
          <p:nvSpPr>
            <p:cNvPr id="172" name="Google Shape;172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1937128" y="1283743"/>
            <a:ext cx="750210" cy="203956"/>
            <a:chOff x="932154" y="3009530"/>
            <a:chExt cx="863700" cy="301800"/>
          </a:xfrm>
        </p:grpSpPr>
        <p:sp>
          <p:nvSpPr>
            <p:cNvPr id="175" name="Google Shape;175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1879601" y="1120741"/>
            <a:ext cx="299100" cy="230400"/>
            <a:chOff x="1167816" y="804670"/>
            <a:chExt cx="299100" cy="230400"/>
          </a:xfrm>
        </p:grpSpPr>
        <p:sp>
          <p:nvSpPr>
            <p:cNvPr id="178" name="Google Shape;178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979577" y="1723586"/>
            <a:ext cx="299100" cy="230400"/>
            <a:chOff x="1167816" y="804670"/>
            <a:chExt cx="299100" cy="230400"/>
          </a:xfrm>
        </p:grpSpPr>
        <p:sp>
          <p:nvSpPr>
            <p:cNvPr id="181" name="Google Shape;181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353062" y="1498458"/>
            <a:ext cx="299100" cy="230400"/>
            <a:chOff x="1167816" y="804670"/>
            <a:chExt cx="299100" cy="230400"/>
          </a:xfrm>
        </p:grpSpPr>
        <p:sp>
          <p:nvSpPr>
            <p:cNvPr id="184" name="Google Shape;184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2849341" y="1285790"/>
            <a:ext cx="750210" cy="203956"/>
            <a:chOff x="932154" y="3009530"/>
            <a:chExt cx="863700" cy="301800"/>
          </a:xfrm>
        </p:grpSpPr>
        <p:sp>
          <p:nvSpPr>
            <p:cNvPr id="187" name="Google Shape;187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차단해제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2791814" y="1122788"/>
            <a:ext cx="299100" cy="230400"/>
            <a:chOff x="1167816" y="804670"/>
            <a:chExt cx="299100" cy="230400"/>
          </a:xfrm>
        </p:grpSpPr>
        <p:sp>
          <p:nvSpPr>
            <p:cNvPr id="190" name="Google Shape;190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-3639" y="3329"/>
            <a:ext cx="9147407" cy="643594"/>
            <a:chOff x="57150" y="234360"/>
            <a:chExt cx="9782276" cy="628510"/>
          </a:xfrm>
        </p:grpSpPr>
        <p:sp>
          <p:nvSpPr>
            <p:cNvPr id="126" name="Google Shape;126;p19"/>
            <p:cNvSpPr/>
            <p:nvPr/>
          </p:nvSpPr>
          <p:spPr>
            <a:xfrm>
              <a:off x="57150" y="441066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122150" y="441066"/>
              <a:ext cx="12243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YKSP-A01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330425" y="441066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395426" y="441066"/>
              <a:ext cx="64440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정책및시스템 &gt; 관리자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7150" y="647770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122150" y="647770"/>
              <a:ext cx="87159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관리자</a:t>
              </a:r>
              <a:r>
                <a:rPr lang="en-US" sz="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0" i="0" u="none" strike="noStrike" cap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조회화면</a:t>
              </a: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-2 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150" y="234360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122150" y="234360"/>
              <a:ext cx="87159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YKSam</a:t>
              </a:r>
              <a:r>
                <a:rPr lang="en-US" sz="800" dirty="0" err="1" smtClean="0"/>
                <a:t>ple</a:t>
              </a: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-A</a:t>
              </a:r>
              <a:endParaRPr dirty="0"/>
            </a:p>
          </p:txBody>
        </p:sp>
      </p:grpSp>
      <p:sp>
        <p:nvSpPr>
          <p:cNvPr id="134" name="Google Shape;134;p19"/>
          <p:cNvSpPr/>
          <p:nvPr/>
        </p:nvSpPr>
        <p:spPr>
          <a:xfrm>
            <a:off x="7001942" y="647068"/>
            <a:ext cx="2142000" cy="6210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 smtClean="0">
                <a:solidFill>
                  <a:srgbClr val="000000"/>
                </a:solidFill>
                <a:sym typeface="Arial"/>
              </a:rPr>
              <a:t>6</a:t>
            </a: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sym typeface="Arial"/>
              </a:rPr>
              <a:t>차단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1" dirty="0" err="1">
                <a:solidFill>
                  <a:srgbClr val="0070C0"/>
                </a:solidFill>
              </a:rPr>
              <a:t>메세지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(JCA-SC-I-2)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선택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팝업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창을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띄운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후 “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확인”을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클릭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했을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때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차단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차단</a:t>
            </a:r>
            <a:r>
              <a:rPr lang="en-US" sz="900" dirty="0" err="1" smtClean="0"/>
              <a:t>이</a:t>
            </a:r>
            <a:r>
              <a:rPr lang="en-US" sz="900" dirty="0" smtClean="0"/>
              <a:t> </a:t>
            </a:r>
            <a:r>
              <a:rPr lang="en-US" sz="900" dirty="0" err="1" smtClean="0">
                <a:solidFill>
                  <a:schemeClr val="dk1"/>
                </a:solidFill>
              </a:rPr>
              <a:t>완료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r>
              <a:rPr lang="en-US" sz="900" dirty="0" err="1" smtClean="0">
                <a:solidFill>
                  <a:schemeClr val="dk1"/>
                </a:solidFill>
              </a:rPr>
              <a:t>되면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r>
              <a:rPr lang="en-US" sz="900" b="1" dirty="0" err="1">
                <a:solidFill>
                  <a:srgbClr val="0070C0"/>
                </a:solidFill>
              </a:rPr>
              <a:t>메시지</a:t>
            </a:r>
            <a:r>
              <a:rPr lang="en-US" sz="900" b="1" dirty="0">
                <a:solidFill>
                  <a:srgbClr val="0070C0"/>
                </a:solidFill>
              </a:rPr>
              <a:t>(JCA-AA-I-2)</a:t>
            </a:r>
            <a:r>
              <a:rPr lang="en-US" sz="900" dirty="0">
                <a:solidFill>
                  <a:schemeClr val="dk1"/>
                </a:solidFill>
              </a:rPr>
              <a:t> </a:t>
            </a:r>
            <a:r>
              <a:rPr lang="en-US" sz="900" dirty="0" err="1" smtClean="0">
                <a:solidFill>
                  <a:schemeClr val="dk1"/>
                </a:solidFill>
              </a:rPr>
              <a:t>확인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r>
              <a:rPr lang="en-US" sz="900" dirty="0" err="1" smtClean="0">
                <a:solidFill>
                  <a:schemeClr val="dk1"/>
                </a:solidFill>
              </a:rPr>
              <a:t>팝업</a:t>
            </a:r>
            <a:r>
              <a:rPr lang="en-US" sz="900" dirty="0" smtClean="0">
                <a:solidFill>
                  <a:schemeClr val="dk1"/>
                </a:solidFill>
              </a:rPr>
              <a:t> 창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dirty="0"/>
              <a:t>후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현재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화면을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리로딩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한다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7.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sym typeface="Arial"/>
              </a:rPr>
              <a:t>차단해제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“[$$USERNAME$$]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님의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관리자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계정을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차단해제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하시겠습니까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?” 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(JCA-SC-I-3)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선택팝업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창을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띄운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후 “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확인”을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클릭했을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때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차단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해제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차단해</a:t>
            </a:r>
            <a:r>
              <a:rPr lang="en-US" sz="900" dirty="0" err="1" smtClean="0"/>
              <a:t>제</a:t>
            </a:r>
            <a:r>
              <a:rPr lang="en-US" sz="900" dirty="0" smtClean="0"/>
              <a:t> </a:t>
            </a:r>
            <a:r>
              <a:rPr lang="en-US" sz="900" dirty="0" err="1" smtClean="0"/>
              <a:t>완료</a:t>
            </a:r>
            <a:r>
              <a:rPr lang="en-US" sz="900" dirty="0" smtClean="0"/>
              <a:t> </a:t>
            </a:r>
            <a:r>
              <a:rPr lang="en-US" sz="900" dirty="0" err="1" smtClean="0"/>
              <a:t>되면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1" dirty="0" err="1">
                <a:solidFill>
                  <a:srgbClr val="0070C0"/>
                </a:solidFill>
              </a:rPr>
              <a:t>메시지</a:t>
            </a:r>
            <a:r>
              <a:rPr lang="en-US" sz="900" b="1" dirty="0">
                <a:solidFill>
                  <a:srgbClr val="0070C0"/>
                </a:solidFill>
              </a:rPr>
              <a:t>(JCA-AA-I-2) </a:t>
            </a:r>
            <a:r>
              <a:rPr lang="en-US" sz="900" b="1" dirty="0" err="1">
                <a:solidFill>
                  <a:srgbClr val="0070C0"/>
                </a:solidFill>
              </a:rPr>
              <a:t>확인팝업창</a:t>
            </a:r>
            <a:r>
              <a:rPr lang="en-US" sz="900" b="1" dirty="0">
                <a:solidFill>
                  <a:srgbClr val="0070C0"/>
                </a:solidFill>
              </a:rPr>
              <a:t> </a:t>
            </a:r>
            <a:r>
              <a:rPr lang="en-US" sz="900" dirty="0">
                <a:solidFill>
                  <a:schemeClr val="dk1"/>
                </a:solidFill>
              </a:rPr>
              <a:t> 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현재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화면을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리로딩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한다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8.선택토글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리스트에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보여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지는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관리자들을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전체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선택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하거나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해제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한다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9.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관리자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상세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페이지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(YKSP-A02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)로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이동한다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4385" y="748414"/>
            <a:ext cx="6930900" cy="4314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96040" y="784214"/>
            <a:ext cx="66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417387" y="812662"/>
            <a:ext cx="480300" cy="235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440050" y="828929"/>
            <a:ext cx="4557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grpSp>
        <p:nvGrpSpPr>
          <p:cNvPr id="139" name="Google Shape;139;p19"/>
          <p:cNvGrpSpPr/>
          <p:nvPr/>
        </p:nvGrpSpPr>
        <p:grpSpPr>
          <a:xfrm>
            <a:off x="4054844" y="802479"/>
            <a:ext cx="1051781" cy="241159"/>
            <a:chOff x="831319" y="1571348"/>
            <a:chExt cx="1104000" cy="213000"/>
          </a:xfrm>
        </p:grpSpPr>
        <p:sp>
          <p:nvSpPr>
            <p:cNvPr id="140" name="Google Shape;140;p19"/>
            <p:cNvSpPr/>
            <p:nvPr/>
          </p:nvSpPr>
          <p:spPr>
            <a:xfrm>
              <a:off x="831319" y="1571348"/>
              <a:ext cx="1104000" cy="2130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검색조건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757781" y="1642372"/>
              <a:ext cx="124283" cy="97653"/>
            </a:xfrm>
            <a:prstGeom prst="flowChartMerge">
              <a:avLst/>
            </a:prstGeom>
            <a:solidFill>
              <a:srgbClr val="A5A5A5"/>
            </a:solidFill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19"/>
            <p:cNvCxnSpPr/>
            <p:nvPr/>
          </p:nvCxnSpPr>
          <p:spPr>
            <a:xfrm>
              <a:off x="1722266" y="1571348"/>
              <a:ext cx="0" cy="204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43" name="Google Shape;143;p19"/>
          <p:cNvSpPr txBox="1"/>
          <p:nvPr/>
        </p:nvSpPr>
        <p:spPr>
          <a:xfrm>
            <a:off x="2183441" y="4764862"/>
            <a:ext cx="2650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  &lt;  </a:t>
            </a: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3 4 5 6 7 8 9  &gt;  &gt;&gt;</a:t>
            </a:r>
            <a:endParaRPr/>
          </a:p>
        </p:txBody>
      </p:sp>
      <p:grpSp>
        <p:nvGrpSpPr>
          <p:cNvPr id="144" name="Google Shape;144;p19"/>
          <p:cNvGrpSpPr/>
          <p:nvPr/>
        </p:nvGrpSpPr>
        <p:grpSpPr>
          <a:xfrm>
            <a:off x="6391599" y="1322774"/>
            <a:ext cx="560749" cy="230700"/>
            <a:chOff x="2911875" y="1342004"/>
            <a:chExt cx="560749" cy="230700"/>
          </a:xfrm>
        </p:grpSpPr>
        <p:sp>
          <p:nvSpPr>
            <p:cNvPr id="145" name="Google Shape;145;p19"/>
            <p:cNvSpPr/>
            <p:nvPr/>
          </p:nvSpPr>
          <p:spPr>
            <a:xfrm>
              <a:off x="2957824" y="1342007"/>
              <a:ext cx="514800" cy="1947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303976" y="1413029"/>
              <a:ext cx="124283" cy="97653"/>
            </a:xfrm>
            <a:prstGeom prst="flowChartMerge">
              <a:avLst/>
            </a:prstGeom>
            <a:solidFill>
              <a:srgbClr val="A5A5A5"/>
            </a:solidFill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9"/>
            <p:cNvCxnSpPr/>
            <p:nvPr/>
          </p:nvCxnSpPr>
          <p:spPr>
            <a:xfrm>
              <a:off x="3259583" y="1342004"/>
              <a:ext cx="0" cy="204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2911875" y="1342004"/>
              <a:ext cx="461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10줄</a:t>
              </a:r>
              <a:endParaRPr/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203515" y="1283743"/>
            <a:ext cx="750210" cy="203956"/>
            <a:chOff x="932154" y="3009530"/>
            <a:chExt cx="863700" cy="301800"/>
          </a:xfrm>
        </p:grpSpPr>
        <p:sp>
          <p:nvSpPr>
            <p:cNvPr id="150" name="Google Shape;150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/>
          <p:nvPr/>
        </p:nvSpPr>
        <p:spPr>
          <a:xfrm>
            <a:off x="5151421" y="810822"/>
            <a:ext cx="1184400" cy="2031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91208" y="1110566"/>
            <a:ext cx="299100" cy="230400"/>
            <a:chOff x="1167816" y="804670"/>
            <a:chExt cx="299100" cy="230400"/>
          </a:xfrm>
        </p:grpSpPr>
        <p:sp>
          <p:nvSpPr>
            <p:cNvPr id="154" name="Google Shape;154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1051107" y="1283743"/>
            <a:ext cx="750210" cy="203956"/>
            <a:chOff x="932154" y="3009530"/>
            <a:chExt cx="863700" cy="301800"/>
          </a:xfrm>
        </p:grpSpPr>
        <p:sp>
          <p:nvSpPr>
            <p:cNvPr id="157" name="Google Shape;157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9" name="Google Shape;159;p19"/>
          <p:cNvGraphicFramePr/>
          <p:nvPr/>
        </p:nvGraphicFramePr>
        <p:xfrm>
          <a:off x="203555" y="1600056"/>
          <a:ext cx="6454000" cy="2095500"/>
        </p:xfrm>
        <a:graphic>
          <a:graphicData uri="http://schemas.openxmlformats.org/drawingml/2006/table">
            <a:tbl>
              <a:tblPr>
                <a:noFill/>
                <a:tableStyleId>{5E7C6A69-D9DA-42F3-AE08-6F93611D892D}</a:tableStyleId>
              </a:tblPr>
              <a:tblGrid>
                <a:gridCol w="365125"/>
                <a:gridCol w="1093850"/>
                <a:gridCol w="1511300"/>
                <a:gridCol w="1282675"/>
                <a:gridCol w="809700"/>
                <a:gridCol w="139135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권한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차단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Admin_01</a:t>
                      </a:r>
                      <a:endParaRPr sz="1000" b="0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2014-01-02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Admin_02</a:t>
                      </a:r>
                      <a:endParaRPr sz="1000" b="0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운영자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2014-01-02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Admin_03</a:t>
                      </a:r>
                      <a:endParaRPr sz="1000" b="0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운영자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2014-01-02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60" name="Google Shape;160;p19"/>
          <p:cNvGrpSpPr/>
          <p:nvPr/>
        </p:nvGrpSpPr>
        <p:grpSpPr>
          <a:xfrm>
            <a:off x="3733374" y="797174"/>
            <a:ext cx="299100" cy="230400"/>
            <a:chOff x="1167816" y="804670"/>
            <a:chExt cx="299100" cy="230400"/>
          </a:xfrm>
        </p:grpSpPr>
        <p:sp>
          <p:nvSpPr>
            <p:cNvPr id="161" name="Google Shape;161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6281424" y="649056"/>
            <a:ext cx="299100" cy="230400"/>
            <a:chOff x="1167816" y="804670"/>
            <a:chExt cx="299100" cy="230400"/>
          </a:xfrm>
        </p:grpSpPr>
        <p:sp>
          <p:nvSpPr>
            <p:cNvPr id="164" name="Google Shape;164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6" name="Google Shape;166;p19"/>
          <p:cNvGraphicFramePr/>
          <p:nvPr/>
        </p:nvGraphicFramePr>
        <p:xfrm>
          <a:off x="484530" y="5750452"/>
          <a:ext cx="6057900" cy="542275"/>
        </p:xfrm>
        <a:graphic>
          <a:graphicData uri="http://schemas.openxmlformats.org/drawingml/2006/table">
            <a:tbl>
              <a:tblPr>
                <a:noFill/>
                <a:tableStyleId>{5E7C6A69-D9DA-42F3-AE08-6F93611D892D}</a:tableStyleId>
              </a:tblPr>
              <a:tblGrid>
                <a:gridCol w="342725"/>
                <a:gridCol w="1231250"/>
                <a:gridCol w="1294725"/>
                <a:gridCol w="1370875"/>
                <a:gridCol w="1818325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권한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</a:tr>
              <a:tr h="37082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 데이터가 없습니다.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7" name="Google Shape;167;p19"/>
          <p:cNvSpPr txBox="1"/>
          <p:nvPr/>
        </p:nvSpPr>
        <p:spPr>
          <a:xfrm>
            <a:off x="429214" y="5490830"/>
            <a:ext cx="1399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검색된 데이터가 없을 경우</a:t>
            </a: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203555" y="5501650"/>
            <a:ext cx="299100" cy="230400"/>
            <a:chOff x="1167816" y="804670"/>
            <a:chExt cx="299100" cy="230400"/>
          </a:xfrm>
        </p:grpSpPr>
        <p:sp>
          <p:nvSpPr>
            <p:cNvPr id="169" name="Google Shape;169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993580" y="1120741"/>
            <a:ext cx="299100" cy="230400"/>
            <a:chOff x="1167816" y="804670"/>
            <a:chExt cx="299100" cy="230400"/>
          </a:xfrm>
        </p:grpSpPr>
        <p:sp>
          <p:nvSpPr>
            <p:cNvPr id="172" name="Google Shape;172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1937128" y="1283743"/>
            <a:ext cx="750210" cy="203956"/>
            <a:chOff x="932154" y="3009530"/>
            <a:chExt cx="863700" cy="301800"/>
          </a:xfrm>
        </p:grpSpPr>
        <p:sp>
          <p:nvSpPr>
            <p:cNvPr id="175" name="Google Shape;175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1879601" y="1120741"/>
            <a:ext cx="299100" cy="230400"/>
            <a:chOff x="1167816" y="804670"/>
            <a:chExt cx="299100" cy="230400"/>
          </a:xfrm>
        </p:grpSpPr>
        <p:sp>
          <p:nvSpPr>
            <p:cNvPr id="178" name="Google Shape;178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979577" y="1723586"/>
            <a:ext cx="299100" cy="230400"/>
            <a:chOff x="1167816" y="804670"/>
            <a:chExt cx="299100" cy="230400"/>
          </a:xfrm>
        </p:grpSpPr>
        <p:sp>
          <p:nvSpPr>
            <p:cNvPr id="181" name="Google Shape;181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353062" y="1498458"/>
            <a:ext cx="299100" cy="230400"/>
            <a:chOff x="1167816" y="804670"/>
            <a:chExt cx="299100" cy="230400"/>
          </a:xfrm>
        </p:grpSpPr>
        <p:sp>
          <p:nvSpPr>
            <p:cNvPr id="184" name="Google Shape;184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2849341" y="1285790"/>
            <a:ext cx="750210" cy="203956"/>
            <a:chOff x="932154" y="3009530"/>
            <a:chExt cx="863700" cy="301800"/>
          </a:xfrm>
        </p:grpSpPr>
        <p:sp>
          <p:nvSpPr>
            <p:cNvPr id="187" name="Google Shape;187;p19"/>
            <p:cNvSpPr/>
            <p:nvPr/>
          </p:nvSpPr>
          <p:spPr>
            <a:xfrm>
              <a:off x="932154" y="3009530"/>
              <a:ext cx="863700" cy="301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971091" y="3040585"/>
              <a:ext cx="78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차단해제</a:t>
              </a:r>
              <a:endPara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2791814" y="1122788"/>
            <a:ext cx="299100" cy="230400"/>
            <a:chOff x="1167816" y="804670"/>
            <a:chExt cx="299100" cy="230400"/>
          </a:xfrm>
        </p:grpSpPr>
        <p:sp>
          <p:nvSpPr>
            <p:cNvPr id="190" name="Google Shape;190;p19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2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0"/>
          <p:cNvGrpSpPr/>
          <p:nvPr/>
        </p:nvGrpSpPr>
        <p:grpSpPr>
          <a:xfrm>
            <a:off x="-3639" y="3329"/>
            <a:ext cx="9147407" cy="643594"/>
            <a:chOff x="57150" y="234360"/>
            <a:chExt cx="9782276" cy="628510"/>
          </a:xfrm>
        </p:grpSpPr>
        <p:sp>
          <p:nvSpPr>
            <p:cNvPr id="198" name="Google Shape;198;p20"/>
            <p:cNvSpPr/>
            <p:nvPr/>
          </p:nvSpPr>
          <p:spPr>
            <a:xfrm>
              <a:off x="57150" y="441066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122150" y="441066"/>
              <a:ext cx="12243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altLang="ko-KR" sz="800" dirty="0"/>
                <a:t>YKSP-A01</a:t>
              </a: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330425" y="441066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395426" y="441066"/>
              <a:ext cx="64440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정책및시스템 &gt; 관리자 &gt; 관리자 추가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7150" y="647770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122150" y="647770"/>
              <a:ext cx="87159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관리자 계정 추가 팝업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7150" y="234360"/>
              <a:ext cx="1065000" cy="2151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122150" y="234360"/>
              <a:ext cx="87159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altLang="ko-KR" sz="800" dirty="0" err="1"/>
                <a:t>YKSample</a:t>
              </a:r>
              <a:r>
                <a:rPr lang="en-US" altLang="ko-KR" sz="800" dirty="0"/>
                <a:t>-A</a:t>
              </a:r>
            </a:p>
          </p:txBody>
        </p:sp>
      </p:grpSp>
      <p:sp>
        <p:nvSpPr>
          <p:cNvPr id="206" name="Google Shape;206;p20"/>
          <p:cNvSpPr/>
          <p:nvPr/>
        </p:nvSpPr>
        <p:spPr>
          <a:xfrm>
            <a:off x="7001942" y="647068"/>
            <a:ext cx="2142000" cy="6210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[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sym typeface="Arial"/>
              </a:rPr>
              <a:t>입력항목</a:t>
            </a: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]</a:t>
            </a:r>
            <a:endParaRPr sz="9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‘*’가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붙은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항목은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필수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항목임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이름</a:t>
            </a:r>
            <a:r>
              <a:rPr lang="en-US" sz="900" b="0" i="0" u="none" strike="noStrike" cap="none" dirty="0" smtClean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 smtClean="0"/>
              <a:t>      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5~30 Bytes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이내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/>
              <a:t> </a:t>
            </a:r>
            <a:r>
              <a:rPr lang="en-US" sz="900" dirty="0" smtClean="0"/>
              <a:t>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Default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는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공백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아이디</a:t>
            </a:r>
            <a:r>
              <a:rPr lang="en-US" sz="900" b="0" i="0" u="none" strike="noStrike" cap="none" dirty="0" smtClean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: 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 smtClean="0"/>
              <a:t> 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관리자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계정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보안정책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적용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/>
              <a:t> </a:t>
            </a:r>
            <a:r>
              <a:rPr lang="en-US" sz="900" dirty="0" smtClean="0"/>
              <a:t> 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Default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는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공백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비밀번호</a:t>
            </a:r>
            <a:r>
              <a:rPr lang="en-US" sz="900" b="0" i="0" u="none" strike="noStrike" cap="none" dirty="0" smtClean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: 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 smtClean="0"/>
              <a:t> 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관리자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계정보안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정책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적용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/>
              <a:t> </a:t>
            </a:r>
            <a:r>
              <a:rPr lang="en-US" sz="900" dirty="0" smtClean="0"/>
              <a:t>      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“*”로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표시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/>
              <a:t> </a:t>
            </a:r>
            <a:r>
              <a:rPr lang="en-US" sz="900" dirty="0" smtClean="0"/>
              <a:t> 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Default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는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공백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비밀</a:t>
            </a:r>
            <a:r>
              <a:rPr lang="en-US" sz="900" b="1" i="0" u="none" strike="noStrike" cap="none" dirty="0" smtClean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번호</a:t>
            </a:r>
            <a:r>
              <a:rPr lang="en-US" sz="900" b="1" i="0" u="none" strike="noStrike" cap="none" dirty="0" smtClean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확인</a:t>
            </a:r>
            <a:r>
              <a:rPr lang="en-US" sz="900" b="1" i="0" u="none" strike="noStrike" cap="none" dirty="0" smtClean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: 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 smtClean="0"/>
              <a:t> 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비밀번호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항목과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값이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동일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해야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함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       “*”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로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표시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Default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는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공백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</a:pPr>
            <a:r>
              <a:rPr lang="en-US" sz="900" b="1" i="0" u="none" strike="noStrike" cap="none" dirty="0" err="1" smtClean="0">
                <a:solidFill>
                  <a:srgbClr val="0070C0"/>
                </a:solidFill>
                <a:sym typeface="Arial"/>
              </a:rPr>
              <a:t>권한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: 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 smtClean="0"/>
              <a:t>    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YKA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권한등급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사용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(코드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:YKA001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). </a:t>
            </a:r>
            <a:endParaRPr lang="en-US" sz="9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900" dirty="0" smtClean="0"/>
              <a:t>     </a:t>
            </a:r>
            <a:r>
              <a:rPr lang="en-US" sz="900" b="0" i="0" u="none" strike="noStrike" cap="none" dirty="0" err="1" smtClean="0">
                <a:solidFill>
                  <a:srgbClr val="000000"/>
                </a:solidFill>
                <a:sym typeface="Arial"/>
              </a:rPr>
              <a:t>Default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는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선택없음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1.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sym typeface="Arial"/>
              </a:rPr>
              <a:t>추가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-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필수항목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체크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 </a:t>
            </a:r>
            <a:endParaRPr sz="900" b="1" i="0" u="none" strike="noStrike" cap="none" dirty="0">
              <a:solidFill>
                <a:srgbClr val="0070C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: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메시지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(JCA-AA-E-1)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확인팝업창을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띄운다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-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필드유효성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체크</a:t>
            </a:r>
            <a:endParaRPr sz="900" b="1" i="0" u="none" strike="noStrike" cap="none" dirty="0">
              <a:solidFill>
                <a:srgbClr val="0070C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 :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메시지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(JCA-AA-E-2)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확인팝업창을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띄운다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비밀번호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/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비밀번호확인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동일여부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체크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: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메시지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(JCA-AA-E-2)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확인팝업창을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띄운다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 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-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아이디가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 </a:t>
            </a:r>
            <a:r>
              <a:rPr lang="en-US" sz="900" b="1" i="0" u="none" strike="noStrike" cap="none" dirty="0" err="1">
                <a:solidFill>
                  <a:srgbClr val="0070C0"/>
                </a:solidFill>
                <a:sym typeface="Arial"/>
              </a:rPr>
              <a:t>중복일</a:t>
            </a:r>
            <a:r>
              <a:rPr lang="en-US" sz="900" b="1" i="0" u="none" strike="noStrike" cap="none" dirty="0">
                <a:solidFill>
                  <a:srgbClr val="0070C0"/>
                </a:solidFill>
                <a:sym typeface="Arial"/>
              </a:rPr>
              <a:t> 때</a:t>
            </a:r>
            <a:endParaRPr sz="900" b="1" i="0" u="none" strike="noStrike" cap="none" dirty="0">
              <a:solidFill>
                <a:srgbClr val="0070C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: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메시지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(JCA-AA-E-3)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확인팝업창을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띄운다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정상적으로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추가되었을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때</a:t>
            </a: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: </a:t>
            </a:r>
            <a:r>
              <a:rPr lang="en-US" sz="900" dirty="0" err="1">
                <a:solidFill>
                  <a:schemeClr val="dk1"/>
                </a:solidFill>
              </a:rPr>
              <a:t>완료되면</a:t>
            </a:r>
            <a:r>
              <a:rPr lang="en-US" sz="900" dirty="0">
                <a:solidFill>
                  <a:schemeClr val="dk1"/>
                </a:solidFill>
              </a:rPr>
              <a:t> </a:t>
            </a:r>
            <a:r>
              <a:rPr lang="en-US" sz="900" dirty="0" err="1">
                <a:solidFill>
                  <a:schemeClr val="dk1"/>
                </a:solidFill>
              </a:rPr>
              <a:t>메시지</a:t>
            </a:r>
            <a:r>
              <a:rPr lang="en-US" sz="900" dirty="0">
                <a:solidFill>
                  <a:schemeClr val="dk1"/>
                </a:solidFill>
              </a:rPr>
              <a:t>(JCA-AA-I-2) </a:t>
            </a:r>
            <a:r>
              <a:rPr lang="en-US" sz="900" dirty="0" err="1">
                <a:solidFill>
                  <a:schemeClr val="dk1"/>
                </a:solidFill>
              </a:rPr>
              <a:t>확인팝업창</a:t>
            </a:r>
            <a:r>
              <a:rPr lang="en-US" sz="900" dirty="0">
                <a:solidFill>
                  <a:schemeClr val="dk1"/>
                </a:solidFill>
              </a:rPr>
              <a:t> 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현재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팝업창을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닫는다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sym typeface="Arial"/>
              </a:rPr>
              <a:t>2. </a:t>
            </a:r>
            <a:r>
              <a:rPr lang="en-US" sz="900" b="1" i="0" u="none" strike="noStrike" cap="none" dirty="0" err="1">
                <a:solidFill>
                  <a:srgbClr val="000000"/>
                </a:solidFill>
                <a:sym typeface="Arial"/>
              </a:rPr>
              <a:t>취소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입력필드를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모두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Default값으로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sym typeface="Arial"/>
              </a:rPr>
              <a:t>설정</a:t>
            </a:r>
            <a:r>
              <a:rPr lang="en-US" sz="900" b="0" i="0" u="none" strike="noStrike" cap="none" dirty="0">
                <a:solidFill>
                  <a:srgbClr val="000000"/>
                </a:solidFill>
                <a:sym typeface="Arial"/>
              </a:rPr>
              <a:t>.</a:t>
            </a:r>
            <a:endParaRPr sz="900" dirty="0"/>
          </a:p>
        </p:txBody>
      </p:sp>
      <p:sp>
        <p:nvSpPr>
          <p:cNvPr id="207" name="Google Shape;207;p20"/>
          <p:cNvSpPr/>
          <p:nvPr/>
        </p:nvSpPr>
        <p:spPr>
          <a:xfrm>
            <a:off x="1429658" y="1002737"/>
            <a:ext cx="4368000" cy="4641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3019556" y="1077616"/>
            <a:ext cx="1280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추가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0"/>
          <p:cNvGrpSpPr/>
          <p:nvPr/>
        </p:nvGrpSpPr>
        <p:grpSpPr>
          <a:xfrm>
            <a:off x="3369736" y="4855316"/>
            <a:ext cx="748200" cy="246969"/>
            <a:chOff x="5901180" y="4951132"/>
            <a:chExt cx="748200" cy="246969"/>
          </a:xfrm>
        </p:grpSpPr>
        <p:sp>
          <p:nvSpPr>
            <p:cNvPr id="210" name="Google Shape;210;p20"/>
            <p:cNvSpPr/>
            <p:nvPr/>
          </p:nvSpPr>
          <p:spPr>
            <a:xfrm>
              <a:off x="5922907" y="4951132"/>
              <a:ext cx="690900" cy="2355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5901180" y="4967401"/>
              <a:ext cx="748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/>
            </a:p>
          </p:txBody>
        </p:sp>
      </p:grpSp>
      <p:grpSp>
        <p:nvGrpSpPr>
          <p:cNvPr id="212" name="Google Shape;212;p20"/>
          <p:cNvGrpSpPr/>
          <p:nvPr/>
        </p:nvGrpSpPr>
        <p:grpSpPr>
          <a:xfrm>
            <a:off x="2510100" y="4847182"/>
            <a:ext cx="748200" cy="246969"/>
            <a:chOff x="5901180" y="4951132"/>
            <a:chExt cx="748200" cy="246969"/>
          </a:xfrm>
        </p:grpSpPr>
        <p:sp>
          <p:nvSpPr>
            <p:cNvPr id="213" name="Google Shape;213;p20"/>
            <p:cNvSpPr/>
            <p:nvPr/>
          </p:nvSpPr>
          <p:spPr>
            <a:xfrm>
              <a:off x="5922907" y="4951132"/>
              <a:ext cx="690900" cy="2355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5901180" y="4967401"/>
              <a:ext cx="748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endParaRPr/>
            </a:p>
          </p:txBody>
        </p:sp>
      </p:grpSp>
      <p:cxnSp>
        <p:nvCxnSpPr>
          <p:cNvPr id="215" name="Google Shape;215;p20"/>
          <p:cNvCxnSpPr/>
          <p:nvPr/>
        </p:nvCxnSpPr>
        <p:spPr>
          <a:xfrm rot="10800000" flipH="1">
            <a:off x="1547291" y="1365650"/>
            <a:ext cx="4098900" cy="54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6" name="Google Shape;216;p20"/>
          <p:cNvSpPr/>
          <p:nvPr/>
        </p:nvSpPr>
        <p:spPr>
          <a:xfrm>
            <a:off x="2816688" y="1684946"/>
            <a:ext cx="2391000" cy="26040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0"/>
          <p:cNvGrpSpPr/>
          <p:nvPr/>
        </p:nvGrpSpPr>
        <p:grpSpPr>
          <a:xfrm>
            <a:off x="5446915" y="1106704"/>
            <a:ext cx="162028" cy="156300"/>
            <a:chOff x="3754232" y="2716491"/>
            <a:chExt cx="162028" cy="156300"/>
          </a:xfrm>
        </p:grpSpPr>
        <p:cxnSp>
          <p:nvCxnSpPr>
            <p:cNvPr id="218" name="Google Shape;218;p20"/>
            <p:cNvCxnSpPr/>
            <p:nvPr/>
          </p:nvCxnSpPr>
          <p:spPr>
            <a:xfrm flipH="1">
              <a:off x="3754232" y="2716491"/>
              <a:ext cx="162000" cy="156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Google Shape;219;p20"/>
            <p:cNvCxnSpPr/>
            <p:nvPr/>
          </p:nvCxnSpPr>
          <p:spPr>
            <a:xfrm>
              <a:off x="3754260" y="2716491"/>
              <a:ext cx="162000" cy="156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220" name="Google Shape;220;p20"/>
          <p:cNvSpPr txBox="1"/>
          <p:nvPr/>
        </p:nvSpPr>
        <p:spPr>
          <a:xfrm>
            <a:off x="1631212" y="1699166"/>
            <a:ext cx="879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이름 : 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2827045" y="2085916"/>
            <a:ext cx="2380800" cy="26940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1641566" y="2100140"/>
            <a:ext cx="879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아이디 : </a:t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2831967" y="2469133"/>
            <a:ext cx="2375700" cy="28320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1640089" y="2489241"/>
            <a:ext cx="1086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비밀번호  : 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2825564" y="2860899"/>
            <a:ext cx="2382300" cy="266400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607208" y="2863582"/>
            <a:ext cx="121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비밀번호 확인  : 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1607208" y="3271891"/>
            <a:ext cx="105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권한: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4199780" y="4870464"/>
            <a:ext cx="748200" cy="246969"/>
            <a:chOff x="5901180" y="4951132"/>
            <a:chExt cx="748200" cy="246969"/>
          </a:xfrm>
        </p:grpSpPr>
        <p:sp>
          <p:nvSpPr>
            <p:cNvPr id="229" name="Google Shape;229;p20"/>
            <p:cNvSpPr/>
            <p:nvPr/>
          </p:nvSpPr>
          <p:spPr>
            <a:xfrm>
              <a:off x="5922907" y="4951132"/>
              <a:ext cx="690900" cy="2355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5901180" y="4967401"/>
              <a:ext cx="748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닫기</a:t>
              </a:r>
              <a:endParaRPr/>
            </a:p>
          </p:txBody>
        </p:sp>
      </p:grpSp>
      <p:grpSp>
        <p:nvGrpSpPr>
          <p:cNvPr id="231" name="Google Shape;231;p20"/>
          <p:cNvGrpSpPr/>
          <p:nvPr/>
        </p:nvGrpSpPr>
        <p:grpSpPr>
          <a:xfrm>
            <a:off x="3338559" y="4707554"/>
            <a:ext cx="299100" cy="230400"/>
            <a:chOff x="1167816" y="804670"/>
            <a:chExt cx="299100" cy="230400"/>
          </a:xfrm>
        </p:grpSpPr>
        <p:sp>
          <p:nvSpPr>
            <p:cNvPr id="232" name="Google Shape;232;p20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2832929" y="3305046"/>
            <a:ext cx="1145100" cy="213000"/>
            <a:chOff x="790112" y="1367158"/>
            <a:chExt cx="1145100" cy="213000"/>
          </a:xfrm>
        </p:grpSpPr>
        <p:sp>
          <p:nvSpPr>
            <p:cNvPr id="235" name="Google Shape;235;p20"/>
            <p:cNvSpPr/>
            <p:nvPr/>
          </p:nvSpPr>
          <p:spPr>
            <a:xfrm>
              <a:off x="790112" y="1367158"/>
              <a:ext cx="1145100" cy="2130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권한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757781" y="1438183"/>
              <a:ext cx="124282" cy="97653"/>
            </a:xfrm>
            <a:prstGeom prst="flowChartMerge">
              <a:avLst/>
            </a:prstGeom>
            <a:solidFill>
              <a:srgbClr val="A5A5A5"/>
            </a:solidFill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20"/>
            <p:cNvCxnSpPr/>
            <p:nvPr/>
          </p:nvCxnSpPr>
          <p:spPr>
            <a:xfrm>
              <a:off x="1722266" y="1367158"/>
              <a:ext cx="0" cy="204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238" name="Google Shape;238;p20"/>
          <p:cNvGrpSpPr/>
          <p:nvPr/>
        </p:nvGrpSpPr>
        <p:grpSpPr>
          <a:xfrm>
            <a:off x="2392743" y="4704871"/>
            <a:ext cx="299100" cy="230400"/>
            <a:chOff x="1167816" y="804670"/>
            <a:chExt cx="299100" cy="230400"/>
          </a:xfrm>
        </p:grpSpPr>
        <p:sp>
          <p:nvSpPr>
            <p:cNvPr id="239" name="Google Shape;239;p20"/>
            <p:cNvSpPr/>
            <p:nvPr/>
          </p:nvSpPr>
          <p:spPr>
            <a:xfrm>
              <a:off x="1194008" y="804670"/>
              <a:ext cx="234900" cy="230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1167816" y="817062"/>
              <a:ext cx="299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021309" y="2692316"/>
            <a:ext cx="52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43849"/>
              </a:buClr>
            </a:pPr>
            <a:r>
              <a:rPr lang="ko-KR" altLang="en-US" sz="3200" b="0" i="0" u="none" strike="noStrike" cap="none" dirty="0" smtClean="0">
                <a:solidFill>
                  <a:srgbClr val="343849"/>
                </a:solidFill>
                <a:sym typeface="Arial"/>
              </a:rPr>
              <a:t>공통화면</a:t>
            </a:r>
            <a:r>
              <a:rPr lang="en-US" altLang="ko-KR" sz="3200" dirty="0">
                <a:solidFill>
                  <a:srgbClr val="343849"/>
                </a:solidFill>
              </a:rPr>
              <a:t> UI</a:t>
            </a:r>
            <a:r>
              <a:rPr lang="ko-KR" altLang="en-US" sz="3200" b="0" i="0" u="none" strike="noStrike" cap="none" dirty="0" smtClean="0">
                <a:solidFill>
                  <a:srgbClr val="343849"/>
                </a:solidFill>
                <a:sym typeface="Arial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343849"/>
                </a:solidFill>
                <a:sym typeface="Arial"/>
              </a:rPr>
              <a:t>기획서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1410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500062"/>
            <a:ext cx="8677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33028"/>
            <a:ext cx="8362950" cy="23578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274026"/>
            <a:ext cx="6124575" cy="20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8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7"/>
          <p:cNvGrpSpPr/>
          <p:nvPr/>
        </p:nvGrpSpPr>
        <p:grpSpPr>
          <a:xfrm>
            <a:off x="-3638" y="3331"/>
            <a:ext cx="9147637" cy="643730"/>
            <a:chOff x="57150" y="234360"/>
            <a:chExt cx="9782404" cy="628638"/>
          </a:xfrm>
        </p:grpSpPr>
        <p:sp>
          <p:nvSpPr>
            <p:cNvPr id="116" name="Google Shape;116;p17"/>
            <p:cNvSpPr/>
            <p:nvPr/>
          </p:nvSpPr>
          <p:spPr>
            <a:xfrm>
              <a:off x="57150" y="441066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122150" y="441066"/>
              <a:ext cx="1224193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smtClean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YK00-000-P01</a:t>
              </a:r>
              <a:endParaRPr sz="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330425" y="441066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395426" y="441066"/>
              <a:ext cx="6444128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선택팝업창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7150" y="647770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122150" y="647770"/>
              <a:ext cx="8715811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타이틀과 메시지를 전달하고 예/아니오 를 선택할 수 있는 팝업창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7150" y="234360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122150" y="234360"/>
              <a:ext cx="8715811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YKSP-A</a:t>
              </a:r>
              <a:endParaRPr dirty="0"/>
            </a:p>
          </p:txBody>
        </p:sp>
      </p:grpSp>
      <p:sp>
        <p:nvSpPr>
          <p:cNvPr id="124" name="Google Shape;124;p17"/>
          <p:cNvSpPr/>
          <p:nvPr/>
        </p:nvSpPr>
        <p:spPr>
          <a:xfrm>
            <a:off x="7001942" y="647068"/>
            <a:ext cx="2142055" cy="621093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타이틀과 메시지를 전달받아 보여준다.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확인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특정 기능을 수행하고 팝업창을 닫는다.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닫기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팝업창을 닫는다.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262029" y="1970401"/>
            <a:ext cx="3713830" cy="1184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3243361" y="2778274"/>
            <a:ext cx="748197" cy="247101"/>
            <a:chOff x="5901180" y="4951132"/>
            <a:chExt cx="748197" cy="247101"/>
          </a:xfrm>
        </p:grpSpPr>
        <p:sp>
          <p:nvSpPr>
            <p:cNvPr id="127" name="Google Shape;127;p17"/>
            <p:cNvSpPr/>
            <p:nvPr/>
          </p:nvSpPr>
          <p:spPr>
            <a:xfrm>
              <a:off x="5922907" y="4951132"/>
              <a:ext cx="690960" cy="23537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5901180" y="4967401"/>
              <a:ext cx="7481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닫기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17"/>
          <p:cNvCxnSpPr/>
          <p:nvPr/>
        </p:nvCxnSpPr>
        <p:spPr>
          <a:xfrm rot="10800000" flipH="1">
            <a:off x="1419316" y="2270760"/>
            <a:ext cx="3366044" cy="13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130" name="Google Shape;130;p17"/>
          <p:cNvGrpSpPr/>
          <p:nvPr/>
        </p:nvGrpSpPr>
        <p:grpSpPr>
          <a:xfrm>
            <a:off x="4532709" y="2068901"/>
            <a:ext cx="161974" cy="156366"/>
            <a:chOff x="3754259" y="2716491"/>
            <a:chExt cx="161974" cy="156366"/>
          </a:xfrm>
        </p:grpSpPr>
        <p:cxnSp>
          <p:nvCxnSpPr>
            <p:cNvPr id="131" name="Google Shape;131;p17"/>
            <p:cNvCxnSpPr/>
            <p:nvPr/>
          </p:nvCxnSpPr>
          <p:spPr>
            <a:xfrm flipH="1">
              <a:off x="3754259" y="2716491"/>
              <a:ext cx="161973" cy="156366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754260" y="2716491"/>
              <a:ext cx="161973" cy="156366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33" name="Google Shape;133;p17"/>
          <p:cNvSpPr txBox="1"/>
          <p:nvPr/>
        </p:nvSpPr>
        <p:spPr>
          <a:xfrm>
            <a:off x="2465576" y="2052824"/>
            <a:ext cx="11696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타이틀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451694" y="2338155"/>
            <a:ext cx="352416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메세지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2244596" y="2770559"/>
            <a:ext cx="748200" cy="239348"/>
            <a:chOff x="5885940" y="4951132"/>
            <a:chExt cx="748200" cy="239348"/>
          </a:xfrm>
        </p:grpSpPr>
        <p:sp>
          <p:nvSpPr>
            <p:cNvPr id="136" name="Google Shape;136;p17"/>
            <p:cNvSpPr/>
            <p:nvPr/>
          </p:nvSpPr>
          <p:spPr>
            <a:xfrm>
              <a:off x="5922907" y="4951132"/>
              <a:ext cx="690899" cy="2355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5885940" y="4959781"/>
              <a:ext cx="748200" cy="230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41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8"/>
          <p:cNvGrpSpPr/>
          <p:nvPr/>
        </p:nvGrpSpPr>
        <p:grpSpPr>
          <a:xfrm>
            <a:off x="-3638" y="3331"/>
            <a:ext cx="9147637" cy="643730"/>
            <a:chOff x="57150" y="234360"/>
            <a:chExt cx="9782404" cy="628638"/>
          </a:xfrm>
        </p:grpSpPr>
        <p:sp>
          <p:nvSpPr>
            <p:cNvPr id="144" name="Google Shape;144;p18"/>
            <p:cNvSpPr/>
            <p:nvPr/>
          </p:nvSpPr>
          <p:spPr>
            <a:xfrm>
              <a:off x="57150" y="441066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122150" y="441066"/>
              <a:ext cx="1224193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dirty="0" smtClean="0">
                  <a:solidFill>
                    <a:srgbClr val="262626"/>
                  </a:solidFill>
                </a:rPr>
                <a:t>YK</a:t>
              </a:r>
              <a:r>
                <a:rPr lang="en-US" sz="800" b="0" i="0" u="none" strike="noStrike" cap="none" dirty="0" smtClean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00-000-P02</a:t>
              </a:r>
              <a:endParaRPr sz="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330425" y="441066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3395426" y="441066"/>
              <a:ext cx="6444128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확인팝업창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7150" y="647770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122150" y="647770"/>
              <a:ext cx="8715811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메시지만 보여주는 팝업창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7150" y="234360"/>
              <a:ext cx="1065001" cy="215228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122150" y="234360"/>
              <a:ext cx="8715811" cy="2152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YKSP-A</a:t>
              </a:r>
              <a:endParaRPr dirty="0"/>
            </a:p>
          </p:txBody>
        </p:sp>
      </p:grpSp>
      <p:sp>
        <p:nvSpPr>
          <p:cNvPr id="152" name="Google Shape;152;p18"/>
          <p:cNvSpPr/>
          <p:nvPr/>
        </p:nvSpPr>
        <p:spPr>
          <a:xfrm>
            <a:off x="7001942" y="647068"/>
            <a:ext cx="2142055" cy="621093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메시지를 전달받아 보여준다.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262029" y="1970401"/>
            <a:ext cx="3713830" cy="1184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 rot="10800000" flipH="1">
            <a:off x="1419316" y="2270760"/>
            <a:ext cx="3366044" cy="13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155" name="Google Shape;155;p18"/>
          <p:cNvGrpSpPr/>
          <p:nvPr/>
        </p:nvGrpSpPr>
        <p:grpSpPr>
          <a:xfrm>
            <a:off x="4532709" y="2068901"/>
            <a:ext cx="161974" cy="156366"/>
            <a:chOff x="3754259" y="2716491"/>
            <a:chExt cx="161974" cy="156366"/>
          </a:xfrm>
        </p:grpSpPr>
        <p:cxnSp>
          <p:nvCxnSpPr>
            <p:cNvPr id="156" name="Google Shape;156;p18"/>
            <p:cNvCxnSpPr/>
            <p:nvPr/>
          </p:nvCxnSpPr>
          <p:spPr>
            <a:xfrm flipH="1">
              <a:off x="3754259" y="2716491"/>
              <a:ext cx="161973" cy="156366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7" name="Google Shape;157;p18"/>
            <p:cNvCxnSpPr/>
            <p:nvPr/>
          </p:nvCxnSpPr>
          <p:spPr>
            <a:xfrm>
              <a:off x="3754260" y="2716491"/>
              <a:ext cx="161973" cy="156366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58" name="Google Shape;158;p18"/>
          <p:cNvSpPr txBox="1"/>
          <p:nvPr/>
        </p:nvSpPr>
        <p:spPr>
          <a:xfrm>
            <a:off x="2465576" y="2052824"/>
            <a:ext cx="11696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451694" y="2338155"/>
            <a:ext cx="352416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메세지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2676289" y="2783868"/>
            <a:ext cx="748200" cy="239348"/>
            <a:chOff x="5885940" y="4951132"/>
            <a:chExt cx="748200" cy="239348"/>
          </a:xfrm>
        </p:grpSpPr>
        <p:sp>
          <p:nvSpPr>
            <p:cNvPr id="161" name="Google Shape;161;p18"/>
            <p:cNvSpPr/>
            <p:nvPr/>
          </p:nvSpPr>
          <p:spPr>
            <a:xfrm>
              <a:off x="5922907" y="4951132"/>
              <a:ext cx="690899" cy="2355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5885940" y="4959781"/>
              <a:ext cx="748200" cy="230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닫기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5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021309" y="2692316"/>
            <a:ext cx="52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43849"/>
              </a:buClr>
            </a:pPr>
            <a:r>
              <a:rPr lang="ko-KR" altLang="en-US" sz="3200" dirty="0" smtClean="0">
                <a:solidFill>
                  <a:srgbClr val="343849"/>
                </a:solidFill>
              </a:rPr>
              <a:t>용어집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8544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35576"/>
            <a:ext cx="6124575" cy="20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021309" y="2692316"/>
            <a:ext cx="52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43849"/>
              </a:buClr>
            </a:pPr>
            <a:r>
              <a:rPr lang="ko-KR" altLang="en-US" sz="3200" dirty="0" smtClean="0">
                <a:solidFill>
                  <a:srgbClr val="343849"/>
                </a:solidFill>
              </a:rPr>
              <a:t>정책 정의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044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1" y="147637"/>
            <a:ext cx="8570439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5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021309" y="2692316"/>
            <a:ext cx="52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43849"/>
              </a:buClr>
            </a:pPr>
            <a:r>
              <a:rPr lang="ko-KR" altLang="en-US" sz="3200" dirty="0" smtClean="0">
                <a:solidFill>
                  <a:srgbClr val="343849"/>
                </a:solidFill>
              </a:rPr>
              <a:t>메뉴 구성도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20276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8" y="146126"/>
            <a:ext cx="8742661" cy="59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021309" y="2692316"/>
            <a:ext cx="52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43849"/>
              </a:buClr>
            </a:pPr>
            <a:r>
              <a:rPr lang="ko-KR" altLang="en-US" sz="3200" dirty="0" smtClean="0">
                <a:solidFill>
                  <a:srgbClr val="343849"/>
                </a:solidFill>
              </a:rPr>
              <a:t>메시지 정의서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8343439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전체</Template>
  <TotalTime>73</TotalTime>
  <Words>750</Words>
  <Application>Microsoft Office PowerPoint</Application>
  <PresentationFormat>화면 슬라이드 쇼(4:3)</PresentationFormat>
  <Paragraphs>334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30</cp:revision>
  <dcterms:modified xsi:type="dcterms:W3CDTF">2019-11-18T23:17:35Z</dcterms:modified>
</cp:coreProperties>
</file>