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3"/>
  </p:notesMasterIdLst>
  <p:sldIdLst>
    <p:sldId id="261" r:id="rId2"/>
    <p:sldId id="257" r:id="rId3"/>
    <p:sldId id="258" r:id="rId4"/>
    <p:sldId id="286" r:id="rId5"/>
    <p:sldId id="288" r:id="rId6"/>
    <p:sldId id="259" r:id="rId7"/>
    <p:sldId id="287" r:id="rId8"/>
    <p:sldId id="285" r:id="rId9"/>
    <p:sldId id="292" r:id="rId10"/>
    <p:sldId id="289" r:id="rId11"/>
    <p:sldId id="290" r:id="rId12"/>
    <p:sldId id="293" r:id="rId13"/>
    <p:sldId id="297" r:id="rId14"/>
    <p:sldId id="291" r:id="rId15"/>
    <p:sldId id="262" r:id="rId16"/>
    <p:sldId id="280" r:id="rId17"/>
    <p:sldId id="282" r:id="rId18"/>
    <p:sldId id="277" r:id="rId19"/>
    <p:sldId id="274" r:id="rId20"/>
    <p:sldId id="281" r:id="rId21"/>
    <p:sldId id="283" r:id="rId22"/>
    <p:sldId id="284" r:id="rId23"/>
    <p:sldId id="296" r:id="rId24"/>
    <p:sldId id="294" r:id="rId25"/>
    <p:sldId id="295" r:id="rId26"/>
    <p:sldId id="298" r:id="rId27"/>
    <p:sldId id="299" r:id="rId28"/>
    <p:sldId id="300" r:id="rId29"/>
    <p:sldId id="278" r:id="rId30"/>
    <p:sldId id="273" r:id="rId31"/>
    <p:sldId id="2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D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EC4C-A00F-4A4C-A0C8-7B1C75EC9FA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3549-D39E-48C0-A8BC-BEBCD8F19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3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2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699" cy="39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278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699" cy="39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949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7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0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3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5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7" y="2732727"/>
            <a:ext cx="55627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OVERVIEW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8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062901"/>
              </p:ext>
            </p:extLst>
          </p:nvPr>
        </p:nvGraphicFramePr>
        <p:xfrm>
          <a:off x="7669763" y="441933"/>
          <a:ext cx="4522237" cy="353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10"/>
                <a:gridCol w="4214327"/>
              </a:tblGrid>
              <a:tr h="210515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0515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063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다운로드 파일 이름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스키마 템플릿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SchemaTemplate.json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스키마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Schema.json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템플릿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MenuTemplate.json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Menu.json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목록 템플릿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[Menu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명칭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]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Template.json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[Menu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명칭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]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list.json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625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다운로드 파일 형식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.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json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제한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3329"/>
            <a:ext cx="12192000" cy="444540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WCMS-000-P03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파일 다운로드 팝업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47" y="1646794"/>
            <a:ext cx="4276725" cy="211455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821609" y="3197943"/>
            <a:ext cx="203498" cy="189707"/>
            <a:chOff x="3717713" y="971828"/>
            <a:chExt cx="203498" cy="189707"/>
          </a:xfrm>
        </p:grpSpPr>
        <p:sp>
          <p:nvSpPr>
            <p:cNvPr id="15" name="순서도: 연결자 1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94950" y="3479304"/>
            <a:ext cx="203498" cy="189707"/>
            <a:chOff x="3717713" y="971828"/>
            <a:chExt cx="203498" cy="189707"/>
          </a:xfrm>
        </p:grpSpPr>
        <p:sp>
          <p:nvSpPr>
            <p:cNvPr id="18" name="순서도: 연결자 1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0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399044"/>
              </p:ext>
            </p:extLst>
          </p:nvPr>
        </p:nvGraphicFramePr>
        <p:xfrm>
          <a:off x="7539135" y="646922"/>
          <a:ext cx="465286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96"/>
                <a:gridCol w="4410269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업로드할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파일 형식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.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json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제한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-21838"/>
            <a:ext cx="12192000" cy="479038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WCMS-000-P04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파일 업로드 팝업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1" y="1241468"/>
            <a:ext cx="5153025" cy="28098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997974" y="3456829"/>
            <a:ext cx="203498" cy="189707"/>
            <a:chOff x="3717713" y="971828"/>
            <a:chExt cx="203498" cy="189707"/>
          </a:xfrm>
        </p:grpSpPr>
        <p:sp>
          <p:nvSpPr>
            <p:cNvPr id="18" name="순서도: 연결자 1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632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71976"/>
              </p:ext>
            </p:extLst>
          </p:nvPr>
        </p:nvGraphicFramePr>
        <p:xfrm>
          <a:off x="6680719" y="587553"/>
          <a:ext cx="5511282" cy="4539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48"/>
                <a:gridCol w="5222034"/>
              </a:tblGrid>
              <a:tr h="200745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0745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72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이전 월로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이전 월로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72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다음 월로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다음 월로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679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날짜 선택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원하는 날짜를 클릭 시 왼쪽 화면과 같이 선택 표시됨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선택한 상태에서 다른 날짜 클릭 시 클릭한 날짜가 선택 상태로 바뀌고 이전 날짜는 비 선택 상태로 바뀜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25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오전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오후 선택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오전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AM (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기본 선택 값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PM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25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(Hour)</a:t>
                      </a:r>
                      <a:r>
                        <a:rPr lang="ko-KR" alt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endParaRPr lang="en-US" altLang="ko-KR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- 1~12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사이의 정수만 입력 가능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기본은 빈 상태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25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분</a:t>
                      </a:r>
                      <a:r>
                        <a:rPr lang="en-US" altLang="ko-KR" sz="800" b="1" dirty="0" smtClean="0"/>
                        <a:t>(</a:t>
                      </a:r>
                      <a:r>
                        <a:rPr lang="en-US" altLang="ko-KR" sz="800" i="1" dirty="0" smtClean="0"/>
                        <a:t>minute)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i="0" dirty="0" smtClean="0"/>
                        <a:t>0~60 </a:t>
                      </a:r>
                      <a:r>
                        <a:rPr lang="ko-KR" altLang="en-US" sz="800" b="0" i="0" dirty="0" smtClean="0"/>
                        <a:t>사이의 정수만 입력 가능</a:t>
                      </a:r>
                      <a:endParaRPr lang="en-US" altLang="ko-KR" sz="800" b="0" i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dirty="0" smtClean="0"/>
                        <a:t>기본은 빈 상태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7</a:t>
                      </a: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(Second)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0~60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사이의 정수만 입력 가능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기본은 빈 상태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8</a:t>
                      </a: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설정한 날짜 및 시간 값 선택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이전 화면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되며 날짜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Input Box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에 설정한 시간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및 날짜 값이 표출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9</a:t>
                      </a: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설정한 날짜 및 시간 값 선택 취소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팝업 창 닫고 이전 화면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-21838"/>
            <a:ext cx="12192000" cy="609393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WCMS-000-P05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kumimoji="1" lang="en-US" altLang="ko-KR" sz="800" dirty="0" err="1">
                  <a:solidFill>
                    <a:srgbClr val="333333"/>
                  </a:solidFill>
                  <a:ea typeface="돋움" pitchFamily="50" charset="-127"/>
                  <a:sym typeface="Wingdings" pitchFamily="2" charset="2"/>
                </a:rPr>
                <a:t>Datepicker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13" y="1916212"/>
            <a:ext cx="2762250" cy="271462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419531" y="2320007"/>
            <a:ext cx="203498" cy="189707"/>
            <a:chOff x="3717713" y="971828"/>
            <a:chExt cx="203498" cy="189707"/>
          </a:xfrm>
        </p:grpSpPr>
        <p:sp>
          <p:nvSpPr>
            <p:cNvPr id="15" name="순서도: 연결자 1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242810" y="2935683"/>
            <a:ext cx="203498" cy="189707"/>
            <a:chOff x="3717713" y="971828"/>
            <a:chExt cx="203498" cy="189707"/>
          </a:xfrm>
        </p:grpSpPr>
        <p:sp>
          <p:nvSpPr>
            <p:cNvPr id="18" name="순서도: 연결자 1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781544" y="3712809"/>
            <a:ext cx="203498" cy="189707"/>
            <a:chOff x="3717713" y="971828"/>
            <a:chExt cx="203498" cy="189707"/>
          </a:xfrm>
        </p:grpSpPr>
        <p:sp>
          <p:nvSpPr>
            <p:cNvPr id="30" name="순서도: 연결자 2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423370" y="3707768"/>
            <a:ext cx="203498" cy="189707"/>
            <a:chOff x="3717713" y="971828"/>
            <a:chExt cx="203498" cy="189707"/>
          </a:xfrm>
        </p:grpSpPr>
        <p:sp>
          <p:nvSpPr>
            <p:cNvPr id="33" name="순서도: 연결자 3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953936" y="4171823"/>
            <a:ext cx="203498" cy="189707"/>
            <a:chOff x="3717713" y="971828"/>
            <a:chExt cx="203498" cy="189707"/>
          </a:xfrm>
        </p:grpSpPr>
        <p:sp>
          <p:nvSpPr>
            <p:cNvPr id="36" name="순서도: 연결자 3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8</a:t>
              </a:r>
              <a:endParaRPr lang="ko-KR" altLang="en-US" sz="6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257792" y="4124644"/>
            <a:ext cx="203498" cy="189707"/>
            <a:chOff x="3717713" y="971828"/>
            <a:chExt cx="203498" cy="189707"/>
          </a:xfrm>
        </p:grpSpPr>
        <p:sp>
          <p:nvSpPr>
            <p:cNvPr id="39" name="순서도: 연결자 3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9</a:t>
              </a:r>
              <a:endParaRPr lang="ko-KR" altLang="en-US" sz="6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80817" y="2320007"/>
            <a:ext cx="203498" cy="189707"/>
            <a:chOff x="3717713" y="971828"/>
            <a:chExt cx="203498" cy="189707"/>
          </a:xfrm>
        </p:grpSpPr>
        <p:sp>
          <p:nvSpPr>
            <p:cNvPr id="42" name="순서도: 연결자 4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796001" y="3712927"/>
            <a:ext cx="203498" cy="189707"/>
            <a:chOff x="3717713" y="971828"/>
            <a:chExt cx="203498" cy="189707"/>
          </a:xfrm>
        </p:grpSpPr>
        <p:sp>
          <p:nvSpPr>
            <p:cNvPr id="45" name="순서도: 연결자 4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168919" y="3690927"/>
            <a:ext cx="203498" cy="189707"/>
            <a:chOff x="3717713" y="971828"/>
            <a:chExt cx="203498" cy="189707"/>
          </a:xfrm>
        </p:grpSpPr>
        <p:sp>
          <p:nvSpPr>
            <p:cNvPr id="48" name="순서도: 연결자 4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4093886" y="3083803"/>
            <a:ext cx="215446" cy="218377"/>
          </a:xfrm>
          <a:prstGeom prst="roundRect">
            <a:avLst/>
          </a:prstGeom>
          <a:solidFill>
            <a:schemeClr val="tx2">
              <a:lumMod val="60000"/>
              <a:lumOff val="40000"/>
              <a:alpha val="71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/>
          </p:nvPr>
        </p:nvGraphicFramePr>
        <p:xfrm>
          <a:off x="8266923" y="517622"/>
          <a:ext cx="3925078" cy="259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37"/>
                <a:gridCol w="3462741"/>
              </a:tblGrid>
              <a:tr h="208496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8496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3329"/>
            <a:ext cx="12192000" cy="514290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WCMS-000-P06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미리보기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800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팝업창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016189" y="1682186"/>
            <a:ext cx="3713830" cy="2502188"/>
            <a:chOff x="1303134" y="3824024"/>
            <a:chExt cx="3713830" cy="2502188"/>
          </a:xfrm>
        </p:grpSpPr>
        <p:sp>
          <p:nvSpPr>
            <p:cNvPr id="43" name="Shape 125"/>
            <p:cNvSpPr/>
            <p:nvPr/>
          </p:nvSpPr>
          <p:spPr>
            <a:xfrm>
              <a:off x="1303134" y="3824024"/>
              <a:ext cx="3713830" cy="250218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" name="Shape 129"/>
            <p:cNvCxnSpPr/>
            <p:nvPr/>
          </p:nvCxnSpPr>
          <p:spPr>
            <a:xfrm rot="10800000" flipH="1">
              <a:off x="1460421" y="4124384"/>
              <a:ext cx="3366043" cy="1336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48" name="Shape 130"/>
            <p:cNvGrpSpPr/>
            <p:nvPr/>
          </p:nvGrpSpPr>
          <p:grpSpPr>
            <a:xfrm>
              <a:off x="4573814" y="3922525"/>
              <a:ext cx="161974" cy="156366"/>
              <a:chOff x="3754259" y="2716491"/>
              <a:chExt cx="161974" cy="156366"/>
            </a:xfrm>
          </p:grpSpPr>
          <p:cxnSp>
            <p:nvCxnSpPr>
              <p:cNvPr id="49" name="Shape 131"/>
              <p:cNvCxnSpPr/>
              <p:nvPr/>
            </p:nvCxnSpPr>
            <p:spPr>
              <a:xfrm flipH="1">
                <a:off x="3754259" y="2716491"/>
                <a:ext cx="161973" cy="1563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0" name="Shape 132"/>
              <p:cNvCxnSpPr/>
              <p:nvPr/>
            </p:nvCxnSpPr>
            <p:spPr>
              <a:xfrm>
                <a:off x="3754260" y="2716491"/>
                <a:ext cx="161973" cy="1563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51" name="Shape 133"/>
            <p:cNvSpPr txBox="1"/>
            <p:nvPr/>
          </p:nvSpPr>
          <p:spPr>
            <a:xfrm>
              <a:off x="2506680" y="3906448"/>
              <a:ext cx="116962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미리보기</a:t>
              </a:r>
              <a:endPara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134"/>
            <p:cNvSpPr txBox="1"/>
            <p:nvPr/>
          </p:nvSpPr>
          <p:spPr>
            <a:xfrm>
              <a:off x="2744952" y="5042306"/>
              <a:ext cx="702603" cy="25954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이미지</a:t>
              </a:r>
              <a:endPara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8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333328"/>
              </p:ext>
            </p:extLst>
          </p:nvPr>
        </p:nvGraphicFramePr>
        <p:xfrm>
          <a:off x="7155024" y="544281"/>
          <a:ext cx="5036977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03"/>
                <a:gridCol w="4650974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페이지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네비게이터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페이지의 화면 경로를 표출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각 경로를 클릭하면 해당 페이지로 바로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새로고침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페이지를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전체 목록정보를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검색 결과 목록을 표출한 상태에서 새로 고침 클릭 시에도 전체 목록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2-1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새로고침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오류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새로 고침 처리 중 오류가 발생한 경우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1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altLang="ko-KR" sz="800" b="0" i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b="1" i="1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“An unknown</a:t>
                      </a:r>
                      <a:r>
                        <a:rPr lang="en-US" altLang="ko-KR" sz="800" b="1" i="1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error occurred during refresh”</a:t>
                      </a:r>
                      <a:r>
                        <a:rPr lang="en-US" altLang="ko-KR" sz="800" b="0" i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</a:t>
                      </a:r>
                      <a:r>
                        <a:rPr lang="en-US" altLang="ko-KR" sz="800" dirty="0" err="1" smtClean="0"/>
                        <a:t>보여준다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페이지 번호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전체 페이지가 차례로 표출 되며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페이지 번호 클릭 시 해당 페이지로 이동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현재 페이지의 번호는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RED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색상으로 표출되며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다른 페이지는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BLACK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으로 표출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이전페이지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다음페이지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이동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이전페이지로 이동하며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페이지 번호가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RED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색상으로 표출되며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이전 페이지는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BLACK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으로 표출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처음페이지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마지막</a:t>
                      </a:r>
                      <a:r>
                        <a:rPr lang="ko-KR" altLang="en-US" sz="800" b="0" baseline="0" dirty="0" smtClean="0"/>
                        <a:t> 페이지</a:t>
                      </a:r>
                      <a:r>
                        <a:rPr lang="en-US" altLang="ko-KR" sz="800" b="0" baseline="0" dirty="0" smtClean="0"/>
                        <a:t>)</a:t>
                      </a:r>
                      <a:r>
                        <a:rPr lang="ko-KR" altLang="en-US" sz="800" b="0" baseline="0" dirty="0" smtClean="0"/>
                        <a:t>이동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/>
                        <a:t>클릭 시 처음페이지로 이동하며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페이지 번호가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RED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색상으로 표출되며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이전 페이지는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BLACK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으로 표출</a:t>
                      </a:r>
                      <a:endParaRPr lang="ko-KR" altLang="en-US" sz="800" b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한 페이지에 표출할 목록 수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한 페이지당 표출되는 목록 수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30/100/200/500/1000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구성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기본 값은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리스트에서 원하는 목록 수 선택 시 즉시 한 페이지에 표출되는 목록 수가 변경되며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첫 페이지로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목록 수에 따라 페이지 수도 자동 변경됨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7</a:t>
                      </a: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목록 선택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해당 목록이 선택 처리됨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선택 된 상태에서 클릭 시 선택 해제 처리됨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 Title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영역의 선택 클릭은 현재 페이지의 전체 목록 선택 처리됨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8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8</a:t>
                      </a: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명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페이지의 메뉴 명 표출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9</a:t>
                      </a: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스크롤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한페이지에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표출할 목록 수가 한번에 표출할 수 있는 최대 수 보다 많을 경우 스크롤 생성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한번에 표출할 수 있는 최대 목록 수는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100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10</a:t>
                      </a: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정렬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모든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컬럼에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대하여 정렬 가능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오름차순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내림차순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정렬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안함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중 선택 가능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정렬은 해당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기준으로만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정렬된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컬럼내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다른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기준으로 정렬 안됨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-21838"/>
            <a:ext cx="12192000" cy="553875"/>
            <a:chOff x="57150" y="234360"/>
            <a:chExt cx="9782276" cy="628509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WCMS-000-001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목록페이지 공통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5" y="833420"/>
            <a:ext cx="6530310" cy="392315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4" y="1177235"/>
            <a:ext cx="6032805" cy="328442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14" y="4455531"/>
            <a:ext cx="6032805" cy="142214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733915" y="865882"/>
            <a:ext cx="203498" cy="189707"/>
            <a:chOff x="3717713" y="971828"/>
            <a:chExt cx="203498" cy="189707"/>
          </a:xfrm>
        </p:grpSpPr>
        <p:sp>
          <p:nvSpPr>
            <p:cNvPr id="35" name="순서도: 연결자 3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122815" y="1376502"/>
            <a:ext cx="203498" cy="189707"/>
            <a:chOff x="3717713" y="971828"/>
            <a:chExt cx="203498" cy="189707"/>
          </a:xfrm>
        </p:grpSpPr>
        <p:sp>
          <p:nvSpPr>
            <p:cNvPr id="38" name="순서도: 연결자 3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617705" y="4551107"/>
            <a:ext cx="203498" cy="189707"/>
            <a:chOff x="3717713" y="971828"/>
            <a:chExt cx="203498" cy="189707"/>
          </a:xfrm>
        </p:grpSpPr>
        <p:sp>
          <p:nvSpPr>
            <p:cNvPr id="41" name="순서도: 연결자 4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199781" y="4327874"/>
            <a:ext cx="203498" cy="189707"/>
            <a:chOff x="3717713" y="971828"/>
            <a:chExt cx="203498" cy="189707"/>
          </a:xfrm>
        </p:grpSpPr>
        <p:sp>
          <p:nvSpPr>
            <p:cNvPr id="44" name="순서도: 연결자 4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65346" y="1966338"/>
            <a:ext cx="203498" cy="189707"/>
            <a:chOff x="3717713" y="971828"/>
            <a:chExt cx="203498" cy="189707"/>
          </a:xfrm>
        </p:grpSpPr>
        <p:sp>
          <p:nvSpPr>
            <p:cNvPr id="47" name="순서도: 연결자 4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13" y="1436282"/>
            <a:ext cx="240590" cy="222260"/>
          </a:xfrm>
          <a:prstGeom prst="rect">
            <a:avLst/>
          </a:prstGeom>
        </p:spPr>
      </p:pic>
      <p:sp>
        <p:nvSpPr>
          <p:cNvPr id="3" name="오른쪽 중괄호 2"/>
          <p:cNvSpPr/>
          <p:nvPr/>
        </p:nvSpPr>
        <p:spPr>
          <a:xfrm>
            <a:off x="6717785" y="1966338"/>
            <a:ext cx="236296" cy="2456390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6749611" y="1838682"/>
            <a:ext cx="203498" cy="189707"/>
            <a:chOff x="3717713" y="971828"/>
            <a:chExt cx="203498" cy="189707"/>
          </a:xfrm>
        </p:grpSpPr>
        <p:sp>
          <p:nvSpPr>
            <p:cNvPr id="54" name="순서도: 연결자 5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9</a:t>
              </a:r>
              <a:endParaRPr lang="ko-KR" altLang="en-US" sz="600" b="1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528291" y="1222968"/>
            <a:ext cx="203498" cy="189707"/>
            <a:chOff x="3717713" y="971828"/>
            <a:chExt cx="203498" cy="189707"/>
          </a:xfrm>
        </p:grpSpPr>
        <p:sp>
          <p:nvSpPr>
            <p:cNvPr id="57" name="순서도: 연결자 5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8</a:t>
              </a:r>
              <a:endParaRPr lang="ko-KR" altLang="en-US" sz="6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4615" y="5040325"/>
            <a:ext cx="2480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새로 고침 중 오류 발생한 경우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3332219" y="4300311"/>
            <a:ext cx="203498" cy="189707"/>
            <a:chOff x="3717713" y="971828"/>
            <a:chExt cx="203498" cy="189707"/>
          </a:xfrm>
        </p:grpSpPr>
        <p:sp>
          <p:nvSpPr>
            <p:cNvPr id="64" name="순서도: 연결자 6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079787" y="4422727"/>
            <a:ext cx="203498" cy="189707"/>
            <a:chOff x="3717713" y="971828"/>
            <a:chExt cx="203498" cy="189707"/>
          </a:xfrm>
        </p:grpSpPr>
        <p:sp>
          <p:nvSpPr>
            <p:cNvPr id="67" name="순서도: 연결자 6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14" y="5338344"/>
            <a:ext cx="3371072" cy="1289481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1148882" y="5982219"/>
            <a:ext cx="334083" cy="192667"/>
            <a:chOff x="1610179" y="5416534"/>
            <a:chExt cx="334083" cy="192667"/>
          </a:xfrm>
        </p:grpSpPr>
        <p:sp>
          <p:nvSpPr>
            <p:cNvPr id="61" name="순서도: 연결자 60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2</a:t>
              </a:r>
              <a:r>
                <a:rPr lang="en-US" altLang="ko-KR" sz="600" b="1" dirty="0" smtClean="0"/>
                <a:t>-1</a:t>
              </a:r>
              <a:endParaRPr lang="ko-KR" altLang="en-US" sz="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00140" y="875530"/>
            <a:ext cx="89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시스템 개발자</a:t>
            </a:r>
            <a:endParaRPr lang="ko-KR" altLang="en-US" sz="900"/>
          </a:p>
        </p:txBody>
      </p:sp>
      <p:sp>
        <p:nvSpPr>
          <p:cNvPr id="7" name="직사각형 6"/>
          <p:cNvSpPr/>
          <p:nvPr/>
        </p:nvSpPr>
        <p:spPr>
          <a:xfrm>
            <a:off x="4872647" y="1726535"/>
            <a:ext cx="198887" cy="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600782" y="1726535"/>
            <a:ext cx="198887" cy="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3545235" y="1952318"/>
            <a:ext cx="86498" cy="6799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>
            <a:off x="4315472" y="1975504"/>
            <a:ext cx="86498" cy="6799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>
            <a:off x="5411104" y="1960396"/>
            <a:ext cx="86498" cy="6799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병합 75"/>
          <p:cNvSpPr/>
          <p:nvPr/>
        </p:nvSpPr>
        <p:spPr>
          <a:xfrm>
            <a:off x="2853257" y="1966221"/>
            <a:ext cx="95723" cy="45719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/>
          <p:cNvSpPr/>
          <p:nvPr/>
        </p:nvSpPr>
        <p:spPr>
          <a:xfrm>
            <a:off x="1868250" y="1962528"/>
            <a:ext cx="95723" cy="45719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/>
          <p:cNvSpPr/>
          <p:nvPr/>
        </p:nvSpPr>
        <p:spPr>
          <a:xfrm>
            <a:off x="6492934" y="1966338"/>
            <a:ext cx="95723" cy="45719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3392385" y="1754610"/>
            <a:ext cx="334083" cy="192667"/>
            <a:chOff x="1610179" y="5416534"/>
            <a:chExt cx="334083" cy="192667"/>
          </a:xfrm>
        </p:grpSpPr>
        <p:sp>
          <p:nvSpPr>
            <p:cNvPr id="81" name="순서도: 연결자 80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10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7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6" y="2732727"/>
            <a:ext cx="6030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스키마 관리</a:t>
            </a:r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6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504884"/>
              </p:ext>
            </p:extLst>
          </p:nvPr>
        </p:nvGraphicFramePr>
        <p:xfrm>
          <a:off x="6767227" y="444570"/>
          <a:ext cx="5424776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82"/>
                <a:gridCol w="4952794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726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검색 조건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Name, Creator, Updater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구성되었다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999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검색어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영어 대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소문자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'-‘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입력 제한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입력 문자는 최소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0,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32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 제한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 rowSpan="3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검색 버튼</a:t>
                      </a:r>
                      <a:r>
                        <a:rPr lang="en-US" altLang="ko-KR" sz="800" b="1" kern="120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이하 검색 버튼이 있는 모든 페이지 동일하게 적용</a:t>
                      </a:r>
                      <a:r>
                        <a:rPr lang="en-US" altLang="ko-KR" sz="800" b="1" kern="120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 vMerge="1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5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성공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검색조건에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따라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검색조건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오름차순으로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보여진다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 vMerge="1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5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실패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</a:rPr>
                        <a:t>검색 조회 중 오류가 발생하였습니다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.”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499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3-1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없을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1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altLang="ko-KR" sz="800" b="0" i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b="1" i="1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“No</a:t>
                      </a:r>
                      <a:r>
                        <a:rPr lang="en-US" altLang="ko-KR" sz="800" b="1" i="1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Result Found”</a:t>
                      </a:r>
                      <a:r>
                        <a:rPr lang="en-US" altLang="ko-KR" sz="800" b="0" i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</a:t>
                      </a:r>
                      <a:r>
                        <a:rPr lang="en-US" altLang="ko-KR" sz="800" dirty="0" err="1" smtClean="0"/>
                        <a:t>보여준다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266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Import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할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Excel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파일의 템플릿 다운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템플릿 구조는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WCMS-M02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와 동일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파일 다운로드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WCMS-000-P03)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뜬다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성공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지정된 위치에 파일이 정상적으로 저장 된다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실패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</a:rPr>
                        <a:t>파일 다운로드 중 오류가 발생하였습니다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＂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999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스키마 정의 파일을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Import 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스키마 정의 파일은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WCMS-M02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와 동일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파일 업로드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WCMS-000-P04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가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뜸</a:t>
                      </a:r>
                      <a:endParaRPr lang="en-US" altLang="ko-KR" sz="800" b="0" baseline="0" dirty="0" smtClean="0">
                        <a:solidFill>
                          <a:schemeClr val="dk1"/>
                        </a:solidFill>
                        <a:latin typeface="Arial"/>
                        <a:ea typeface="나눔고딕" pitchFamily="50" charset="-127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이미 등록된 스키인 경우 업데이트처리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성공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처리가 성공한 스키마는 목록에 추가 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최근에 추가된 순으로 정렬된다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처리가 실패한 스키마가 있는 경우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타이틀 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업로드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 , 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메시지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스키마  등록 중 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건에 대하여 오류가 발생하였습니다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오류가 발생한 스키마 목록을 저장하시겠습니까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b="0" i="1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선택팝업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)을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열린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후 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”을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했을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때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파일 다운로드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WCMS-000-P02)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뜨고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실패한 스키마 목록을 로컬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저장 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실패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</a:rPr>
                        <a:t>스키마 등록 중 오류가 발생하였습니다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lt"/>
                          <a:ea typeface="+mn-ea"/>
                        </a:rPr>
                        <a:t>클릭하면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파일 다운로드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WCMS-000-P04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뜬다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검색된 전체 스키마 목록이 로컬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PC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에 저장</a:t>
                      </a:r>
                      <a:endParaRPr lang="en-US" altLang="ko-KR" sz="800" b="1" baseline="0" dirty="0" smtClean="0">
                        <a:latin typeface="+mn-lt"/>
                        <a:ea typeface="+mn-ea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</a:rPr>
                        <a:t>파일 다운로드 중 오류가 발생하였습니다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266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7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선택한 스키마를 삭제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실제 삭제가 아니라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Flag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처리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타이틀 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스키마 삭제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 , 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메시지 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선택한 스키마를 삭제 하시겠습니까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팝업창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)을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열린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후 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”을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했을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때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처리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선택한 스키마 삭제 후 현재 화면 </a:t>
                      </a:r>
                      <a:r>
                        <a:rPr lang="ko-KR" altLang="en-US" sz="800" b="0" baseline="0" dirty="0" err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</a:rPr>
                        <a:t>스키마 삭제 중 오류가 발생하였습니다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8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기본 정보 표출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Name, Description  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4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9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스키마에 추가된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목록이 조회 된다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4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9-1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추가된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컬럼이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없는 경우 리스트 영역에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“This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Schema Currently has no column”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)를 </a:t>
                      </a:r>
                      <a:r>
                        <a:rPr lang="en-US" altLang="ko-KR" sz="800" dirty="0" err="1" smtClean="0"/>
                        <a:t>보여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준다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10</a:t>
                      </a: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하단 상세 메뉴 영역 열기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닫기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2" y="738832"/>
            <a:ext cx="6530310" cy="392315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77" y="4715169"/>
            <a:ext cx="4112698" cy="2091856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3824130" y="5353637"/>
            <a:ext cx="334083" cy="192667"/>
            <a:chOff x="1610179" y="5416534"/>
            <a:chExt cx="334083" cy="192667"/>
          </a:xfrm>
        </p:grpSpPr>
        <p:sp>
          <p:nvSpPr>
            <p:cNvPr id="62" name="순서도: 연결자 61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3-1</a:t>
              </a:r>
              <a:endParaRPr lang="ko-KR" altLang="en-US" sz="6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450360" y="6352201"/>
            <a:ext cx="360931" cy="189707"/>
            <a:chOff x="2562141" y="6201565"/>
            <a:chExt cx="360931" cy="189707"/>
          </a:xfrm>
        </p:grpSpPr>
        <p:sp>
          <p:nvSpPr>
            <p:cNvPr id="67" name="순서도: 연결자 66"/>
            <p:cNvSpPr/>
            <p:nvPr/>
          </p:nvSpPr>
          <p:spPr>
            <a:xfrm>
              <a:off x="2609122" y="6201802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62141" y="6201565"/>
              <a:ext cx="3609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9-1</a:t>
              </a:r>
              <a:endParaRPr lang="ko-KR" altLang="en-US" sz="600" b="1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59505" y="5097351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검색 데이터가 없는 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71" name="Shape 125"/>
          <p:cNvGrpSpPr/>
          <p:nvPr/>
        </p:nvGrpSpPr>
        <p:grpSpPr>
          <a:xfrm>
            <a:off x="-3638" y="3329"/>
            <a:ext cx="12195638" cy="447218"/>
            <a:chOff x="57150" y="234360"/>
            <a:chExt cx="9782276" cy="628510"/>
          </a:xfrm>
        </p:grpSpPr>
        <p:sp>
          <p:nvSpPr>
            <p:cNvPr id="7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7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WCMS-M01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7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Management-&gt;Schema Management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7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스키마 목록 조회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Import/Export,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 등의 관리 페이지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7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10470" y="6104471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추가된 </a:t>
            </a:r>
            <a:r>
              <a:rPr lang="ko-KR" altLang="en-US" sz="1200" dirty="0" err="1" smtClean="0"/>
              <a:t>컬럼이</a:t>
            </a:r>
            <a:r>
              <a:rPr lang="ko-KR" altLang="en-US" sz="1200" dirty="0" smtClean="0"/>
              <a:t> 없는 </a:t>
            </a:r>
            <a:r>
              <a:rPr lang="ko-KR" altLang="en-US" sz="1200" dirty="0"/>
              <a:t>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65" y="1053375"/>
            <a:ext cx="6093647" cy="36086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23" y="2819712"/>
            <a:ext cx="5770607" cy="13603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099637" y="1278713"/>
            <a:ext cx="203498" cy="189707"/>
            <a:chOff x="3717713" y="971828"/>
            <a:chExt cx="203498" cy="189707"/>
          </a:xfrm>
        </p:grpSpPr>
        <p:sp>
          <p:nvSpPr>
            <p:cNvPr id="2" name="순서도: 연결자 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83780" y="1307282"/>
            <a:ext cx="203498" cy="189707"/>
            <a:chOff x="3717713" y="971828"/>
            <a:chExt cx="203498" cy="189707"/>
          </a:xfrm>
        </p:grpSpPr>
        <p:sp>
          <p:nvSpPr>
            <p:cNvPr id="13" name="순서도: 연결자 1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2</a:t>
              </a:r>
              <a:endParaRPr lang="ko-KR" altLang="en-US" sz="6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11336" y="1540276"/>
            <a:ext cx="203498" cy="189707"/>
            <a:chOff x="3717713" y="971828"/>
            <a:chExt cx="203498" cy="189707"/>
          </a:xfrm>
        </p:grpSpPr>
        <p:sp>
          <p:nvSpPr>
            <p:cNvPr id="20" name="순서도: 연결자 1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4</a:t>
              </a:r>
              <a:endParaRPr lang="ko-KR" altLang="en-US" sz="600" b="1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029731" y="1522663"/>
            <a:ext cx="203498" cy="189707"/>
            <a:chOff x="3717713" y="971828"/>
            <a:chExt cx="203498" cy="189707"/>
          </a:xfrm>
        </p:grpSpPr>
        <p:sp>
          <p:nvSpPr>
            <p:cNvPr id="23" name="순서도: 연결자 2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5</a:t>
              </a:r>
              <a:endParaRPr lang="ko-KR" altLang="en-US" sz="6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041792" y="1534133"/>
            <a:ext cx="203498" cy="189707"/>
            <a:chOff x="3717713" y="971828"/>
            <a:chExt cx="203498" cy="189707"/>
          </a:xfrm>
        </p:grpSpPr>
        <p:sp>
          <p:nvSpPr>
            <p:cNvPr id="26" name="순서도: 연결자 2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6</a:t>
              </a:r>
              <a:endParaRPr lang="ko-KR" altLang="en-US" sz="600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04509" y="1493238"/>
            <a:ext cx="203498" cy="189707"/>
            <a:chOff x="3717713" y="971828"/>
            <a:chExt cx="203498" cy="189707"/>
          </a:xfrm>
        </p:grpSpPr>
        <p:sp>
          <p:nvSpPr>
            <p:cNvPr id="29" name="순서도: 연결자 2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7</a:t>
              </a:r>
              <a:endParaRPr lang="ko-KR" altLang="en-US" sz="600" b="1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496648" y="1307282"/>
            <a:ext cx="203498" cy="189707"/>
            <a:chOff x="3717713" y="971828"/>
            <a:chExt cx="203498" cy="189707"/>
          </a:xfrm>
        </p:grpSpPr>
        <p:sp>
          <p:nvSpPr>
            <p:cNvPr id="35" name="순서도: 연결자 3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3</a:t>
              </a:r>
              <a:endParaRPr lang="ko-KR" altLang="en-US" sz="6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75627" y="2961847"/>
            <a:ext cx="278864" cy="189707"/>
            <a:chOff x="841482" y="4218945"/>
            <a:chExt cx="278864" cy="189707"/>
          </a:xfrm>
        </p:grpSpPr>
        <p:sp>
          <p:nvSpPr>
            <p:cNvPr id="45" name="순서도: 연결자 44"/>
            <p:cNvSpPr/>
            <p:nvPr/>
          </p:nvSpPr>
          <p:spPr>
            <a:xfrm>
              <a:off x="863748" y="4219182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1482" y="4218945"/>
              <a:ext cx="278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8</a:t>
              </a:r>
              <a:endParaRPr lang="ko-KR" altLang="en-US" sz="6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22779" y="2973012"/>
            <a:ext cx="278864" cy="189707"/>
            <a:chOff x="841482" y="4218945"/>
            <a:chExt cx="278864" cy="189707"/>
          </a:xfrm>
        </p:grpSpPr>
        <p:sp>
          <p:nvSpPr>
            <p:cNvPr id="49" name="순서도: 연결자 48"/>
            <p:cNvSpPr/>
            <p:nvPr/>
          </p:nvSpPr>
          <p:spPr>
            <a:xfrm>
              <a:off x="863748" y="4219182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1482" y="4218945"/>
              <a:ext cx="278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9</a:t>
              </a:r>
              <a:endParaRPr lang="ko-KR" altLang="en-US" sz="600" b="1" dirty="0"/>
            </a:p>
          </p:txBody>
        </p:sp>
      </p:grpSp>
      <p:pic>
        <p:nvPicPr>
          <p:cNvPr id="81" name="그림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379" y="1288485"/>
            <a:ext cx="240590" cy="222260"/>
          </a:xfrm>
          <a:prstGeom prst="rect">
            <a:avLst/>
          </a:prstGeom>
        </p:spPr>
      </p:pic>
      <p:sp>
        <p:nvSpPr>
          <p:cNvPr id="55" name="오른쪽 중괄호 54"/>
          <p:cNvSpPr/>
          <p:nvPr/>
        </p:nvSpPr>
        <p:spPr>
          <a:xfrm>
            <a:off x="849085" y="3659127"/>
            <a:ext cx="236296" cy="86622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229234" y="3924587"/>
            <a:ext cx="3302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페이지 처리 없이 전체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목록 표출</a:t>
            </a:r>
            <a:endParaRPr lang="ko-KR" altLang="en-US" sz="12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032418" y="2955745"/>
            <a:ext cx="334083" cy="192667"/>
            <a:chOff x="1610179" y="5416534"/>
            <a:chExt cx="334083" cy="192667"/>
          </a:xfrm>
        </p:grpSpPr>
        <p:sp>
          <p:nvSpPr>
            <p:cNvPr id="58" name="순서도: 연결자 57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10</a:t>
              </a:r>
              <a:endParaRPr lang="ko-KR" altLang="en-US" sz="600" b="1" dirty="0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160511" y="1698861"/>
            <a:ext cx="292022" cy="94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222603" y="1690394"/>
            <a:ext cx="292022" cy="94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18415"/>
              </p:ext>
            </p:extLst>
          </p:nvPr>
        </p:nvGraphicFramePr>
        <p:xfrm>
          <a:off x="5993296" y="534121"/>
          <a:ext cx="6198705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52"/>
                <a:gridCol w="5749953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이름 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필수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영문 대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소문자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숫자로 구성된 최대 길이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16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자인 문자열로 제한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컬럼의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타입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필수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string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number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date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 dirty="0" err="1" smtClean="0"/>
                        <a:t>DateTime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endParaRPr lang="en-US" altLang="ko-KR" sz="800" b="0" baseline="0" dirty="0" smtClean="0">
                        <a:ea typeface="나눔고딕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 dirty="0" smtClean="0"/>
                        <a:t>File upload 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dirty="0" smtClean="0"/>
                        <a:t>Image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File upload 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dirty="0" smtClean="0"/>
                        <a:t>Text Input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dirty="0" smtClean="0"/>
                        <a:t>Number Input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dirty="0" smtClean="0"/>
                        <a:t>Multi Line Input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dirty="0" err="1" smtClean="0"/>
                        <a:t>ComboBox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컬럼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타입이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File upload  </a:t>
                      </a:r>
                      <a:r>
                        <a:rPr lang="en-US" altLang="ko-KR" sz="800" dirty="0" err="1" smtClean="0">
                          <a:solidFill>
                            <a:srgbClr val="FF0000"/>
                          </a:solidFill>
                        </a:rPr>
                        <a:t>UI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Component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인 경우 클릭 시  해당 파일 다운로드 처리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Image File upload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rgbClr val="FF0000"/>
                          </a:solidFill>
                        </a:rPr>
                        <a:t>UI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Component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인 경우 미리 보기 처리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err="1" smtClean="0"/>
                        <a:t>UIComponent</a:t>
                      </a:r>
                      <a:r>
                        <a:rPr lang="ko-KR" altLang="en-US" sz="800" baseline="0" dirty="0" smtClean="0"/>
                        <a:t>가 있는 </a:t>
                      </a:r>
                      <a:r>
                        <a:rPr lang="ko-KR" altLang="en-US" sz="800" baseline="0" dirty="0" err="1" smtClean="0"/>
                        <a:t>컬럼</a:t>
                      </a:r>
                      <a:r>
                        <a:rPr lang="ko-KR" altLang="en-US" sz="800" baseline="0" dirty="0" smtClean="0"/>
                        <a:t> 타입은 사용자로 부터 입력을 받는 것이고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없는 타입은 자동으로 생성되는 타입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입력되는 값의 제한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 smtClean="0"/>
                        <a:t>타입이 </a:t>
                      </a:r>
                      <a:r>
                        <a:rPr lang="en-US" altLang="ko-KR" sz="800" dirty="0" smtClean="0"/>
                        <a:t>Text/Multi  Input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r>
                        <a:rPr lang="en-US" altLang="ko-KR" sz="800" dirty="0" smtClean="0"/>
                        <a:t>, Number Input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r>
                        <a:rPr lang="ko-KR" altLang="en-US" sz="800" baseline="0" dirty="0" smtClean="0"/>
                        <a:t>인 경우만 해당됨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 dirty="0" smtClean="0"/>
                        <a:t>Text /Multi Line Input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최소 문자열의 길이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 dirty="0" smtClean="0"/>
                        <a:t>Number Input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최소 값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입력되는 값의 제한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 smtClean="0"/>
                        <a:t>타입이 </a:t>
                      </a:r>
                      <a:r>
                        <a:rPr lang="en-US" altLang="ko-KR" sz="800" dirty="0" smtClean="0"/>
                        <a:t>Text/Multi  Input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r>
                        <a:rPr lang="en-US" altLang="ko-KR" sz="800" dirty="0" smtClean="0"/>
                        <a:t>, Number Input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r>
                        <a:rPr lang="ko-KR" altLang="en-US" sz="800" baseline="0" dirty="0" smtClean="0"/>
                        <a:t>인 경우만 해당됨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 dirty="0" smtClean="0"/>
                        <a:t>Text /Multi Input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최대 문자열의 길이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 dirty="0" smtClean="0"/>
                        <a:t>Number Input </a:t>
                      </a: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최대 값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기본값 설정</a:t>
                      </a:r>
                      <a:endParaRPr lang="en-US" altLang="ko-KR" sz="8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 b="0" dirty="0" smtClean="0"/>
                        <a:t>입력 하지 않으면 </a:t>
                      </a:r>
                      <a:r>
                        <a:rPr lang="en-US" altLang="ko-KR" sz="800" b="0" dirty="0" smtClean="0"/>
                        <a:t>None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 b="0" dirty="0" err="1" smtClean="0"/>
                        <a:t>컬럼의</a:t>
                      </a:r>
                      <a:r>
                        <a:rPr lang="ko-KR" altLang="en-US" sz="800" b="0" dirty="0" smtClean="0"/>
                        <a:t> 타입과 값의 제한</a:t>
                      </a:r>
                      <a:r>
                        <a:rPr lang="ko-KR" altLang="en-US" sz="800" b="0" baseline="0" dirty="0" smtClean="0"/>
                        <a:t> 범위에 맞는 값을 입력</a:t>
                      </a:r>
                      <a:endParaRPr lang="en-US" altLang="ko-KR" sz="800" b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6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사용자로 부터 입력을 받지 않고 자동 생성되는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컬럼에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대한 정의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1" dirty="0" err="1" smtClean="0"/>
                        <a:t>ComboBox</a:t>
                      </a:r>
                      <a:r>
                        <a:rPr lang="en-US" altLang="ko-KR" sz="800" b="1" dirty="0" smtClean="0"/>
                        <a:t> </a:t>
                      </a:r>
                      <a:r>
                        <a:rPr lang="en-US" altLang="ko-KR" sz="800" b="1" dirty="0" err="1" smtClean="0"/>
                        <a:t>UI</a:t>
                      </a:r>
                      <a:r>
                        <a:rPr lang="en-US" altLang="ko-KR" sz="800" b="1" baseline="0" dirty="0" err="1" smtClean="0"/>
                        <a:t>Component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0" baseline="0" dirty="0" err="1" smtClean="0">
                          <a:ea typeface="나눔고딕" pitchFamily="50" charset="-127"/>
                        </a:rPr>
                        <a:t>그외</a:t>
                      </a:r>
                      <a:r>
                        <a:rPr lang="ko-KR" altLang="en-US" sz="800" b="0" baseline="0" dirty="0" smtClean="0"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UIComponent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가 아닌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타입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formula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: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칙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연산으로 제한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스키마의 다른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컬럼들에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대한 연산인 경우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이름을 이용한 식을 입력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예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dirty="0" smtClean="0"/>
                        <a:t>Column1 + Column2)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reference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다른 스키마에서 값을 참조 할 경우 직접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쿼리문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입력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MariaDB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를 기준으로 함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Options :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ComboBox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Component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 경우 고정된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Option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값들의 목록을 입력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개 이상일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‘|’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로 구분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7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Value type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에 따른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연산식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또는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쿼리문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입력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8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스키마 이름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  - </a:t>
                      </a:r>
                      <a:r>
                        <a:rPr lang="ko-KR" altLang="en-US" sz="800" baseline="0" dirty="0" smtClean="0"/>
                        <a:t>길이는 최소 </a:t>
                      </a:r>
                      <a:r>
                        <a:rPr lang="en-US" altLang="ko-KR" sz="800" baseline="0" dirty="0" smtClean="0"/>
                        <a:t>1, </a:t>
                      </a:r>
                      <a:r>
                        <a:rPr lang="ko-KR" altLang="en-US" sz="800" baseline="0" dirty="0" smtClean="0"/>
                        <a:t>최대 </a:t>
                      </a:r>
                      <a:r>
                        <a:rPr lang="en-US" altLang="ko-KR" sz="800" baseline="0" dirty="0" smtClean="0"/>
                        <a:t>32</a:t>
                      </a:r>
                      <a:r>
                        <a:rPr lang="ko-KR" altLang="en-US" sz="800" baseline="0" dirty="0" smtClean="0"/>
                        <a:t>로 제한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  -  </a:t>
                      </a:r>
                      <a:r>
                        <a:rPr lang="ko-KR" altLang="en-US" sz="800" baseline="0" dirty="0" smtClean="0"/>
                        <a:t>문자 종류 제한 없음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  - </a:t>
                      </a:r>
                      <a:r>
                        <a:rPr lang="ko-KR" altLang="en-US" sz="800" baseline="0" dirty="0" smtClean="0"/>
                        <a:t>이미 존재하는 이름일 경우 업데이트 처리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이름은 유일해야 함</a:t>
                      </a:r>
                      <a:r>
                        <a:rPr lang="en-US" altLang="ko-KR" sz="800" baseline="0" dirty="0" smtClean="0"/>
                        <a:t>) 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9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r>
                        <a:rPr lang="en-US" altLang="ko-KR" sz="800" baseline="0" dirty="0" smtClean="0"/>
                        <a:t> Custom </a:t>
                      </a:r>
                      <a:r>
                        <a:rPr lang="ko-KR" altLang="en-US" sz="800" baseline="0" dirty="0" smtClean="0"/>
                        <a:t>그리기 스크립트</a:t>
                      </a:r>
                      <a:endParaRPr lang="en-US" altLang="ko-KR" sz="800" b="0" baseline="0" dirty="0" smtClean="0"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UI</a:t>
                      </a:r>
                      <a:r>
                        <a:rPr lang="en-US" altLang="ko-KR" sz="800" baseline="0" dirty="0" err="1" smtClean="0"/>
                        <a:t>Component</a:t>
                      </a:r>
                      <a:r>
                        <a:rPr lang="ko-KR" altLang="en-US" sz="800" baseline="0" dirty="0" smtClean="0"/>
                        <a:t>를 자동으로 그려주는 것이 아니라  외부에 정의된 스크립트를 참조 하여 그려줌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스크립트 파일 명을 입력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기본값은 빈 상태이며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이 경우 자동 </a:t>
                      </a:r>
                      <a:r>
                        <a:rPr lang="en-US" altLang="ko-KR" sz="800" baseline="0" dirty="0" err="1" smtClean="0"/>
                        <a:t>UIComponent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그리기 처리</a:t>
                      </a:r>
                      <a:endParaRPr lang="en-US" altLang="ko-KR" sz="800" baseline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0378"/>
              </p:ext>
            </p:extLst>
          </p:nvPr>
        </p:nvGraphicFramePr>
        <p:xfrm>
          <a:off x="489448" y="1991955"/>
          <a:ext cx="5688931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995"/>
                <a:gridCol w="518984"/>
                <a:gridCol w="601362"/>
                <a:gridCol w="527222"/>
                <a:gridCol w="741405"/>
                <a:gridCol w="741406"/>
                <a:gridCol w="560173"/>
                <a:gridCol w="477794"/>
                <a:gridCol w="95559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Required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en-US" altLang="ko-KR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Min(Length or Value)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Max(Length or Value)</a:t>
                      </a:r>
                      <a:endParaRPr lang="ko-KR" alt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Default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Value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Value Type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Value Define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Text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Formula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Column_5 from Schema_3 where Column_7 =  </a:t>
                      </a:r>
                      <a:r>
                        <a:rPr lang="en-US" altLang="ko-KR" sz="800" dirty="0" smtClean="0"/>
                        <a:t>Column1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9058" y="1588261"/>
            <a:ext cx="19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컬럼</a:t>
            </a:r>
            <a:r>
              <a:rPr lang="ko-KR" altLang="en-US" dirty="0" smtClean="0"/>
              <a:t> 정의 포맷</a:t>
            </a:r>
            <a:endParaRPr lang="ko-KR" altLang="en-US" dirty="0"/>
          </a:p>
        </p:txBody>
      </p:sp>
      <p:grpSp>
        <p:nvGrpSpPr>
          <p:cNvPr id="11" name="Shape 125"/>
          <p:cNvGrpSpPr/>
          <p:nvPr/>
        </p:nvGrpSpPr>
        <p:grpSpPr>
          <a:xfrm>
            <a:off x="-3638" y="-29621"/>
            <a:ext cx="12195638" cy="545500"/>
            <a:chOff x="57150" y="234360"/>
            <a:chExt cx="9782276" cy="628509"/>
          </a:xfrm>
        </p:grpSpPr>
        <p:sp>
          <p:nvSpPr>
            <p:cNvPr id="1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7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WCMS-M02</a:t>
              </a:r>
              <a:endPara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</a:t>
              </a:r>
              <a:r>
                <a:rPr 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경로</a:t>
              </a:r>
              <a:r>
                <a:rPr 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1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Management-&gt;Schema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Management-&gt;Excel Import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스키마 정의를 위한 파일 포맷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5420" y="1897101"/>
            <a:ext cx="203498" cy="189707"/>
            <a:chOff x="3717713" y="971828"/>
            <a:chExt cx="203498" cy="189707"/>
          </a:xfrm>
        </p:grpSpPr>
        <p:sp>
          <p:nvSpPr>
            <p:cNvPr id="22" name="순서도: 연결자 2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22906" y="1812551"/>
            <a:ext cx="203498" cy="189707"/>
            <a:chOff x="3717713" y="971828"/>
            <a:chExt cx="203498" cy="189707"/>
          </a:xfrm>
        </p:grpSpPr>
        <p:sp>
          <p:nvSpPr>
            <p:cNvPr id="25" name="순서도: 연결자 2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66570" y="1846532"/>
            <a:ext cx="203498" cy="189707"/>
            <a:chOff x="3717713" y="971828"/>
            <a:chExt cx="203498" cy="189707"/>
          </a:xfrm>
        </p:grpSpPr>
        <p:sp>
          <p:nvSpPr>
            <p:cNvPr id="28" name="순서도: 연결자 2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933655" y="1852552"/>
            <a:ext cx="203498" cy="189707"/>
            <a:chOff x="3717713" y="971828"/>
            <a:chExt cx="203498" cy="189707"/>
          </a:xfrm>
        </p:grpSpPr>
        <p:sp>
          <p:nvSpPr>
            <p:cNvPr id="31" name="순서도: 연결자 3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489629" y="1825293"/>
            <a:ext cx="203498" cy="189707"/>
            <a:chOff x="3717713" y="971828"/>
            <a:chExt cx="203498" cy="189707"/>
          </a:xfrm>
        </p:grpSpPr>
        <p:sp>
          <p:nvSpPr>
            <p:cNvPr id="34" name="순서도: 연결자 3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912060" y="1837539"/>
            <a:ext cx="203498" cy="189707"/>
            <a:chOff x="3717713" y="971828"/>
            <a:chExt cx="203498" cy="189707"/>
          </a:xfrm>
        </p:grpSpPr>
        <p:sp>
          <p:nvSpPr>
            <p:cNvPr id="37" name="순서도: 연결자 3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589800" y="1855073"/>
            <a:ext cx="203498" cy="189707"/>
            <a:chOff x="3717713" y="971828"/>
            <a:chExt cx="203498" cy="189707"/>
          </a:xfrm>
        </p:grpSpPr>
        <p:sp>
          <p:nvSpPr>
            <p:cNvPr id="40" name="순서도: 연결자 3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-3638" y="687999"/>
            <a:ext cx="19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스키마 정의 포맷</a:t>
            </a:r>
            <a:endParaRPr lang="ko-KR" altLang="en-US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125"/>
              </p:ext>
            </p:extLst>
          </p:nvPr>
        </p:nvGraphicFramePr>
        <p:xfrm>
          <a:off x="239058" y="1123892"/>
          <a:ext cx="2754916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397"/>
                <a:gridCol w="165151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Schema Name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Custom Script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Schema</a:t>
                      </a:r>
                      <a:r>
                        <a:rPr lang="en-US" altLang="ko-KR" sz="800" baseline="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Schema</a:t>
                      </a:r>
                      <a:r>
                        <a:rPr lang="en-US" altLang="ko-KR" sz="800" baseline="0" dirty="0" smtClean="0"/>
                        <a:t>1_Script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137309" y="1013452"/>
            <a:ext cx="203498" cy="189707"/>
            <a:chOff x="3717713" y="971828"/>
            <a:chExt cx="203498" cy="189707"/>
          </a:xfrm>
        </p:grpSpPr>
        <p:sp>
          <p:nvSpPr>
            <p:cNvPr id="48" name="순서도: 연결자 4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8</a:t>
              </a:r>
              <a:endParaRPr lang="ko-KR" altLang="en-US" sz="600" b="1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229426" y="946622"/>
            <a:ext cx="203498" cy="189707"/>
            <a:chOff x="3717713" y="971828"/>
            <a:chExt cx="203498" cy="189707"/>
          </a:xfrm>
        </p:grpSpPr>
        <p:sp>
          <p:nvSpPr>
            <p:cNvPr id="51" name="순서도: 연결자 5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9</a:t>
              </a:r>
              <a:endParaRPr lang="ko-KR" altLang="en-US" sz="600" b="1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416171" y="3652648"/>
            <a:ext cx="3021298" cy="749643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중복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필수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1000" dirty="0" smtClean="0">
                <a:solidFill>
                  <a:schemeClr val="tx1"/>
                </a:solidFill>
              </a:rPr>
              <a:t> 설정 필요</a:t>
            </a:r>
            <a:r>
              <a:rPr lang="en-US" altLang="ko-KR" sz="1000" dirty="0" smtClean="0">
                <a:solidFill>
                  <a:schemeClr val="tx1"/>
                </a:solidFill>
              </a:rPr>
              <a:t>(6.16)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중복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필수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1000" dirty="0" smtClean="0">
                <a:solidFill>
                  <a:schemeClr val="tx1"/>
                </a:solidFill>
              </a:rPr>
              <a:t> 은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개 이상 설정 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6" y="2732727"/>
            <a:ext cx="4902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메뉴관리</a:t>
            </a:r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281964"/>
              </p:ext>
            </p:extLst>
          </p:nvPr>
        </p:nvGraphicFramePr>
        <p:xfrm>
          <a:off x="7080971" y="392076"/>
          <a:ext cx="510931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56"/>
                <a:gridCol w="4842057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68856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Import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할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Excel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파일의 템플릿 다운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템플릿의 구조는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WCMS-M04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와 동일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파일 다운로드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WCMS-000-P03)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뜬다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성공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지정된 위치에 파일이 정상적으로 저장 된다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실패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</a:rPr>
                        <a:t>파일 다운로드 중 오류가 발생하였습니다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＂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정의 파일을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Import 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정의 파일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구조는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WCMS-M04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와 동일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파일 업로드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WCMS-000-P04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가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뜬다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.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성공</a:t>
                      </a:r>
                      <a:endParaRPr lang="en-US" altLang="ko-KR" sz="800" b="1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처리가 성공한 메뉴는 목록에 추가 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최근에 추가된 순으로 정렬된다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처리가 실패한 메뉴가 있는 경우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타이틀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업로드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”), 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메시지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  등록 중 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건에 대하여 오류가 발생하였습니다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오류가 발생한 메뉴 목록을 저장하시겠습니까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b="0" i="1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선택팝업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)을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띄운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후 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”을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클릭했을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때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파일 다운로드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WCMS-000-P02)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뜨고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실패한 스키마 목록을 로컬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저장 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실패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</a:rPr>
                        <a:t>메뉴 등록 중 오류가 발생하였습니다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현재화면을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lt"/>
                          <a:ea typeface="+mn-ea"/>
                        </a:rPr>
                        <a:t>클릭하면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파일 다운로드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WCMS-000-P04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뜬다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검색된 전체 메뉴 목록이 로컬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PC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에 저장</a:t>
                      </a:r>
                      <a:endParaRPr lang="en-US" altLang="ko-KR" sz="800" b="1" baseline="0" dirty="0" smtClean="0">
                        <a:latin typeface="+mn-lt"/>
                        <a:ea typeface="+mn-ea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</a:rPr>
                        <a:t>파일 다운로드 중 오류가 발생하였습니다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4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선택한 메뉴를 삭제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(Main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삭제 시 하위 메뉴까지 모두 삭제 처리함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타이틀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 삭제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”), 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메시지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“Main</a:t>
                      </a:r>
                      <a:r>
                        <a:rPr lang="en-US" altLang="ko-KR" sz="8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 삭제 시 하위 메뉴까지 모두 삭제 됩니다</a:t>
                      </a:r>
                      <a:r>
                        <a:rPr lang="en-US" altLang="ko-KR" sz="8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선택한 메뉴를 삭제 하시겠습니까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b="0" i="1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)을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띄운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후 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”을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클릭했을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때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처리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선택한 메뉴 삭제 후 현재 화면 </a:t>
                      </a:r>
                      <a:r>
                        <a:rPr lang="ko-KR" altLang="en-US" sz="800" b="0" baseline="0" dirty="0" err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</a:rPr>
                        <a:t>메뉴 삭제 중 오류가 발생하였습니다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없을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“This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Resource Currently has no Menu”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)를 </a:t>
                      </a:r>
                      <a:r>
                        <a:rPr lang="en-US" altLang="ko-KR" sz="800" dirty="0" err="1" smtClean="0"/>
                        <a:t>보여준다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9" y="727515"/>
            <a:ext cx="6714493" cy="4005805"/>
          </a:xfrm>
          <a:prstGeom prst="rect">
            <a:avLst/>
          </a:prstGeom>
        </p:spPr>
      </p:pic>
      <p:grpSp>
        <p:nvGrpSpPr>
          <p:cNvPr id="9" name="Shape 125"/>
          <p:cNvGrpSpPr/>
          <p:nvPr/>
        </p:nvGrpSpPr>
        <p:grpSpPr>
          <a:xfrm>
            <a:off x="-3638" y="3329"/>
            <a:ext cx="12195638" cy="394009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WCMS-M03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Management-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&gt;Menu Management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메뉴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목록 조회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Import/Export,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 등의 관리 페이지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69" y="4315874"/>
            <a:ext cx="6113769" cy="235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69" y="1068608"/>
            <a:ext cx="6113769" cy="3284422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731757" y="1428434"/>
            <a:ext cx="203498" cy="189707"/>
            <a:chOff x="3717713" y="971828"/>
            <a:chExt cx="203498" cy="189707"/>
          </a:xfrm>
        </p:grpSpPr>
        <p:sp>
          <p:nvSpPr>
            <p:cNvPr id="19" name="순서도: 연결자 1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98683" y="1463048"/>
            <a:ext cx="203498" cy="189707"/>
            <a:chOff x="3717713" y="971828"/>
            <a:chExt cx="203498" cy="189707"/>
          </a:xfrm>
        </p:grpSpPr>
        <p:sp>
          <p:nvSpPr>
            <p:cNvPr id="22" name="순서도: 연결자 2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741" y="1307822"/>
            <a:ext cx="240590" cy="22226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5494318" y="1435228"/>
            <a:ext cx="203498" cy="189707"/>
            <a:chOff x="3717713" y="971828"/>
            <a:chExt cx="203498" cy="189707"/>
          </a:xfrm>
        </p:grpSpPr>
        <p:sp>
          <p:nvSpPr>
            <p:cNvPr id="26" name="순서도: 연결자 2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202232" y="1443612"/>
            <a:ext cx="203498" cy="189707"/>
            <a:chOff x="3717713" y="971828"/>
            <a:chExt cx="203498" cy="189707"/>
          </a:xfrm>
        </p:grpSpPr>
        <p:sp>
          <p:nvSpPr>
            <p:cNvPr id="29" name="순서도: 연결자 2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9255" y="4986810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추가된 메뉴가 없는 </a:t>
            </a:r>
            <a:r>
              <a:rPr lang="ko-KR" altLang="en-US" sz="1200" dirty="0"/>
              <a:t>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429" y="5375227"/>
            <a:ext cx="5208804" cy="1105085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390791" y="6290605"/>
            <a:ext cx="203498" cy="189707"/>
            <a:chOff x="3717713" y="971828"/>
            <a:chExt cx="203498" cy="189707"/>
          </a:xfrm>
        </p:grpSpPr>
        <p:sp>
          <p:nvSpPr>
            <p:cNvPr id="34" name="순서도: 연결자 3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864174" y="1605724"/>
            <a:ext cx="232760" cy="79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44111" y="1605640"/>
            <a:ext cx="232760" cy="79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99458" y="40852"/>
            <a:ext cx="31979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marL="342900" indent="-3429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200" b="1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1-1 Document History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43000" y="552455"/>
            <a:ext cx="990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50955"/>
              </p:ext>
            </p:extLst>
          </p:nvPr>
        </p:nvGraphicFramePr>
        <p:xfrm>
          <a:off x="1524000" y="764704"/>
          <a:ext cx="9324528" cy="1828800"/>
        </p:xfrm>
        <a:graphic>
          <a:graphicData uri="http://schemas.openxmlformats.org/drawingml/2006/table">
            <a:tbl>
              <a:tblPr/>
              <a:tblGrid>
                <a:gridCol w="501554"/>
                <a:gridCol w="736860"/>
                <a:gridCol w="892907"/>
                <a:gridCol w="4467411"/>
                <a:gridCol w="938488"/>
                <a:gridCol w="1787308"/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Ver</a:t>
                      </a:r>
                    </a:p>
                  </a:txBody>
                  <a:tcPr marL="33231" marT="38100" marB="381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날짜</a:t>
                      </a:r>
                    </a:p>
                  </a:txBody>
                  <a:tcPr marL="33231" marT="38100" marB="381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</a:t>
                      </a:r>
                    </a:p>
                  </a:txBody>
                  <a:tcPr marL="33231" marT="38100" marB="381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33231" marT="38100" marB="381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비고</a:t>
                      </a:r>
                    </a:p>
                  </a:txBody>
                  <a:tcPr marL="33231" marT="38100" marB="381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1.0</a:t>
                      </a: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2016.06.10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 UI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상세 설계 초안 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황윤경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1.1</a:t>
                      </a: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2016.06.17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 UI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상세 설계 초안 개선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황윤경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Tahoma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7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Tahoma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Tahoma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Tahoma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Tahoma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1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633661"/>
              </p:ext>
            </p:extLst>
          </p:nvPr>
        </p:nvGraphicFramePr>
        <p:xfrm>
          <a:off x="8033657" y="457517"/>
          <a:ext cx="417065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81"/>
                <a:gridCol w="3835674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번호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Main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메뉴의 경우는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N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형식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(ex. 1, 2)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하위 메뉴의 경우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‘-’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표현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(ex.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메인 메뉴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번의 하위 메뉴는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1-1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표현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메뉴는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단계로 제한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이름은 길이가 최소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32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문자 종류는 제한이 없음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해당 메뉴 클릭 시 표출할 스키마 이름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메인 메뉴가 아닌 경우에 한해 입력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검색 범위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3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번에서 입력한 스키마의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컬럼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이름을 입력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1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 이상의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컬럼을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입력 할 경우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‘|’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Shape 125"/>
          <p:cNvGrpSpPr/>
          <p:nvPr/>
        </p:nvGrpSpPr>
        <p:grpSpPr>
          <a:xfrm>
            <a:off x="-3638" y="3329"/>
            <a:ext cx="12195638" cy="475495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WCMS-M04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34331"/>
              </p:ext>
            </p:extLst>
          </p:nvPr>
        </p:nvGraphicFramePr>
        <p:xfrm>
          <a:off x="979049" y="1794932"/>
          <a:ext cx="448794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986"/>
                <a:gridCol w="1121986"/>
                <a:gridCol w="1121986"/>
                <a:gridCol w="1121986"/>
              </a:tblGrid>
              <a:tr h="2048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메뉴 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메뉴 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스키마 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검색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컬럼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1(1</a:t>
                      </a:r>
                      <a:r>
                        <a:rPr lang="ko-KR" altLang="en-US" sz="800" dirty="0" smtClean="0"/>
                        <a:t>번 메뉴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구분자는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1-1 (1</a:t>
                      </a:r>
                      <a:r>
                        <a:rPr lang="ko-KR" altLang="en-US" sz="800" dirty="0" smtClean="0"/>
                        <a:t>번 하위 메뉴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877300" y="1638550"/>
            <a:ext cx="203498" cy="189707"/>
            <a:chOff x="3717713" y="971828"/>
            <a:chExt cx="203498" cy="189707"/>
          </a:xfrm>
        </p:grpSpPr>
        <p:sp>
          <p:nvSpPr>
            <p:cNvPr id="21" name="순서도: 연결자 2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039163" y="1680769"/>
            <a:ext cx="203498" cy="189707"/>
            <a:chOff x="3717713" y="971828"/>
            <a:chExt cx="203498" cy="189707"/>
          </a:xfrm>
        </p:grpSpPr>
        <p:sp>
          <p:nvSpPr>
            <p:cNvPr id="24" name="순서도: 연결자 2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229082" y="1633509"/>
            <a:ext cx="203498" cy="189707"/>
            <a:chOff x="3717713" y="971828"/>
            <a:chExt cx="203498" cy="189707"/>
          </a:xfrm>
        </p:grpSpPr>
        <p:sp>
          <p:nvSpPr>
            <p:cNvPr id="27" name="순서도: 연결자 2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324450" y="1649381"/>
            <a:ext cx="203498" cy="189707"/>
            <a:chOff x="3717713" y="971828"/>
            <a:chExt cx="203498" cy="189707"/>
          </a:xfrm>
        </p:grpSpPr>
        <p:sp>
          <p:nvSpPr>
            <p:cNvPr id="30" name="순서도: 연결자 2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9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7" y="2732727"/>
            <a:ext cx="6030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ko-KR" altLang="en-US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9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130081"/>
              </p:ext>
            </p:extLst>
          </p:nvPr>
        </p:nvGraphicFramePr>
        <p:xfrm>
          <a:off x="6410905" y="446734"/>
          <a:ext cx="5781098" cy="53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62"/>
                <a:gridCol w="5555536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검색 조건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-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WCMS-M04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에서 설정한 검색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컬럼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목록이 표출된다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.</a:t>
                      </a:r>
                      <a:b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선택된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컬럼에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따라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검색어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입력 </a:t>
                      </a:r>
                      <a:r>
                        <a:rPr lang="en-US" altLang="ko-KR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UIComponent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가 달라 진다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    (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예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선택한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컬럼이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DateTime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타입이면 이에 해당 하는 </a:t>
                      </a:r>
                      <a:r>
                        <a:rPr lang="en-US" altLang="ko-KR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UIComponent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가 구성된다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. )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6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검색어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입력창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- 1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번에서 선택한 검색 조건 타입에 따라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검색어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입력창이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다르게 표출된다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타입에 대한 정의는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WCMS-M02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에서 설정한 타입과 최대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최소값에 대한 정의를 포함한다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예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검색 조건 타입이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Number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이면 숫자만 입력 가능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설정한 최대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최소값으로 입력 제한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lt"/>
                          <a:ea typeface="+mn-ea"/>
                        </a:rPr>
                        <a:t>클릭하면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파일 다운로드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WCMS-000-P03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뜬다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검색된 전체 메뉴 목록이 로컬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PC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에 저장</a:t>
                      </a:r>
                      <a:endParaRPr lang="en-US" altLang="ko-KR" sz="800" b="1" baseline="0" dirty="0" smtClean="0">
                        <a:latin typeface="+mn-lt"/>
                        <a:ea typeface="+mn-ea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</a:rPr>
                        <a:t>파일 다운로드 중 오류가 발생하였습니다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6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선택한 메뉴를 삭제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(Main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삭제 시 하위 메뉴까지 모두 삭제 처리함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타이틀 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”), </a:t>
                      </a:r>
                      <a:r>
                        <a:rPr lang="ko-KR" altLang="en-US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메시지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선택한 데이터를 삭제 하시겠습니까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en-US" altLang="ko-KR" sz="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b="0" i="1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)을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띄운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후 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”을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클릭했을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때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논리 삭제 처리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선택한 메뉴 삭제 후 현재 화면 </a:t>
                      </a:r>
                      <a:r>
                        <a:rPr lang="ko-KR" altLang="en-US" sz="800" b="0" baseline="0" dirty="0" err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</a:rPr>
                        <a:t>데이터 삭제 중 오류가 발생하였습니다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없을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“No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Result Found”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)를 </a:t>
                      </a:r>
                      <a:r>
                        <a:rPr lang="en-US" altLang="ko-KR" sz="800" dirty="0" err="1" smtClean="0"/>
                        <a:t>보여준다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달력 팝업 보기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클릭 시 달력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WCMS-000-P05)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 뜬다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날짜 및 시간을 설정하고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“Select”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해당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Input Box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 설정한 날짜 및 시간 값이 표출된다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DateTime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조건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번 설정 값이 </a:t>
                      </a:r>
                      <a:r>
                        <a:rPr lang="en-US" altLang="ko-KR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DateTime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타입이면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DateTime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검색어를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입력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 표출된다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시작 날짜만 입력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시작 날짜부터 현재 시점까지 검색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종료 날짜만 입력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데이터가 저장된 처음 시점부터 종료 날짜까지 검색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시작</a:t>
                      </a:r>
                      <a:r>
                        <a:rPr lang="en-US" altLang="ko-KR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종료 날짜 모두 입력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시작 날짜 부터 종료 날짜까지 검색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시작</a:t>
                      </a:r>
                      <a:r>
                        <a:rPr lang="en-US" altLang="ko-KR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종료 날짜 모두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모든 데이터 검색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4" y="667349"/>
            <a:ext cx="6189956" cy="3692872"/>
          </a:xfrm>
          <a:prstGeom prst="rect">
            <a:avLst/>
          </a:prstGeom>
        </p:spPr>
      </p:pic>
      <p:grpSp>
        <p:nvGrpSpPr>
          <p:cNvPr id="8" name="Shape 125"/>
          <p:cNvGrpSpPr/>
          <p:nvPr/>
        </p:nvGrpSpPr>
        <p:grpSpPr>
          <a:xfrm>
            <a:off x="-3638" y="3329"/>
            <a:ext cx="12195638" cy="449407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WCMS-L01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데이터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목록 조회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추가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,Export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등의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관리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46" y="4814037"/>
            <a:ext cx="3447606" cy="13906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17147" y="4423986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검색 데이터가 없는 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078724" y="5509354"/>
            <a:ext cx="203498" cy="189707"/>
            <a:chOff x="3717713" y="971828"/>
            <a:chExt cx="203498" cy="189707"/>
          </a:xfrm>
        </p:grpSpPr>
        <p:sp>
          <p:nvSpPr>
            <p:cNvPr id="40" name="순서도: 연결자 3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145" y="4820808"/>
            <a:ext cx="2396564" cy="94382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070909" y="5717137"/>
            <a:ext cx="350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선택한 검색 조건 </a:t>
            </a:r>
            <a:r>
              <a:rPr lang="ko-KR" altLang="en-US" sz="1200" dirty="0" err="1" smtClean="0"/>
              <a:t>컬럼이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DateTime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Type</a:t>
            </a:r>
            <a:r>
              <a:rPr lang="ko-KR" altLang="en-US" sz="1200" dirty="0" smtClean="0"/>
              <a:t>인 경우 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736063" y="5212207"/>
            <a:ext cx="203498" cy="189707"/>
            <a:chOff x="3717713" y="971828"/>
            <a:chExt cx="203498" cy="189707"/>
          </a:xfrm>
        </p:grpSpPr>
        <p:sp>
          <p:nvSpPr>
            <p:cNvPr id="45" name="순서도: 연결자 4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8</a:t>
              </a:r>
              <a:endParaRPr lang="ko-KR" altLang="en-US" sz="600" b="1" dirty="0"/>
            </a:p>
          </p:txBody>
        </p:sp>
      </p:grpSp>
      <p:sp>
        <p:nvSpPr>
          <p:cNvPr id="42" name="오른쪽 중괄호 41"/>
          <p:cNvSpPr/>
          <p:nvPr/>
        </p:nvSpPr>
        <p:spPr>
          <a:xfrm rot="16200000">
            <a:off x="4799322" y="4459564"/>
            <a:ext cx="312124" cy="1006049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4955383" y="4709205"/>
            <a:ext cx="203498" cy="189707"/>
            <a:chOff x="3717713" y="971828"/>
            <a:chExt cx="203498" cy="189707"/>
          </a:xfrm>
        </p:grpSpPr>
        <p:sp>
          <p:nvSpPr>
            <p:cNvPr id="49" name="순서도: 연결자 4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9</a:t>
              </a:r>
              <a:endParaRPr lang="ko-KR" altLang="en-US" sz="600" b="1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90" y="913420"/>
            <a:ext cx="5692551" cy="34459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264" y="1439709"/>
            <a:ext cx="240590" cy="22226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91580" y="1661969"/>
            <a:ext cx="203498" cy="189707"/>
            <a:chOff x="3717713" y="971828"/>
            <a:chExt cx="203498" cy="189707"/>
          </a:xfrm>
        </p:grpSpPr>
        <p:sp>
          <p:nvSpPr>
            <p:cNvPr id="22" name="순서도: 연결자 2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58356" y="1630708"/>
            <a:ext cx="203498" cy="189707"/>
            <a:chOff x="3717713" y="971828"/>
            <a:chExt cx="203498" cy="189707"/>
          </a:xfrm>
        </p:grpSpPr>
        <p:sp>
          <p:nvSpPr>
            <p:cNvPr id="25" name="순서도: 연결자 2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989532" y="1653806"/>
            <a:ext cx="203498" cy="189707"/>
            <a:chOff x="3717713" y="971828"/>
            <a:chExt cx="203498" cy="189707"/>
          </a:xfrm>
        </p:grpSpPr>
        <p:sp>
          <p:nvSpPr>
            <p:cNvPr id="34" name="순서도: 연결자 3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19728" y="1696169"/>
            <a:ext cx="203498" cy="189707"/>
            <a:chOff x="3717713" y="971828"/>
            <a:chExt cx="203498" cy="189707"/>
          </a:xfrm>
        </p:grpSpPr>
        <p:sp>
          <p:nvSpPr>
            <p:cNvPr id="37" name="순서도: 연결자 3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43" y="3944912"/>
            <a:ext cx="5438217" cy="22500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231233" y="1645568"/>
            <a:ext cx="203498" cy="189707"/>
            <a:chOff x="3717713" y="971828"/>
            <a:chExt cx="203498" cy="189707"/>
          </a:xfrm>
        </p:grpSpPr>
        <p:sp>
          <p:nvSpPr>
            <p:cNvPr id="53" name="순서도: 연결자 5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4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793206"/>
              </p:ext>
            </p:extLst>
          </p:nvPr>
        </p:nvGraphicFramePr>
        <p:xfrm>
          <a:off x="6410905" y="446734"/>
          <a:ext cx="5781098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62"/>
                <a:gridCol w="5555536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File Type</a:t>
                      </a: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의 </a:t>
                      </a:r>
                      <a:r>
                        <a:rPr lang="ko-KR" altLang="en-US" sz="800" b="1" dirty="0" err="1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컬럼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일반 파일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컬럼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 이름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 위에 마우스를 올릴 경우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손모양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           커서로 바뀜</a:t>
                      </a:r>
                      <a:endParaRPr lang="en-US" altLang="ko-KR" sz="800" baseline="0" dirty="0" smtClean="0">
                        <a:solidFill>
                          <a:srgbClr val="000000"/>
                        </a:solidFill>
                        <a:latin typeface="HY그래픽" panose="02030600000101010101" pitchFamily="18" charset="-127"/>
                        <a:ea typeface="HY그래픽" panose="02030600000101010101" pitchFamily="18" charset="-127"/>
                        <a:cs typeface="Arial"/>
                        <a:sym typeface="Arial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컬럼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 이름 클릭 시 해당 파일 다운로드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HY그래픽" panose="02030600000101010101" pitchFamily="18" charset="-127"/>
                        <a:ea typeface="HY그래픽" panose="02030600000101010101" pitchFamily="18" charset="-127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6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File Type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의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컬럼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이미지 파일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목록에서 미리 보기로 표시</a:t>
                      </a:r>
                      <a:endParaRPr lang="en-US" altLang="ko-KR" sz="800" b="0" baseline="0" dirty="0" smtClean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미리 보기 이미지 </a:t>
                      </a:r>
                      <a:r>
                        <a:rPr lang="ko-KR" altLang="en-US" sz="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미리보기</a:t>
                      </a:r>
                      <a:r>
                        <a:rPr lang="ko-KR" altLang="en-US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팝업창</a:t>
                      </a:r>
                      <a:r>
                        <a:rPr lang="en-US" altLang="ko-KR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WCMS-000-P06)</a:t>
                      </a:r>
                      <a:r>
                        <a:rPr lang="ko-KR" altLang="en-US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이 뜸</a:t>
                      </a:r>
                      <a:r>
                        <a:rPr lang="en-US" altLang="ko-KR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. 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등록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수정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팝업창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 열기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HY그래픽" panose="02030600000101010101" pitchFamily="18" charset="-127"/>
                        <a:ea typeface="HY그래픽" panose="02030600000101010101" pitchFamily="18" charset="-127"/>
                        <a:cs typeface="Arial"/>
                        <a:sym typeface="Arial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- 1,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 2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번 이외의 영역 클릭 시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등록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수정 팝업 창이 열림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HY그래픽" panose="02030600000101010101" pitchFamily="18" charset="-127"/>
                        <a:ea typeface="HY그래픽" panose="02030600000101010101" pitchFamily="18" charset="-127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수정 완료 후 팝업 창을 닫으면 현재 페이지 리로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딩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 </a:t>
                      </a:r>
                      <a:endParaRPr lang="en-US" altLang="ko-KR" sz="800" baseline="0" dirty="0" smtClean="0">
                        <a:solidFill>
                          <a:srgbClr val="000000"/>
                        </a:solidFill>
                        <a:latin typeface="HY그래픽" panose="02030600000101010101" pitchFamily="18" charset="-127"/>
                        <a:ea typeface="HY그래픽" panose="02030600000101010101" pitchFamily="18" charset="-127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취소 또는 닫기 버튼 클릭 시는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리로딩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HY그래픽" panose="02030600000101010101" pitchFamily="18" charset="-127"/>
                          <a:ea typeface="HY그래픽" panose="02030600000101010101" pitchFamily="18" charset="-127"/>
                          <a:cs typeface="Arial"/>
                          <a:sym typeface="Arial"/>
                        </a:rPr>
                        <a:t> 없이 팝업 창만 닫음</a:t>
                      </a:r>
                      <a:endParaRPr lang="en-US" altLang="ko-KR" sz="800" baseline="0" dirty="0" smtClean="0">
                        <a:solidFill>
                          <a:srgbClr val="000000"/>
                        </a:solidFill>
                        <a:latin typeface="HY그래픽" panose="02030600000101010101" pitchFamily="18" charset="-127"/>
                        <a:ea typeface="HY그래픽" panose="02030600000101010101" pitchFamily="18" charset="-127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선택 </a:t>
                      </a:r>
                      <a:endParaRPr lang="en-US" altLang="ko-KR" sz="800" b="0" baseline="0" dirty="0" smtClean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선택 </a:t>
                      </a:r>
                      <a:r>
                        <a:rPr lang="en-US" altLang="ko-KR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UI</a:t>
                      </a:r>
                      <a:r>
                        <a:rPr lang="ko-KR" altLang="en-US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에 마우스를 올려 클릭 할 경우 체크 </a:t>
                      </a:r>
                      <a:endParaRPr lang="en-US" altLang="ko-KR" sz="800" b="0" baseline="0" dirty="0" smtClean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선택 </a:t>
                      </a:r>
                      <a:r>
                        <a:rPr lang="en-US" altLang="ko-KR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UI</a:t>
                      </a:r>
                      <a:r>
                        <a:rPr lang="ko-KR" altLang="en-US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가 체크 상태에서 마우스를 올려 클릭 시 체크 해제</a:t>
                      </a:r>
                      <a:r>
                        <a:rPr lang="en-US" altLang="ko-KR" sz="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(Unchecked)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4" y="667349"/>
            <a:ext cx="6189956" cy="3692872"/>
          </a:xfrm>
          <a:prstGeom prst="rect">
            <a:avLst/>
          </a:prstGeom>
        </p:spPr>
      </p:pic>
      <p:grpSp>
        <p:nvGrpSpPr>
          <p:cNvPr id="8" name="Shape 125"/>
          <p:cNvGrpSpPr/>
          <p:nvPr/>
        </p:nvGrpSpPr>
        <p:grpSpPr>
          <a:xfrm>
            <a:off x="-3638" y="3329"/>
            <a:ext cx="12195638" cy="449407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WCMS-L01 – 1 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목록 또는 </a:t>
              </a:r>
              <a:r>
                <a:rPr lang="ko-KR" altLang="en-US" sz="800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컬럼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클릭 시 동작 정의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45" y="962951"/>
            <a:ext cx="5777915" cy="33972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21" y="3936694"/>
            <a:ext cx="5490912" cy="22500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915" y="2479754"/>
            <a:ext cx="452556" cy="36366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915" y="2884363"/>
            <a:ext cx="452556" cy="363661"/>
          </a:xfrm>
          <a:prstGeom prst="rect">
            <a:avLst/>
          </a:prstGeom>
        </p:spPr>
      </p:pic>
      <p:sp>
        <p:nvSpPr>
          <p:cNvPr id="64" name="모서리가 둥근 직사각형 63"/>
          <p:cNvSpPr/>
          <p:nvPr/>
        </p:nvSpPr>
        <p:spPr>
          <a:xfrm>
            <a:off x="699832" y="2510095"/>
            <a:ext cx="172658" cy="33331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37693" y="2472911"/>
            <a:ext cx="5232398" cy="363661"/>
          </a:xfrm>
          <a:prstGeom prst="roundRect">
            <a:avLst/>
          </a:prstGeom>
          <a:solidFill>
            <a:schemeClr val="accent1">
              <a:lumMod val="75000"/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48745" y="2415240"/>
            <a:ext cx="203498" cy="189707"/>
            <a:chOff x="3717713" y="971828"/>
            <a:chExt cx="203498" cy="189707"/>
          </a:xfrm>
        </p:grpSpPr>
        <p:sp>
          <p:nvSpPr>
            <p:cNvPr id="66" name="순서도: 연결자 6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313" y="708345"/>
            <a:ext cx="198026" cy="254606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6050002" y="2581900"/>
            <a:ext cx="203498" cy="189707"/>
            <a:chOff x="3717713" y="971828"/>
            <a:chExt cx="203498" cy="189707"/>
          </a:xfrm>
        </p:grpSpPr>
        <p:sp>
          <p:nvSpPr>
            <p:cNvPr id="62" name="순서도: 연결자 6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769689" y="2447759"/>
            <a:ext cx="203498" cy="189707"/>
            <a:chOff x="3717713" y="971828"/>
            <a:chExt cx="203498" cy="189707"/>
          </a:xfrm>
        </p:grpSpPr>
        <p:sp>
          <p:nvSpPr>
            <p:cNvPr id="59" name="순서도: 연결자 5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883780" y="2556791"/>
            <a:ext cx="203498" cy="189707"/>
            <a:chOff x="3717713" y="971828"/>
            <a:chExt cx="203498" cy="189707"/>
          </a:xfrm>
        </p:grpSpPr>
        <p:sp>
          <p:nvSpPr>
            <p:cNvPr id="56" name="순서도: 연결자 5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4264" y="1439709"/>
            <a:ext cx="240590" cy="2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617890"/>
              </p:ext>
            </p:extLst>
          </p:nvPr>
        </p:nvGraphicFramePr>
        <p:xfrm>
          <a:off x="5858933" y="474451"/>
          <a:ext cx="6345379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84"/>
                <a:gridCol w="6002295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팝업 창 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Title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- ‘</a:t>
                      </a:r>
                      <a:r>
                        <a:rPr lang="ko-KR" altLang="en-US" sz="800" b="0" baseline="0" dirty="0" err="1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메뉴명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’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등록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수정 형식</a:t>
                      </a:r>
                      <a:endParaRPr lang="en-US" altLang="ko-KR" sz="800" b="0" baseline="0" dirty="0" smtClean="0"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UI Component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스키마 정의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WCMS-M02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에서 정의한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UI 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Component Type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의 </a:t>
                      </a:r>
                      <a:r>
                        <a:rPr lang="ko-KR" altLang="en-US" sz="800" b="0" baseline="0" dirty="0" err="1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컬럼들을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표출</a:t>
                      </a:r>
                      <a:endParaRPr lang="en-US" altLang="ko-KR" sz="800" b="0" baseline="0" dirty="0" smtClean="0"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각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UI 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Component Type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에 맞게 그려 주되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아래 방향으로 순차적으로 그려 줌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각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UI 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Component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별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Label 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설정 가능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DateTime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Dialog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UIComponent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-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InputBox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는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Disable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상태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달력 버튼 클릭하면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DateTime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Dialog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WCMS-000-P05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)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이 뜨며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날짜 및 시간 설정하면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InputBox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에 설정한 값이 표출됨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Image /File Dialog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UIComponent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-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InputBox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는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Disable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상태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- Upload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버튼 클릭하여 업로드 할 파일 선택 시 해당 파일의 이름이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InputBox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에 설정한 값이 표출됨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 - 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Image File Dialog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UIComponent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의 경우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업로드한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이미지 파일을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미리보기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할 수 있는 버튼도 함께 지원됨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.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설정한 정보 저장</a:t>
                      </a:r>
                      <a:endParaRPr lang="en-US" altLang="ko-KR" sz="800" b="0" baseline="0" dirty="0" smtClean="0"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성공 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: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  <a:ea typeface="나눔고딕"/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요청하신  작업이 정상적으로 처리 완료 되었습니다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.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  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)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현재 화면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리로딩</a:t>
                      </a:r>
                      <a:endParaRPr lang="en-US" altLang="ko-KR" sz="800" b="0" baseline="0" dirty="0" smtClean="0"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실패 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: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  <a:ea typeface="나눔고딕"/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요청하신  작업 처리  중 오류가 발생 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.”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)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.</a:t>
                      </a:r>
                      <a:endParaRPr lang="en-US" altLang="ko-KR" sz="800" b="0" baseline="0" dirty="0" smtClean="0"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설정 취소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설정을 취소하고 해당 팝업 창 닫음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7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/>
                        </a:rPr>
                        <a:t>Image File Dialog </a:t>
                      </a:r>
                      <a:r>
                        <a:rPr lang="en-US" altLang="ko-KR" sz="800" b="1" baseline="0" dirty="0" err="1" smtClean="0">
                          <a:latin typeface="나눔고딕" pitchFamily="50" charset="-127"/>
                          <a:ea typeface="나눔고딕"/>
                        </a:rPr>
                        <a:t>UIComponent</a:t>
                      </a:r>
                      <a:endParaRPr lang="en-US" altLang="ko-KR" sz="800" b="1" baseline="0" dirty="0" smtClean="0">
                        <a:latin typeface="나눔고딕" pitchFamily="50" charset="-127"/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“upload“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 을 클릭 하면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/>
                        </a:rPr>
                        <a:t>파일 업로드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WCMS-000-P04)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뜨고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업로드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할 이미지 파일을 로컬 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에서 선택하고 팝업을 닫으면 선택한 파일 이름이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InputBox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출력됨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InputBox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Disable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상태임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“Preview”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업로드한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이미지가 표출되는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/>
                          <a:cs typeface="+mn-cs"/>
                          <a:sym typeface="Arial"/>
                        </a:rPr>
                        <a:t>이미지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/>
                          <a:cs typeface="+mn-cs"/>
                          <a:sym typeface="Arial"/>
                        </a:rPr>
                        <a:t>미리보기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/>
                          <a:cs typeface="+mn-cs"/>
                          <a:sym typeface="Arial"/>
                        </a:rPr>
                        <a:t>팝업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/>
                          <a:cs typeface="+mn-cs"/>
                          <a:sym typeface="Arial"/>
                        </a:rPr>
                        <a:t>*(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WCMS-000-P06)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뜸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8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/>
                        </a:rPr>
                        <a:t>File Dialog </a:t>
                      </a:r>
                      <a:r>
                        <a:rPr lang="en-US" altLang="ko-KR" sz="800" b="1" baseline="0" dirty="0" err="1" smtClean="0">
                          <a:latin typeface="나눔고딕" pitchFamily="50" charset="-127"/>
                          <a:ea typeface="나눔고딕"/>
                        </a:rPr>
                        <a:t>UIComponent</a:t>
                      </a:r>
                      <a:endParaRPr lang="en-US" altLang="ko-KR" sz="800" b="1" baseline="0" dirty="0" smtClean="0">
                        <a:latin typeface="나눔고딕" pitchFamily="50" charset="-127"/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“upload“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 을 클릭 하면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/>
                        </a:rPr>
                        <a:t>파일 업로드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WCMS-000-P04)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뜨고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업로드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할 파일을 로컬 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에서 선택하고 팝업을 닫으면 선택한 파일 이름이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InputBox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출력됨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InputBox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Disable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상태임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9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err="1" smtClean="0">
                          <a:latin typeface="나눔고딕" pitchFamily="50" charset="-127"/>
                          <a:ea typeface="나눔고딕"/>
                        </a:rPr>
                        <a:t>DateTime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/>
                        </a:rPr>
                        <a:t> Dialog </a:t>
                      </a:r>
                      <a:r>
                        <a:rPr lang="en-US" altLang="ko-KR" sz="800" b="1" baseline="0" dirty="0" err="1" smtClean="0">
                          <a:latin typeface="나눔고딕" pitchFamily="50" charset="-127"/>
                          <a:ea typeface="나눔고딕"/>
                        </a:rPr>
                        <a:t>UIComponent</a:t>
                      </a:r>
                      <a:endParaRPr lang="en-US" altLang="ko-KR" sz="800" b="1" baseline="0" dirty="0" smtClean="0">
                        <a:latin typeface="나눔고딕" pitchFamily="50" charset="-127"/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/>
                        </a:rPr>
                        <a:t>달력 아이콘 버튼을 클릭 하면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/>
                        </a:rPr>
                        <a:t>Date Time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/>
                        </a:rPr>
                        <a:t>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/>
                        </a:rPr>
                        <a:t>(</a:t>
                      </a:r>
                      <a:r>
                        <a:rPr lang="en-US" altLang="ko-KR" sz="800" b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WCMS-000-P05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/>
                          <a:cs typeface="+mn-cs"/>
                          <a:sym typeface="Arial"/>
                        </a:rPr>
                        <a:t>이 뜨고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/>
                          <a:cs typeface="+mn-cs"/>
                          <a:sym typeface="Arial"/>
                        </a:rPr>
                        <a:t>날짜 및 시간 설정 후 팝업을 닫으면 설정한 날짜 및 시간이 </a:t>
                      </a:r>
                      <a:r>
                        <a:rPr lang="en-US" altLang="ko-KR" sz="800" b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InputBox</a:t>
                      </a:r>
                      <a:r>
                        <a:rPr lang="ko-KR" altLang="en-US" sz="800" b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출력됨</a:t>
                      </a:r>
                      <a:r>
                        <a:rPr lang="en-US" altLang="ko-KR" sz="800" b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InputBox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Disable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상태임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 smtClean="0">
                        <a:latin typeface="나눔고딕" pitchFamily="50" charset="-127"/>
                        <a:ea typeface="나눔고딕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Shape 125"/>
          <p:cNvGrpSpPr/>
          <p:nvPr/>
        </p:nvGrpSpPr>
        <p:grpSpPr>
          <a:xfrm>
            <a:off x="-3638" y="3329"/>
            <a:ext cx="12195638" cy="475495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WCMS-L01-P01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등록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 팝업 자동 생성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5" y="754061"/>
            <a:ext cx="4714875" cy="311467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23146" y="720735"/>
            <a:ext cx="203498" cy="189707"/>
            <a:chOff x="3717713" y="971828"/>
            <a:chExt cx="203498" cy="189707"/>
          </a:xfrm>
        </p:grpSpPr>
        <p:sp>
          <p:nvSpPr>
            <p:cNvPr id="19" name="순서도: 연결자 1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88021" y="1471669"/>
            <a:ext cx="203498" cy="189707"/>
            <a:chOff x="3717713" y="971828"/>
            <a:chExt cx="203498" cy="189707"/>
          </a:xfrm>
        </p:grpSpPr>
        <p:sp>
          <p:nvSpPr>
            <p:cNvPr id="22" name="순서도: 연결자 2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24662" y="1846405"/>
            <a:ext cx="203498" cy="189707"/>
            <a:chOff x="3717713" y="971828"/>
            <a:chExt cx="203498" cy="189707"/>
          </a:xfrm>
        </p:grpSpPr>
        <p:sp>
          <p:nvSpPr>
            <p:cNvPr id="25" name="순서도: 연결자 2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sp>
        <p:nvSpPr>
          <p:cNvPr id="3" name="오른쪽 중괄호 2"/>
          <p:cNvSpPr/>
          <p:nvPr/>
        </p:nvSpPr>
        <p:spPr>
          <a:xfrm>
            <a:off x="4701209" y="1222514"/>
            <a:ext cx="655982" cy="1934178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408482" y="3369644"/>
            <a:ext cx="203498" cy="189707"/>
            <a:chOff x="3717713" y="971828"/>
            <a:chExt cx="203498" cy="189707"/>
          </a:xfrm>
        </p:grpSpPr>
        <p:sp>
          <p:nvSpPr>
            <p:cNvPr id="28" name="순서도: 연결자 2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198551" y="3390643"/>
            <a:ext cx="203498" cy="189707"/>
            <a:chOff x="3717713" y="971828"/>
            <a:chExt cx="203498" cy="189707"/>
          </a:xfrm>
        </p:grpSpPr>
        <p:sp>
          <p:nvSpPr>
            <p:cNvPr id="31" name="순서도: 연결자 3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128153" y="1999896"/>
            <a:ext cx="203498" cy="189707"/>
            <a:chOff x="3717713" y="971828"/>
            <a:chExt cx="203498" cy="189707"/>
          </a:xfrm>
        </p:grpSpPr>
        <p:sp>
          <p:nvSpPr>
            <p:cNvPr id="34" name="순서도: 연결자 3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09643" y="4161854"/>
            <a:ext cx="277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&lt;UI Component Type</a:t>
            </a:r>
            <a:r>
              <a:rPr lang="ko-KR" altLang="en-US" sz="1200" dirty="0" smtClean="0"/>
              <a:t>별 </a:t>
            </a:r>
            <a:r>
              <a:rPr lang="en-US" altLang="ko-KR" sz="1200" dirty="0" smtClean="0"/>
              <a:t>UI </a:t>
            </a:r>
            <a:r>
              <a:rPr lang="ko-KR" altLang="en-US" sz="1200" dirty="0" smtClean="0"/>
              <a:t>구성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5" y="4492627"/>
            <a:ext cx="4068251" cy="2113161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94392" y="4418022"/>
            <a:ext cx="203498" cy="189707"/>
            <a:chOff x="3717713" y="971828"/>
            <a:chExt cx="203498" cy="189707"/>
          </a:xfrm>
        </p:grpSpPr>
        <p:sp>
          <p:nvSpPr>
            <p:cNvPr id="37" name="순서도: 연결자 3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3949" y="4861839"/>
            <a:ext cx="203498" cy="200905"/>
            <a:chOff x="3717713" y="972065"/>
            <a:chExt cx="203498" cy="200905"/>
          </a:xfrm>
        </p:grpSpPr>
        <p:sp>
          <p:nvSpPr>
            <p:cNvPr id="41" name="순서도: 연결자 4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17713" y="988304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8</a:t>
              </a:r>
              <a:endParaRPr lang="ko-KR" altLang="en-US" sz="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34812" y="5153115"/>
            <a:ext cx="203498" cy="200905"/>
            <a:chOff x="3717713" y="972065"/>
            <a:chExt cx="203498" cy="200905"/>
          </a:xfrm>
        </p:grpSpPr>
        <p:sp>
          <p:nvSpPr>
            <p:cNvPr id="44" name="순서도: 연결자 4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17713" y="988304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9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451201"/>
              </p:ext>
            </p:extLst>
          </p:nvPr>
        </p:nvGraphicFramePr>
        <p:xfrm>
          <a:off x="6273801" y="474451"/>
          <a:ext cx="5930512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6"/>
                <a:gridCol w="5638756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팝업 창 </a:t>
                      </a:r>
                      <a:r>
                        <a:rPr lang="en-US" altLang="ko-KR" sz="7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Title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- ‘</a:t>
                      </a:r>
                      <a:r>
                        <a:rPr lang="ko-KR" altLang="en-US" sz="700" b="0" baseline="0" dirty="0" err="1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메뉴명</a:t>
                      </a:r>
                      <a:r>
                        <a:rPr lang="en-US" altLang="ko-KR" sz="7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’</a:t>
                      </a:r>
                      <a:r>
                        <a:rPr lang="ko-KR" altLang="en-US" sz="7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등록</a:t>
                      </a:r>
                      <a:r>
                        <a:rPr lang="en-US" altLang="ko-KR" sz="7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/</a:t>
                      </a:r>
                      <a:r>
                        <a:rPr lang="ko-KR" altLang="en-US" sz="7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수정 형식</a:t>
                      </a:r>
                      <a:endParaRPr lang="en-US" altLang="ko-KR" sz="700" b="0" baseline="0" dirty="0" smtClean="0"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설정한 정보 저장</a:t>
                      </a:r>
                      <a:endParaRPr lang="en-US" altLang="ko-KR" sz="800" b="0" baseline="0" dirty="0" smtClean="0"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성공 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: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  <a:ea typeface="나눔고딕"/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요청하신  작업이 정상적으로 처리 완료 되었습니다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.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  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)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 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현재 화면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리로딩</a:t>
                      </a:r>
                      <a:endParaRPr lang="en-US" altLang="ko-KR" sz="800" b="0" baseline="0" dirty="0" smtClean="0"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실패 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: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  <a:ea typeface="나눔고딕"/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요청하신  작업 처리  중 오류가 발생 하였습니다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.”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)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.</a:t>
                      </a:r>
                      <a:endParaRPr lang="en-US" altLang="ko-KR" sz="800" b="0" baseline="0" dirty="0" smtClean="0"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설정 취소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설정을 취소하고 해당 팝업 창 닫음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UIComponent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스키마 정의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WCMS-M02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에서 정의한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UI 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Component Type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의 </a:t>
                      </a:r>
                      <a:r>
                        <a:rPr lang="ko-KR" altLang="en-US" sz="800" b="0" baseline="0" dirty="0" err="1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컬럼들을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 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Custom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하게 표출 할 수 있는 스크립트 정의</a:t>
                      </a:r>
                      <a:endParaRPr lang="en-US" altLang="ko-KR" sz="800" b="0" baseline="0" dirty="0" smtClean="0"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각각의 </a:t>
                      </a:r>
                      <a:r>
                        <a:rPr lang="en-US" altLang="ko-KR" sz="800" b="0" baseline="0" dirty="0" err="1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UIComponent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들은 스키마 정의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WCMS-M02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에서 정의한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  <a:sym typeface="Arial"/>
                        </a:rPr>
                        <a:t>UI 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Component Type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의 </a:t>
                      </a:r>
                      <a:r>
                        <a:rPr lang="ko-KR" altLang="en-US" sz="800" b="0" baseline="0" dirty="0" err="1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컬럼의</a:t>
                      </a:r>
                      <a:r>
                        <a:rPr lang="ko-KR" altLang="en-US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 명칭과 일치해야 함</a:t>
                      </a:r>
                      <a:r>
                        <a:rPr lang="en-US" altLang="ko-KR" sz="800" b="0" baseline="0" dirty="0" smtClean="0">
                          <a:latin typeface="Arial Unicode MS" panose="020B0604020202020204" pitchFamily="50" charset="-127"/>
                          <a:ea typeface="나눔고딕"/>
                          <a:cs typeface="Arial Unicode MS" panose="020B0604020202020204" pitchFamily="50" charset="-127"/>
                        </a:rPr>
                        <a:t>.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endParaRPr lang="en-US" altLang="ko-KR" sz="800" b="0" baseline="0" dirty="0" smtClean="0">
                        <a:latin typeface="Arial Unicode MS" panose="020B0604020202020204" pitchFamily="50" charset="-127"/>
                        <a:ea typeface="나눔고딕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Shape 125"/>
          <p:cNvGrpSpPr/>
          <p:nvPr/>
        </p:nvGrpSpPr>
        <p:grpSpPr>
          <a:xfrm>
            <a:off x="-3638" y="3329"/>
            <a:ext cx="12195638" cy="475495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WCMS-L01-P01-1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등록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 팝업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Custom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생성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스크립트를 이용한 생성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7" y="635205"/>
            <a:ext cx="5303460" cy="25887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0" y="1301993"/>
            <a:ext cx="4987034" cy="1255183"/>
          </a:xfrm>
          <a:prstGeom prst="rect">
            <a:avLst/>
          </a:prstGeom>
        </p:spPr>
      </p:pic>
      <p:sp>
        <p:nvSpPr>
          <p:cNvPr id="18" name="오른쪽 중괄호 17"/>
          <p:cNvSpPr/>
          <p:nvPr/>
        </p:nvSpPr>
        <p:spPr>
          <a:xfrm>
            <a:off x="5459606" y="1043610"/>
            <a:ext cx="655982" cy="1934178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69058" y="601879"/>
            <a:ext cx="203498" cy="189707"/>
            <a:chOff x="3717713" y="971828"/>
            <a:chExt cx="203498" cy="189707"/>
          </a:xfrm>
        </p:grpSpPr>
        <p:sp>
          <p:nvSpPr>
            <p:cNvPr id="20" name="순서도: 연결자 1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507235" y="2775084"/>
            <a:ext cx="203498" cy="189707"/>
            <a:chOff x="3717713" y="971828"/>
            <a:chExt cx="203498" cy="189707"/>
          </a:xfrm>
        </p:grpSpPr>
        <p:sp>
          <p:nvSpPr>
            <p:cNvPr id="23" name="순서도: 연결자 2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205863" y="2775084"/>
            <a:ext cx="203498" cy="189707"/>
            <a:chOff x="3717713" y="971828"/>
            <a:chExt cx="203498" cy="189707"/>
          </a:xfrm>
        </p:grpSpPr>
        <p:sp>
          <p:nvSpPr>
            <p:cNvPr id="26" name="순서도: 연결자 2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81258" y="2042902"/>
            <a:ext cx="203498" cy="189707"/>
            <a:chOff x="3717713" y="971828"/>
            <a:chExt cx="203498" cy="189707"/>
          </a:xfrm>
        </p:grpSpPr>
        <p:sp>
          <p:nvSpPr>
            <p:cNvPr id="29" name="순서도: 연결자 2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81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7" y="2732727"/>
            <a:ext cx="6030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사용자 </a:t>
            </a:r>
            <a:r>
              <a:rPr lang="ko-KR" altLang="en-US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218428"/>
              </p:ext>
            </p:extLst>
          </p:nvPr>
        </p:nvGraphicFramePr>
        <p:xfrm>
          <a:off x="9148393" y="646776"/>
          <a:ext cx="30436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93"/>
                <a:gridCol w="2767916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검색 조건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부서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팀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아이디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이름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등록자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수정자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Shape 125"/>
          <p:cNvGrpSpPr/>
          <p:nvPr/>
        </p:nvGrpSpPr>
        <p:grpSpPr>
          <a:xfrm>
            <a:off x="-3638" y="3329"/>
            <a:ext cx="12195638" cy="643594"/>
            <a:chOff x="57150" y="234360"/>
            <a:chExt cx="9782276" cy="628510"/>
          </a:xfrm>
        </p:grpSpPr>
        <p:sp>
          <p:nvSpPr>
            <p:cNvPr id="11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2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WCMS-M05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6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8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사용자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목록 조회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추가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 등의 관리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0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3" y="858587"/>
            <a:ext cx="6128952" cy="3608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0" y="1133921"/>
            <a:ext cx="5685780" cy="30147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70" y="4148695"/>
            <a:ext cx="5591641" cy="1696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264" y="1390281"/>
            <a:ext cx="240590" cy="22226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183" y="5188937"/>
            <a:ext cx="3939662" cy="103594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131" y="4870333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검색 데이터가 없는 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60233" y="1501411"/>
            <a:ext cx="203498" cy="189707"/>
            <a:chOff x="3717713" y="971828"/>
            <a:chExt cx="203498" cy="189707"/>
          </a:xfrm>
        </p:grpSpPr>
        <p:sp>
          <p:nvSpPr>
            <p:cNvPr id="28" name="순서도: 연결자 2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719435" y="445811"/>
            <a:ext cx="27102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관리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(WCMS-L01) 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화면과 동작 방식 동일</a:t>
            </a:r>
            <a:endParaRPr lang="en-US" altLang="ko-KR" sz="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관리 스키마도 스키마 관리를 통해 정의 </a:t>
            </a:r>
            <a:endParaRPr lang="en-US" altLang="ko-KR" sz="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618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91996"/>
              </p:ext>
            </p:extLst>
          </p:nvPr>
        </p:nvGraphicFramePr>
        <p:xfrm>
          <a:off x="9148393" y="646776"/>
          <a:ext cx="304360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6"/>
                <a:gridCol w="2817343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공장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: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신북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거두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 타입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Administrator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: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관리자 페이지를 포함한 모든 메뉴에 대한 접근 가능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User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접근 정책에 따라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데이터 관리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 관리 페이지 접근 가능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Shape 125"/>
          <p:cNvGrpSpPr/>
          <p:nvPr/>
        </p:nvGrpSpPr>
        <p:grpSpPr>
          <a:xfrm>
            <a:off x="-3638" y="3329"/>
            <a:ext cx="12195638" cy="643594"/>
            <a:chOff x="57150" y="234360"/>
            <a:chExt cx="9782276" cy="628510"/>
          </a:xfrm>
        </p:grpSpPr>
        <p:sp>
          <p:nvSpPr>
            <p:cNvPr id="11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2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WCMS-M06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6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8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새로운 사용자를 등록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 하기 위한 팝업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0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0" y="916847"/>
            <a:ext cx="3274466" cy="290551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41466" y="1150472"/>
            <a:ext cx="203498" cy="189707"/>
            <a:chOff x="3717713" y="971828"/>
            <a:chExt cx="203498" cy="189707"/>
          </a:xfrm>
        </p:grpSpPr>
        <p:sp>
          <p:nvSpPr>
            <p:cNvPr id="15" name="순서도: 연결자 1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4550" y="2936532"/>
            <a:ext cx="203498" cy="189707"/>
            <a:chOff x="3717713" y="971828"/>
            <a:chExt cx="203498" cy="189707"/>
          </a:xfrm>
        </p:grpSpPr>
        <p:sp>
          <p:nvSpPr>
            <p:cNvPr id="23" name="순서도: 연결자 2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7" y="2732727"/>
            <a:ext cx="5184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권한 관리</a:t>
            </a:r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6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43000" y="552455"/>
            <a:ext cx="990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99456" y="7901"/>
            <a:ext cx="21605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marL="342900" indent="-3429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200" b="1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1-2 </a:t>
            </a:r>
            <a:r>
              <a:rPr lang="en-US" altLang="ko-KR" sz="2200" b="1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Menu Tree</a:t>
            </a:r>
            <a:endParaRPr lang="en-US" altLang="ko-KR" sz="2200" b="1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  <p:graphicFrame>
        <p:nvGraphicFramePr>
          <p:cNvPr id="9" name="Shape 107"/>
          <p:cNvGraphicFramePr/>
          <p:nvPr>
            <p:extLst>
              <p:ext uri="{D42A27DB-BD31-4B8C-83A1-F6EECF244321}">
                <p14:modId xmlns:p14="http://schemas.microsoft.com/office/powerpoint/2010/main" val="1764211357"/>
              </p:ext>
            </p:extLst>
          </p:nvPr>
        </p:nvGraphicFramePr>
        <p:xfrm>
          <a:off x="1143001" y="1066370"/>
          <a:ext cx="8822724" cy="25923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0346"/>
                <a:gridCol w="1565189"/>
                <a:gridCol w="5517997"/>
                <a:gridCol w="619192"/>
              </a:tblGrid>
              <a:tr h="202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9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차메뉴</a:t>
                      </a:r>
                      <a:endParaRPr lang="en-US" sz="9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2차메뉴</a:t>
                      </a:r>
                      <a:endParaRPr lang="en-US" sz="9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메뉴설명</a:t>
                      </a: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1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적용버전</a:t>
                      </a:r>
                      <a:endParaRPr lang="en-US" sz="9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36585"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</a:t>
                      </a: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(M)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스키마 관리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dirty="0"/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36585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메뉴 관리</a:t>
                      </a:r>
                      <a:endParaRPr lang="en-US" sz="900" b="0" i="0" u="none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dirty="0"/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36585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정책 관리</a:t>
                      </a:r>
                      <a:r>
                        <a:rPr 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lang="en-US" sz="900" b="0" i="0" u="none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dirty="0"/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36585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사용자 관리</a:t>
                      </a:r>
                      <a:endParaRPr lang="en-US" sz="900" b="0" i="0" u="none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dirty="0"/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437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(L)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관리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dirty="0"/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0" y="765973"/>
            <a:ext cx="5581337" cy="3009204"/>
          </a:xfrm>
          <a:prstGeom prst="rect">
            <a:avLst/>
          </a:prstGeom>
        </p:spPr>
      </p:pic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444584"/>
              </p:ext>
            </p:extLst>
          </p:nvPr>
        </p:nvGraphicFramePr>
        <p:xfrm>
          <a:off x="9148393" y="646776"/>
          <a:ext cx="3043609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8"/>
                <a:gridCol w="2685101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정책에 대한 권한을 가지는 사용자 추가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사용자 추가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뜨고 저장 하면 사용자 목록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정책에 대한 권한을 가지는 사용자 목록에서 제거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 </a:t>
                      </a:r>
                      <a:r>
                        <a:rPr lang="en-US" altLang="ko-KR" sz="800" i="1" dirty="0" err="1" smtClean="0">
                          <a:solidFill>
                            <a:schemeClr val="tx1"/>
                          </a:solidFill>
                          <a:ea typeface="나눔고딕"/>
                        </a:rPr>
                        <a:t>메시지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(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“</a:t>
                      </a:r>
                      <a:r>
                        <a:rPr lang="ko-KR" altLang="en-US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삭제 하시겠습니까</a:t>
                      </a:r>
                      <a:r>
                        <a:rPr lang="en-US" altLang="ko-KR" sz="800" b="1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?”</a:t>
                      </a:r>
                      <a:r>
                        <a:rPr lang="en-US" altLang="ko-KR" sz="800" i="1" dirty="0" smtClean="0">
                          <a:solidFill>
                            <a:schemeClr val="tx1"/>
                          </a:solidFill>
                          <a:ea typeface="나눔고딕"/>
                        </a:rPr>
                        <a:t>)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선택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WCMS-000-P02)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뜨고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완료 후 사용자 목록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69134" y="758779"/>
            <a:ext cx="5597353" cy="3016397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Shape 125"/>
          <p:cNvGrpSpPr/>
          <p:nvPr/>
        </p:nvGrpSpPr>
        <p:grpSpPr>
          <a:xfrm>
            <a:off x="-3638" y="3329"/>
            <a:ext cx="12195638" cy="643594"/>
            <a:chOff x="57150" y="234360"/>
            <a:chExt cx="9782276" cy="628510"/>
          </a:xfrm>
        </p:grpSpPr>
        <p:sp>
          <p:nvSpPr>
            <p:cNvPr id="11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2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WCMS-M07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6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8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권한 생성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수정을 위한 팝업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0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46464" y="4080349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&lt;User Tab </a:t>
            </a:r>
            <a:r>
              <a:rPr lang="ko-KR" altLang="en-US" sz="1200" dirty="0" smtClean="0"/>
              <a:t>상세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37" y="1013785"/>
            <a:ext cx="3939489" cy="24074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95" y="2873771"/>
            <a:ext cx="3873972" cy="119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47" y="4366067"/>
            <a:ext cx="3119180" cy="209763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728722" y="5091530"/>
            <a:ext cx="203498" cy="189707"/>
            <a:chOff x="3717713" y="971828"/>
            <a:chExt cx="203498" cy="189707"/>
          </a:xfrm>
        </p:grpSpPr>
        <p:sp>
          <p:nvSpPr>
            <p:cNvPr id="23" name="순서도: 연결자 2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16532" y="5064961"/>
            <a:ext cx="203498" cy="189707"/>
            <a:chOff x="3717713" y="971828"/>
            <a:chExt cx="203498" cy="189707"/>
          </a:xfrm>
        </p:grpSpPr>
        <p:sp>
          <p:nvSpPr>
            <p:cNvPr id="26" name="순서도: 연결자 2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03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984715"/>
              </p:ext>
            </p:extLst>
          </p:nvPr>
        </p:nvGraphicFramePr>
        <p:xfrm>
          <a:off x="9148393" y="646922"/>
          <a:ext cx="3043609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8"/>
                <a:gridCol w="2685101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Shape 125"/>
          <p:cNvGrpSpPr/>
          <p:nvPr/>
        </p:nvGrpSpPr>
        <p:grpSpPr>
          <a:xfrm>
            <a:off x="-3638" y="3329"/>
            <a:ext cx="12195638" cy="643594"/>
            <a:chOff x="57150" y="234360"/>
            <a:chExt cx="9782276" cy="628510"/>
          </a:xfrm>
        </p:grpSpPr>
        <p:sp>
          <p:nvSpPr>
            <p:cNvPr id="13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4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WCMS-M08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6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8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권한 목록 조회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추가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 등의 관리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0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" y="662088"/>
            <a:ext cx="5581337" cy="30092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04" y="875897"/>
            <a:ext cx="5206314" cy="2795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3" y="2202933"/>
            <a:ext cx="5175165" cy="802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019" y="1077182"/>
            <a:ext cx="131806" cy="1217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957" y="4218523"/>
            <a:ext cx="5155599" cy="15596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8957" y="3971290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검색 데이터가 없는 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140411" y="2545492"/>
            <a:ext cx="414414" cy="156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628905" y="581359"/>
            <a:ext cx="8195699" cy="1912199"/>
          </a:xfrm>
          <a:prstGeom prst="rect">
            <a:avLst/>
          </a:prstGeom>
          <a:noFill/>
          <a:ln>
            <a:noFill/>
          </a:ln>
        </p:spPr>
        <p:txBody>
          <a:bodyPr lIns="72000" tIns="32400" rIns="72000" bIns="32400" anchor="t" anchorCtr="0">
            <a:noAutofit/>
          </a:bodyPr>
          <a:lstStyle/>
          <a:p>
            <a:pPr>
              <a:buClr>
                <a:srgbClr val="262626"/>
              </a:buClr>
              <a:buSzPct val="25000"/>
            </a:pP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화면ID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생성규칙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&gt;			</a:t>
            </a:r>
          </a:p>
          <a:p>
            <a:pPr>
              <a:buClr>
                <a:srgbClr val="262626"/>
              </a:buClr>
              <a:buSzPct val="25000"/>
            </a:pP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일반화면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(4) 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-US" altLang="ko-KR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+ 1차메뉴(2</a:t>
            </a:r>
            <a:r>
              <a:rPr lang="en-US" altLang="ko-KR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일련번호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(2)   예) 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WCMS-M01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>
              <a:buClr>
                <a:srgbClr val="262626"/>
              </a:buClr>
              <a:buSzPct val="25000"/>
            </a:pP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팝업창화면ID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: 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해당화면ID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(8) + 'P' +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일련번호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(2)  예) </a:t>
            </a:r>
            <a:r>
              <a:rPr lang="en-US" altLang="ko-KR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WCMS-M01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-P01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>
              <a:buClr>
                <a:srgbClr val="262626"/>
              </a:buClr>
              <a:buSzPct val="25000"/>
            </a:pP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단,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공통팝업은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공통적으로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사용하는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메뉴의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범위에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0을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설정하여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일련번호를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붙힌다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예) </a:t>
            </a:r>
            <a:r>
              <a:rPr lang="en-US" altLang="ko-KR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WCMS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-000-P01</a:t>
            </a:r>
            <a:endParaRPr lang="en-US" sz="1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262626"/>
              </a:buClr>
              <a:buSzPct val="25000"/>
            </a:pP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821724" y="511605"/>
            <a:ext cx="990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78182" y="2"/>
            <a:ext cx="129234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marL="342900" indent="-3429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200" b="1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1-3 </a:t>
            </a:r>
            <a:r>
              <a:rPr lang="ko-KR" altLang="en-US" sz="2200" b="1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설명</a:t>
            </a:r>
            <a:endParaRPr lang="en-US" altLang="ko-KR" sz="2200" b="1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1724" y="511605"/>
            <a:ext cx="990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78182" y="2"/>
            <a:ext cx="195598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marL="342900" indent="-3429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200" b="1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1-4 </a:t>
            </a:r>
            <a:r>
              <a:rPr lang="ko-KR" altLang="en-US" sz="2200" b="1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화면 목록</a:t>
            </a:r>
            <a:endParaRPr lang="en-US" altLang="ko-KR" sz="2200" b="1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  <p:graphicFrame>
        <p:nvGraphicFramePr>
          <p:cNvPr id="6" name="Shape 119"/>
          <p:cNvGraphicFramePr/>
          <p:nvPr>
            <p:extLst>
              <p:ext uri="{D42A27DB-BD31-4B8C-83A1-F6EECF244321}">
                <p14:modId xmlns:p14="http://schemas.microsoft.com/office/powerpoint/2010/main" val="2248666667"/>
              </p:ext>
            </p:extLst>
          </p:nvPr>
        </p:nvGraphicFramePr>
        <p:xfrm>
          <a:off x="1177066" y="697549"/>
          <a:ext cx="8548600" cy="3389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2200"/>
                <a:gridCol w="1512925"/>
                <a:gridCol w="4732500"/>
                <a:gridCol w="1260975"/>
              </a:tblGrid>
              <a:tr h="27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화면ID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 anchor="ctr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화면이름</a:t>
                      </a:r>
                    </a:p>
                  </a:txBody>
                  <a:tcPr marL="85550" marR="85550" marT="42775" marB="42775" anchor="ctr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</a:p>
                  </a:txBody>
                  <a:tcPr marL="85550" marR="85550" marT="42775" marB="42775" anchor="ctr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</a:p>
                  </a:txBody>
                  <a:tcPr marL="85550" marR="85550" marT="42775" marB="42775" anchor="ctr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 dirty="0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6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67508" y="895566"/>
          <a:ext cx="8937820" cy="5557773"/>
        </p:xfrm>
        <a:graphic>
          <a:graphicData uri="http://schemas.openxmlformats.org/drawingml/2006/table">
            <a:tbl>
              <a:tblPr/>
              <a:tblGrid>
                <a:gridCol w="1440160"/>
                <a:gridCol w="1512168"/>
                <a:gridCol w="5985492"/>
              </a:tblGrid>
              <a:tr h="290557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33677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673547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01032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34709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168386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02064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2357415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269418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Type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33677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673547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01032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34709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168386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02064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2357415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269418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Description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6584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33677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673547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01032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34709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168386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02064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2357415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269418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33677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673547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01032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34709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168386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02064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2357415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269418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Click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실행 버튼을 선택 또는 실행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Mouse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Right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실행하고자 하는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의 하위 메뉴 리스트를 노출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Double </a:t>
                      </a: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Click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를 실행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Click</a:t>
                      </a:r>
                    </a:p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&amp; Drag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를 이동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 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간의 변경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 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의 영역 내 실행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Double Wheel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Zoon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IN / OUT,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리스트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UP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 DOWN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Click</a:t>
                      </a:r>
                    </a:p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&amp; boxing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의 다중 선택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영역 범위 선택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Function icon….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의 성격에 따른 마우스 아이콘 변경으로 해당 기능 실행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Keyboard 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키보드를 사용하여 마우스와 조합하여 기능을 실행시키거나 단축키를 사용하여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해당 기능을 실행 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7" name="Oval 478"/>
          <p:cNvSpPr>
            <a:spLocks noChangeArrowheads="1"/>
          </p:cNvSpPr>
          <p:nvPr/>
        </p:nvSpPr>
        <p:spPr bwMode="auto">
          <a:xfrm>
            <a:off x="2243575" y="1254278"/>
            <a:ext cx="204787" cy="204787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pic>
        <p:nvPicPr>
          <p:cNvPr id="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0449" y="1415069"/>
            <a:ext cx="206821" cy="27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55"/>
          <p:cNvSpPr>
            <a:spLocks noChangeShapeType="1"/>
          </p:cNvSpPr>
          <p:nvPr/>
        </p:nvSpPr>
        <p:spPr bwMode="auto">
          <a:xfrm>
            <a:off x="2102287" y="3316553"/>
            <a:ext cx="54451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oval" w="sm" len="sm"/>
            <a:tailEnd type="triangle" w="sm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Oval 478"/>
          <p:cNvSpPr>
            <a:spLocks noChangeArrowheads="1"/>
          </p:cNvSpPr>
          <p:nvPr/>
        </p:nvSpPr>
        <p:spPr bwMode="auto">
          <a:xfrm>
            <a:off x="1984809" y="3203841"/>
            <a:ext cx="203200" cy="2032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sp>
        <p:nvSpPr>
          <p:cNvPr id="12" name="Oval 478"/>
          <p:cNvSpPr>
            <a:spLocks noChangeArrowheads="1"/>
          </p:cNvSpPr>
          <p:nvPr/>
        </p:nvSpPr>
        <p:spPr bwMode="auto">
          <a:xfrm>
            <a:off x="2507100" y="3203841"/>
            <a:ext cx="204787" cy="2032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pic>
        <p:nvPicPr>
          <p:cNvPr id="13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787" y="3389288"/>
            <a:ext cx="207963" cy="27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59"/>
          <p:cNvSpPr>
            <a:spLocks noChangeShapeType="1"/>
          </p:cNvSpPr>
          <p:nvPr/>
        </p:nvSpPr>
        <p:spPr bwMode="auto">
          <a:xfrm>
            <a:off x="2623059" y="3959203"/>
            <a:ext cx="0" cy="31641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sm" len="sm"/>
            <a:tailEnd type="triangle" w="sm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Oval 478"/>
          <p:cNvSpPr>
            <a:spLocks noChangeArrowheads="1"/>
          </p:cNvSpPr>
          <p:nvPr/>
        </p:nvSpPr>
        <p:spPr bwMode="auto">
          <a:xfrm>
            <a:off x="2286832" y="3914208"/>
            <a:ext cx="204787" cy="2032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pic>
        <p:nvPicPr>
          <p:cNvPr id="17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71" y="4015808"/>
            <a:ext cx="280801" cy="37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2211745" y="2576657"/>
            <a:ext cx="316073" cy="437397"/>
            <a:chOff x="1068742" y="2576654"/>
            <a:chExt cx="316073" cy="437397"/>
          </a:xfrm>
        </p:grpSpPr>
        <p:sp>
          <p:nvSpPr>
            <p:cNvPr id="33" name="Oval 478"/>
            <p:cNvSpPr>
              <a:spLocks noChangeArrowheads="1"/>
            </p:cNvSpPr>
            <p:nvPr/>
          </p:nvSpPr>
          <p:spPr bwMode="auto">
            <a:xfrm>
              <a:off x="1180028" y="2576654"/>
              <a:ext cx="204787" cy="204787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lang="ko-KR" altLang="en-US" sz="700">
                <a:solidFill>
                  <a:srgbClr val="4D4D4D"/>
                </a:solidFill>
                <a:ea typeface="맑은 고딕" pitchFamily="50" charset="-127"/>
              </a:endParaRPr>
            </a:p>
          </p:txBody>
        </p:sp>
        <p:pic>
          <p:nvPicPr>
            <p:cNvPr id="34" name="Picture 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6447" y="2742506"/>
              <a:ext cx="206375" cy="27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Oval 478"/>
            <p:cNvSpPr>
              <a:spLocks noChangeArrowheads="1"/>
            </p:cNvSpPr>
            <p:nvPr/>
          </p:nvSpPr>
          <p:spPr bwMode="auto">
            <a:xfrm>
              <a:off x="1068742" y="2576654"/>
              <a:ext cx="204787" cy="204787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lang="ko-KR" altLang="en-US" sz="700">
                <a:solidFill>
                  <a:srgbClr val="4D4D4D"/>
                </a:solidFill>
                <a:ea typeface="맑은 고딕" pitchFamily="50" charset="-127"/>
              </a:endParaRPr>
            </a:p>
          </p:txBody>
        </p:sp>
      </p:grpSp>
      <p:sp>
        <p:nvSpPr>
          <p:cNvPr id="40" name="Oval 478"/>
          <p:cNvSpPr>
            <a:spLocks noChangeArrowheads="1"/>
          </p:cNvSpPr>
          <p:nvPr/>
        </p:nvSpPr>
        <p:spPr bwMode="auto">
          <a:xfrm>
            <a:off x="2278542" y="1968487"/>
            <a:ext cx="101478" cy="101478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05861" y="1916835"/>
            <a:ext cx="368420" cy="425265"/>
            <a:chOff x="1062861" y="1916832"/>
            <a:chExt cx="368420" cy="425265"/>
          </a:xfrm>
        </p:grpSpPr>
        <p:sp>
          <p:nvSpPr>
            <p:cNvPr id="38" name="Oval 478"/>
            <p:cNvSpPr>
              <a:spLocks noChangeArrowheads="1"/>
            </p:cNvSpPr>
            <p:nvPr/>
          </p:nvSpPr>
          <p:spPr bwMode="auto">
            <a:xfrm>
              <a:off x="1226494" y="1916832"/>
              <a:ext cx="204787" cy="204787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lang="ko-KR" altLang="en-US" sz="700">
                <a:solidFill>
                  <a:srgbClr val="4D4D4D"/>
                </a:solidFill>
                <a:ea typeface="맑은 고딕" pitchFamily="50" charset="-127"/>
              </a:endParaRPr>
            </a:p>
          </p:txBody>
        </p:sp>
        <p:pic>
          <p:nvPicPr>
            <p:cNvPr id="42" name="Picture 5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62861" y="1968487"/>
              <a:ext cx="280208" cy="373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Oval 478"/>
          <p:cNvSpPr>
            <a:spLocks noChangeArrowheads="1"/>
          </p:cNvSpPr>
          <p:nvPr/>
        </p:nvSpPr>
        <p:spPr bwMode="auto">
          <a:xfrm>
            <a:off x="2281334" y="5229203"/>
            <a:ext cx="204787" cy="204787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pic>
        <p:nvPicPr>
          <p:cNvPr id="47" name="Picture 5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8208" y="5389994"/>
            <a:ext cx="206821" cy="27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1902827" y="4544628"/>
            <a:ext cx="671457" cy="324535"/>
          </a:xfrm>
          <a:prstGeom prst="rect">
            <a:avLst/>
          </a:prstGeom>
          <a:solidFill>
            <a:srgbClr val="FF33CC">
              <a:alpha val="46000"/>
            </a:srgbClr>
          </a:solidFill>
          <a:ln w="12700">
            <a:solidFill>
              <a:srgbClr val="D600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380" y="4797152"/>
            <a:ext cx="206821" cy="27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84" y="5949283"/>
            <a:ext cx="563584" cy="40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1143000" y="552455"/>
            <a:ext cx="990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199458" y="40852"/>
            <a:ext cx="285405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marL="342900" indent="-3429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200" b="1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1-4 </a:t>
            </a:r>
            <a:r>
              <a:rPr lang="en-US" altLang="ko-KR" sz="2200" b="1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Interaction - PC</a:t>
            </a:r>
          </a:p>
        </p:txBody>
      </p:sp>
    </p:spTree>
    <p:extLst>
      <p:ext uri="{BB962C8B-B14F-4D97-AF65-F5344CB8AC3E}">
        <p14:creationId xmlns:p14="http://schemas.microsoft.com/office/powerpoint/2010/main" val="23108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6" y="2732727"/>
            <a:ext cx="29274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공통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950715"/>
              </p:ext>
            </p:extLst>
          </p:nvPr>
        </p:nvGraphicFramePr>
        <p:xfrm>
          <a:off x="8005665" y="526010"/>
          <a:ext cx="4186335" cy="258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10"/>
                <a:gridCol w="3693225"/>
              </a:tblGrid>
              <a:tr h="207823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7823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82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82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8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8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7544" y="1441284"/>
            <a:ext cx="30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Notice </a:t>
            </a:r>
            <a:r>
              <a:rPr lang="en-US" altLang="ko-KR" dirty="0" smtClean="0"/>
              <a:t>Popup (</a:t>
            </a:r>
            <a:r>
              <a:rPr lang="ko-KR" altLang="en-US" dirty="0" smtClean="0"/>
              <a:t>확인 팝업 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21" name="Shape 125"/>
          <p:cNvGrpSpPr/>
          <p:nvPr/>
        </p:nvGrpSpPr>
        <p:grpSpPr>
          <a:xfrm>
            <a:off x="0" y="3329"/>
            <a:ext cx="12192000" cy="522685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WCMS-000-P01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확인 </a:t>
              </a:r>
              <a:r>
                <a:rPr lang="ko-KR" altLang="en-US" sz="800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팝업창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38677" y="1931524"/>
            <a:ext cx="3713830" cy="1184278"/>
            <a:chOff x="1262029" y="1970400"/>
            <a:chExt cx="3713830" cy="1184278"/>
          </a:xfrm>
        </p:grpSpPr>
        <p:sp>
          <p:nvSpPr>
            <p:cNvPr id="32" name="Shape 153"/>
            <p:cNvSpPr/>
            <p:nvPr/>
          </p:nvSpPr>
          <p:spPr>
            <a:xfrm>
              <a:off x="1262029" y="1970400"/>
              <a:ext cx="3713829" cy="118427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Shape 154"/>
            <p:cNvCxnSpPr/>
            <p:nvPr/>
          </p:nvCxnSpPr>
          <p:spPr>
            <a:xfrm rot="10800000" flipH="1">
              <a:off x="1419316" y="2270760"/>
              <a:ext cx="3366043" cy="1336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4" name="Shape 155"/>
            <p:cNvGrpSpPr/>
            <p:nvPr/>
          </p:nvGrpSpPr>
          <p:grpSpPr>
            <a:xfrm>
              <a:off x="4532709" y="2068901"/>
              <a:ext cx="161974" cy="156366"/>
              <a:chOff x="3754259" y="2716491"/>
              <a:chExt cx="161974" cy="156366"/>
            </a:xfrm>
          </p:grpSpPr>
          <p:cxnSp>
            <p:nvCxnSpPr>
              <p:cNvPr id="35" name="Shape 156"/>
              <p:cNvCxnSpPr/>
              <p:nvPr/>
            </p:nvCxnSpPr>
            <p:spPr>
              <a:xfrm flipH="1">
                <a:off x="3754259" y="2716491"/>
                <a:ext cx="161973" cy="1563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" name="Shape 157"/>
              <p:cNvCxnSpPr/>
              <p:nvPr/>
            </p:nvCxnSpPr>
            <p:spPr>
              <a:xfrm>
                <a:off x="3754260" y="2716491"/>
                <a:ext cx="161973" cy="1563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7" name="Shape 158"/>
            <p:cNvSpPr txBox="1"/>
            <p:nvPr/>
          </p:nvSpPr>
          <p:spPr>
            <a:xfrm>
              <a:off x="2465575" y="2052824"/>
              <a:ext cx="116962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38" name="Shape 159"/>
            <p:cNvSpPr txBox="1"/>
            <p:nvPr/>
          </p:nvSpPr>
          <p:spPr>
            <a:xfrm>
              <a:off x="1451694" y="2338155"/>
              <a:ext cx="352416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메세지</a:t>
              </a:r>
            </a:p>
          </p:txBody>
        </p:sp>
        <p:grpSp>
          <p:nvGrpSpPr>
            <p:cNvPr id="39" name="Shape 160"/>
            <p:cNvGrpSpPr/>
            <p:nvPr/>
          </p:nvGrpSpPr>
          <p:grpSpPr>
            <a:xfrm>
              <a:off x="2676288" y="2783867"/>
              <a:ext cx="748200" cy="239347"/>
              <a:chOff x="5885939" y="4951132"/>
              <a:chExt cx="748200" cy="239347"/>
            </a:xfrm>
          </p:grpSpPr>
          <p:sp>
            <p:nvSpPr>
              <p:cNvPr id="40" name="Shape 161"/>
              <p:cNvSpPr/>
              <p:nvPr/>
            </p:nvSpPr>
            <p:spPr>
              <a:xfrm>
                <a:off x="5922907" y="4951132"/>
                <a:ext cx="690898" cy="2355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162"/>
              <p:cNvSpPr txBox="1"/>
              <p:nvPr/>
            </p:nvSpPr>
            <p:spPr>
              <a:xfrm>
                <a:off x="5885939" y="4959780"/>
                <a:ext cx="748200" cy="230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n-US" sz="9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OK</a:t>
                </a:r>
                <a:endPara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2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675434"/>
              </p:ext>
            </p:extLst>
          </p:nvPr>
        </p:nvGraphicFramePr>
        <p:xfrm>
          <a:off x="8266923" y="517622"/>
          <a:ext cx="3925078" cy="259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37"/>
                <a:gridCol w="3462741"/>
              </a:tblGrid>
              <a:tr h="208496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8496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77446" y="1189066"/>
            <a:ext cx="33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Confirm </a:t>
            </a:r>
            <a:r>
              <a:rPr lang="en-US" altLang="ko-KR" dirty="0" smtClean="0"/>
              <a:t>Popup (</a:t>
            </a:r>
            <a:r>
              <a:rPr lang="ko-KR" altLang="en-US" dirty="0" smtClean="0"/>
              <a:t>선택 팝업 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21" name="Shape 125"/>
          <p:cNvGrpSpPr/>
          <p:nvPr/>
        </p:nvGrpSpPr>
        <p:grpSpPr>
          <a:xfrm>
            <a:off x="0" y="3329"/>
            <a:ext cx="12192000" cy="514290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WCMS-000-P02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선택 </a:t>
              </a:r>
              <a:r>
                <a:rPr lang="ko-KR" altLang="en-US" sz="800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팝업창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016189" y="1682186"/>
            <a:ext cx="3713830" cy="1184278"/>
            <a:chOff x="1303134" y="3824024"/>
            <a:chExt cx="3713830" cy="1184278"/>
          </a:xfrm>
        </p:grpSpPr>
        <p:sp>
          <p:nvSpPr>
            <p:cNvPr id="43" name="Shape 125"/>
            <p:cNvSpPr/>
            <p:nvPr/>
          </p:nvSpPr>
          <p:spPr>
            <a:xfrm>
              <a:off x="1303134" y="3824024"/>
              <a:ext cx="3713829" cy="118427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Shape 126"/>
            <p:cNvGrpSpPr/>
            <p:nvPr/>
          </p:nvGrpSpPr>
          <p:grpSpPr>
            <a:xfrm>
              <a:off x="3284466" y="4631898"/>
              <a:ext cx="748197" cy="247101"/>
              <a:chOff x="5901180" y="4951132"/>
              <a:chExt cx="748197" cy="247101"/>
            </a:xfrm>
          </p:grpSpPr>
          <p:sp>
            <p:nvSpPr>
              <p:cNvPr id="45" name="Shape 127"/>
              <p:cNvSpPr/>
              <p:nvPr/>
            </p:nvSpPr>
            <p:spPr>
              <a:xfrm>
                <a:off x="5922907" y="4951132"/>
                <a:ext cx="690960" cy="23537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128"/>
              <p:cNvSpPr txBox="1"/>
              <p:nvPr/>
            </p:nvSpPr>
            <p:spPr>
              <a:xfrm>
                <a:off x="5901180" y="4967401"/>
                <a:ext cx="748197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n-US" sz="9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Close</a:t>
                </a:r>
                <a:endPara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Shape 129"/>
            <p:cNvCxnSpPr/>
            <p:nvPr/>
          </p:nvCxnSpPr>
          <p:spPr>
            <a:xfrm rot="10800000" flipH="1">
              <a:off x="1460421" y="4124384"/>
              <a:ext cx="3366043" cy="1336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48" name="Shape 130"/>
            <p:cNvGrpSpPr/>
            <p:nvPr/>
          </p:nvGrpSpPr>
          <p:grpSpPr>
            <a:xfrm>
              <a:off x="4573814" y="3922525"/>
              <a:ext cx="161974" cy="156366"/>
              <a:chOff x="3754259" y="2716491"/>
              <a:chExt cx="161974" cy="156366"/>
            </a:xfrm>
          </p:grpSpPr>
          <p:cxnSp>
            <p:nvCxnSpPr>
              <p:cNvPr id="49" name="Shape 131"/>
              <p:cNvCxnSpPr/>
              <p:nvPr/>
            </p:nvCxnSpPr>
            <p:spPr>
              <a:xfrm flipH="1">
                <a:off x="3754259" y="2716491"/>
                <a:ext cx="161973" cy="1563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0" name="Shape 132"/>
              <p:cNvCxnSpPr/>
              <p:nvPr/>
            </p:nvCxnSpPr>
            <p:spPr>
              <a:xfrm>
                <a:off x="3754260" y="2716491"/>
                <a:ext cx="161973" cy="1563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51" name="Shape 133"/>
            <p:cNvSpPr txBox="1"/>
            <p:nvPr/>
          </p:nvSpPr>
          <p:spPr>
            <a:xfrm>
              <a:off x="2506680" y="3906448"/>
              <a:ext cx="116962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타이틀</a:t>
              </a:r>
              <a:endPara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134"/>
            <p:cNvSpPr txBox="1"/>
            <p:nvPr/>
          </p:nvSpPr>
          <p:spPr>
            <a:xfrm>
              <a:off x="1492799" y="4191779"/>
              <a:ext cx="352416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메세지</a:t>
              </a:r>
              <a:endPara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Shape 135"/>
            <p:cNvGrpSpPr/>
            <p:nvPr/>
          </p:nvGrpSpPr>
          <p:grpSpPr>
            <a:xfrm>
              <a:off x="2285700" y="4624182"/>
              <a:ext cx="748200" cy="239347"/>
              <a:chOff x="5885939" y="4951132"/>
              <a:chExt cx="748200" cy="239347"/>
            </a:xfrm>
          </p:grpSpPr>
          <p:sp>
            <p:nvSpPr>
              <p:cNvPr id="54" name="Shape 136"/>
              <p:cNvSpPr/>
              <p:nvPr/>
            </p:nvSpPr>
            <p:spPr>
              <a:xfrm>
                <a:off x="5922907" y="4951132"/>
                <a:ext cx="690898" cy="2355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137"/>
              <p:cNvSpPr txBox="1"/>
              <p:nvPr/>
            </p:nvSpPr>
            <p:spPr>
              <a:xfrm>
                <a:off x="5885939" y="4959780"/>
                <a:ext cx="748200" cy="230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n-US" sz="9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OK</a:t>
                </a:r>
                <a:endPara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2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12924</TotalTime>
  <Words>3479</Words>
  <Application>Microsoft Office PowerPoint</Application>
  <PresentationFormat>와이드스크린</PresentationFormat>
  <Paragraphs>726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Arial Unicode MS</vt:lpstr>
      <vt:lpstr>HY그래픽</vt:lpstr>
      <vt:lpstr>Noto Sans</vt:lpstr>
      <vt:lpstr>나눔고딕</vt:lpstr>
      <vt:lpstr>돋움</vt:lpstr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Administrator</cp:lastModifiedBy>
  <cp:revision>662</cp:revision>
  <dcterms:created xsi:type="dcterms:W3CDTF">2016-05-23T06:36:16Z</dcterms:created>
  <dcterms:modified xsi:type="dcterms:W3CDTF">2019-10-27T23:47:09Z</dcterms:modified>
</cp:coreProperties>
</file>