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0"/>
  </p:notesMasterIdLst>
  <p:sldIdLst>
    <p:sldId id="261" r:id="rId2"/>
    <p:sldId id="257" r:id="rId3"/>
    <p:sldId id="258" r:id="rId4"/>
    <p:sldId id="286" r:id="rId5"/>
    <p:sldId id="288" r:id="rId6"/>
    <p:sldId id="259" r:id="rId7"/>
    <p:sldId id="283" r:id="rId8"/>
    <p:sldId id="284" r:id="rId9"/>
    <p:sldId id="301" r:id="rId10"/>
    <p:sldId id="296" r:id="rId11"/>
    <p:sldId id="294" r:id="rId12"/>
    <p:sldId id="302" r:id="rId13"/>
    <p:sldId id="295" r:id="rId14"/>
    <p:sldId id="262" r:id="rId15"/>
    <p:sldId id="280" r:id="rId16"/>
    <p:sldId id="303" r:id="rId17"/>
    <p:sldId id="282" r:id="rId18"/>
    <p:sldId id="277" r:id="rId19"/>
    <p:sldId id="274" r:id="rId20"/>
    <p:sldId id="281" r:id="rId21"/>
    <p:sldId id="298" r:id="rId22"/>
    <p:sldId id="299" r:id="rId23"/>
    <p:sldId id="300" r:id="rId24"/>
    <p:sldId id="304" r:id="rId25"/>
    <p:sldId id="278" r:id="rId26"/>
    <p:sldId id="273" r:id="rId27"/>
    <p:sldId id="265" r:id="rId28"/>
    <p:sldId id="287" r:id="rId29"/>
    <p:sldId id="291" r:id="rId30"/>
    <p:sldId id="306" r:id="rId31"/>
    <p:sldId id="307" r:id="rId32"/>
    <p:sldId id="305" r:id="rId33"/>
    <p:sldId id="293" r:id="rId34"/>
    <p:sldId id="285" r:id="rId35"/>
    <p:sldId id="292" r:id="rId36"/>
    <p:sldId id="297" r:id="rId37"/>
    <p:sldId id="289" r:id="rId38"/>
    <p:sldId id="290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48DB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BEC4C-A00F-4A4C-A0C8-7B1C75EC9FA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E3549-D39E-48C0-A8BC-BEBCD8F19A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537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823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79450" y="4778375"/>
            <a:ext cx="5438699" cy="390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42789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79450" y="4778375"/>
            <a:ext cx="5438699" cy="390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19499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7295-DA8A-4249-BF81-A79F4EEC738E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822D-F029-49F4-9149-8314556CA2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9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7295-DA8A-4249-BF81-A79F4EEC738E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822D-F029-49F4-9149-8314556CA2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2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7295-DA8A-4249-BF81-A79F4EEC738E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822D-F029-49F4-9149-8314556CA2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47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7295-DA8A-4249-BF81-A79F4EEC738E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822D-F029-49F4-9149-8314556CA2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64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7295-DA8A-4249-BF81-A79F4EEC738E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822D-F029-49F4-9149-8314556CA2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44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7295-DA8A-4249-BF81-A79F4EEC738E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822D-F029-49F4-9149-8314556CA2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68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7295-DA8A-4249-BF81-A79F4EEC738E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822D-F029-49F4-9149-8314556CA2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27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7295-DA8A-4249-BF81-A79F4EEC738E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822D-F029-49F4-9149-8314556CA2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99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7295-DA8A-4249-BF81-A79F4EEC738E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822D-F029-49F4-9149-8314556CA2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07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7295-DA8A-4249-BF81-A79F4EEC738E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822D-F029-49F4-9149-8314556CA2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73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7295-DA8A-4249-BF81-A79F4EEC738E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822D-F029-49F4-9149-8314556CA2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35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97295-DA8A-4249-BF81-A79F4EEC738E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7822D-F029-49F4-9149-8314556CA2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8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43000" y="2597546"/>
            <a:ext cx="9906000" cy="1399921"/>
          </a:xfrm>
          <a:prstGeom prst="rect">
            <a:avLst/>
          </a:prstGeom>
          <a:gradFill>
            <a:gsLst>
              <a:gs pos="15000">
                <a:srgbClr val="570D52"/>
              </a:gs>
              <a:gs pos="100000">
                <a:srgbClr val="EF213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ctr"/>
          <a:lstStyle/>
          <a:p>
            <a:pPr algn="ctr">
              <a:lnSpc>
                <a:spcPct val="200000"/>
              </a:lnSpc>
            </a:pPr>
            <a:endParaRPr lang="ko-KR" altLang="en-US" sz="24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0567" y="2732727"/>
            <a:ext cx="55627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1. OVERVIEW</a:t>
            </a:r>
            <a:endParaRPr lang="ko-KR" altLang="en-US" sz="66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284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9" y="594535"/>
            <a:ext cx="6133605" cy="3961740"/>
          </a:xfrm>
          <a:prstGeom prst="rect">
            <a:avLst/>
          </a:prstGeom>
        </p:spPr>
      </p:pic>
      <p:graphicFrame>
        <p:nvGraphicFramePr>
          <p:cNvPr id="8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790567"/>
              </p:ext>
            </p:extLst>
          </p:nvPr>
        </p:nvGraphicFramePr>
        <p:xfrm>
          <a:off x="6410905" y="446734"/>
          <a:ext cx="5781098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62"/>
                <a:gridCol w="5555536"/>
              </a:tblGrid>
              <a:tr h="0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Description 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68856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</a:t>
                      </a:r>
                      <a:endParaRPr lang="ko-KR" altLang="en-US" sz="900" b="1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  <a:sym typeface="Arial"/>
                        </a:rPr>
                        <a:t>일반파일 다운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baseline="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  <a:sym typeface="Arial"/>
                        </a:rPr>
                        <a:t>컬럼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  <a:sym typeface="Arial"/>
                        </a:rPr>
                        <a:t> 이름 위에 마우스를 올릴 경우 </a:t>
                      </a:r>
                      <a:r>
                        <a:rPr lang="ko-KR" altLang="en-US" sz="800" b="0" kern="1200" baseline="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  <a:sym typeface="Arial"/>
                        </a:rPr>
                        <a:t>손모양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  <a:sym typeface="Arial"/>
                        </a:rPr>
                        <a:t>           커서로 바뀜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baseline="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  <a:sym typeface="Arial"/>
                        </a:rPr>
                        <a:t>컬럼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  <a:sym typeface="Arial"/>
                        </a:rPr>
                        <a:t> 이름 클릭 시 해당 파일 다운로드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562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2</a:t>
                      </a:r>
                      <a:endParaRPr lang="ko-KR" altLang="en-US" sz="900" b="1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  <a:sym typeface="Arial"/>
                        </a:rPr>
                        <a:t>이미지 파일 </a:t>
                      </a:r>
                      <a:r>
                        <a:rPr lang="ko-KR" altLang="en-US" sz="800" b="0" kern="1200" baseline="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  <a:sym typeface="Arial"/>
                        </a:rPr>
                        <a:t>미리보기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목록에서 미리 보기로 표시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이미지 클릭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-&gt;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800" b="0" kern="1200" baseline="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미리보기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 팝업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  <a:sym typeface="Arial"/>
                        </a:rPr>
                        <a:t>WCMS-000-P06)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이 </a:t>
                      </a:r>
                      <a:r>
                        <a:rPr lang="ko-KR" altLang="en-US" sz="800" b="0" kern="1200" baseline="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레이어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 오픈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. 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</a:t>
                      </a:r>
                      <a:endParaRPr lang="ko-KR" altLang="en-US" sz="900" b="1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  <a:sym typeface="Arial"/>
                        </a:rPr>
                        <a:t>수정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  <a:sym typeface="Arial"/>
                        </a:rPr>
                        <a:t>1, 2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  <a:sym typeface="Arial"/>
                        </a:rPr>
                        <a:t>번 이외의 영역 클릭 시 등록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  <a:sym typeface="Arial"/>
                        </a:rPr>
                        <a:t>/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  <a:sym typeface="Arial"/>
                        </a:rPr>
                        <a:t>수정 팝업 </a:t>
                      </a:r>
                      <a:r>
                        <a:rPr lang="ko-KR" altLang="en-US" sz="800" b="0" kern="1200" baseline="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  <a:sym typeface="Arial"/>
                        </a:rPr>
                        <a:t>레이어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  <a:sym typeface="Arial"/>
                        </a:rPr>
                        <a:t> 오픈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  <a:sym typeface="Arial"/>
                        </a:rPr>
                        <a:t>수정 완료 후 팝업 창을 닫으면 </a:t>
                      </a:r>
                      <a:r>
                        <a:rPr lang="ko-KR" altLang="en-US" sz="8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업데이트된 순으로 정렬하여 현재 화면 </a:t>
                      </a:r>
                      <a:r>
                        <a:rPr lang="ko-KR" altLang="en-US" sz="800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리로딩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  <a:sym typeface="Arial"/>
                        </a:rPr>
                        <a:t>취소 또는 닫기 버튼 클릭 시는 </a:t>
                      </a:r>
                      <a:r>
                        <a:rPr lang="ko-KR" altLang="en-US" sz="800" b="0" kern="1200" baseline="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  <a:sym typeface="Arial"/>
                        </a:rPr>
                        <a:t>리로딩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  <a:sym typeface="Arial"/>
                        </a:rPr>
                        <a:t> 없이 팝업 창만 닫음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4</a:t>
                      </a:r>
                      <a:endParaRPr lang="ko-KR" altLang="en-US" sz="900" b="1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선택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선택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UI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에 마우스를 올려 클릭 할 경우 체크 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선택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UI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가 체크 상태에서 마우스를 올려 클릭 시 체크 해제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(Unchecked)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900" b="1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900" b="1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900" b="1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900" b="1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baseline="0" dirty="0" smtClean="0">
                        <a:solidFill>
                          <a:schemeClr val="dk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Shape 125"/>
          <p:cNvGrpSpPr/>
          <p:nvPr/>
        </p:nvGrpSpPr>
        <p:grpSpPr>
          <a:xfrm>
            <a:off x="-3638" y="3329"/>
            <a:ext cx="12195638" cy="449407"/>
            <a:chOff x="57150" y="234360"/>
            <a:chExt cx="9782276" cy="628510"/>
          </a:xfrm>
        </p:grpSpPr>
        <p:sp>
          <p:nvSpPr>
            <p:cNvPr id="10" name="Shape 126"/>
            <p:cNvSpPr/>
            <p:nvPr/>
          </p:nvSpPr>
          <p:spPr>
            <a:xfrm>
              <a:off x="57150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</a:p>
          </p:txBody>
        </p:sp>
        <p:sp>
          <p:nvSpPr>
            <p:cNvPr id="11" name="Shape 127"/>
            <p:cNvSpPr/>
            <p:nvPr/>
          </p:nvSpPr>
          <p:spPr>
            <a:xfrm>
              <a:off x="1122150" y="441066"/>
              <a:ext cx="12243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WCMS-L01 – 02 </a:t>
              </a:r>
              <a:endParaRPr lang="en-US" altLang="ko-KR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8"/>
            <p:cNvSpPr/>
            <p:nvPr/>
          </p:nvSpPr>
          <p:spPr>
            <a:xfrm>
              <a:off x="2330425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</a:p>
          </p:txBody>
        </p:sp>
        <p:sp>
          <p:nvSpPr>
            <p:cNvPr id="13" name="Shape 129"/>
            <p:cNvSpPr/>
            <p:nvPr/>
          </p:nvSpPr>
          <p:spPr>
            <a:xfrm>
              <a:off x="3395426" y="441066"/>
              <a:ext cx="64440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30"/>
            <p:cNvSpPr/>
            <p:nvPr/>
          </p:nvSpPr>
          <p:spPr>
            <a:xfrm>
              <a:off x="57150" y="64777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</a:p>
          </p:txBody>
        </p:sp>
        <p:sp>
          <p:nvSpPr>
            <p:cNvPr id="15" name="Shape 131"/>
            <p:cNvSpPr/>
            <p:nvPr/>
          </p:nvSpPr>
          <p:spPr>
            <a:xfrm>
              <a:off x="1122150" y="64777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목록 또는 </a:t>
              </a:r>
              <a:r>
                <a:rPr lang="ko-KR" altLang="en-US" sz="800" dirty="0" err="1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컬럼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클릭 시 동작 정의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32"/>
            <p:cNvSpPr/>
            <p:nvPr/>
          </p:nvSpPr>
          <p:spPr>
            <a:xfrm>
              <a:off x="57150" y="23436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</a:p>
          </p:txBody>
        </p:sp>
        <p:sp>
          <p:nvSpPr>
            <p:cNvPr id="17" name="Shape 133"/>
            <p:cNvSpPr/>
            <p:nvPr/>
          </p:nvSpPr>
          <p:spPr>
            <a:xfrm>
              <a:off x="1122150" y="23436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80" y="1164948"/>
            <a:ext cx="5777915" cy="33972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56" y="4138691"/>
            <a:ext cx="5490912" cy="22500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0250" y="2681751"/>
            <a:ext cx="452556" cy="363661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0250" y="3086360"/>
            <a:ext cx="452556" cy="363661"/>
          </a:xfrm>
          <a:prstGeom prst="rect">
            <a:avLst/>
          </a:prstGeom>
        </p:spPr>
      </p:pic>
      <p:sp>
        <p:nvSpPr>
          <p:cNvPr id="64" name="모서리가 둥근 직사각형 63"/>
          <p:cNvSpPr/>
          <p:nvPr/>
        </p:nvSpPr>
        <p:spPr>
          <a:xfrm>
            <a:off x="642167" y="2712092"/>
            <a:ext cx="172658" cy="333319"/>
          </a:xfrm>
          <a:prstGeom prst="roundRect">
            <a:avLst/>
          </a:prstGeom>
          <a:solidFill>
            <a:schemeClr val="accent6">
              <a:lumMod val="60000"/>
              <a:lumOff val="40000"/>
              <a:alpha val="6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80028" y="2674908"/>
            <a:ext cx="5232398" cy="363661"/>
          </a:xfrm>
          <a:prstGeom prst="roundRect">
            <a:avLst/>
          </a:prstGeom>
          <a:solidFill>
            <a:schemeClr val="accent1">
              <a:lumMod val="75000"/>
              <a:alpha val="6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491080" y="2617237"/>
            <a:ext cx="203498" cy="189707"/>
            <a:chOff x="3717713" y="971828"/>
            <a:chExt cx="203498" cy="189707"/>
          </a:xfrm>
        </p:grpSpPr>
        <p:sp>
          <p:nvSpPr>
            <p:cNvPr id="66" name="순서도: 연결자 65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4</a:t>
              </a:r>
              <a:endParaRPr lang="ko-KR" altLang="en-US" sz="600" b="1" dirty="0"/>
            </a:p>
          </p:txBody>
        </p:sp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0906" y="742337"/>
            <a:ext cx="198026" cy="254606"/>
          </a:xfrm>
          <a:prstGeom prst="rect">
            <a:avLst/>
          </a:prstGeom>
        </p:spPr>
      </p:pic>
      <p:grpSp>
        <p:nvGrpSpPr>
          <p:cNvPr id="61" name="그룹 60"/>
          <p:cNvGrpSpPr/>
          <p:nvPr/>
        </p:nvGrpSpPr>
        <p:grpSpPr>
          <a:xfrm>
            <a:off x="5992337" y="2783897"/>
            <a:ext cx="203498" cy="189707"/>
            <a:chOff x="3717713" y="971828"/>
            <a:chExt cx="203498" cy="189707"/>
          </a:xfrm>
        </p:grpSpPr>
        <p:sp>
          <p:nvSpPr>
            <p:cNvPr id="62" name="순서도: 연결자 61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3</a:t>
              </a:r>
              <a:endParaRPr lang="ko-KR" altLang="en-US" sz="600" b="1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2712024" y="2649756"/>
            <a:ext cx="203498" cy="189707"/>
            <a:chOff x="3717713" y="971828"/>
            <a:chExt cx="203498" cy="189707"/>
          </a:xfrm>
        </p:grpSpPr>
        <p:sp>
          <p:nvSpPr>
            <p:cNvPr id="59" name="순서도: 연결자 58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2</a:t>
              </a:r>
              <a:endParaRPr lang="ko-KR" altLang="en-US" sz="600" b="1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826115" y="2758788"/>
            <a:ext cx="203498" cy="189707"/>
            <a:chOff x="3717713" y="971828"/>
            <a:chExt cx="203498" cy="189707"/>
          </a:xfrm>
        </p:grpSpPr>
        <p:sp>
          <p:nvSpPr>
            <p:cNvPr id="56" name="순서도: 연결자 55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1</a:t>
              </a:r>
              <a:endParaRPr lang="ko-KR" altLang="en-US" sz="600" b="1" dirty="0"/>
            </a:p>
          </p:txBody>
        </p: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6599" y="1641706"/>
            <a:ext cx="240590" cy="22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4831580"/>
              </p:ext>
            </p:extLst>
          </p:nvPr>
        </p:nvGraphicFramePr>
        <p:xfrm>
          <a:off x="6079963" y="474451"/>
          <a:ext cx="6124349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33"/>
                <a:gridCol w="5793216"/>
              </a:tblGrid>
              <a:tr h="0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 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8102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Contents list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팝업 창 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Title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메뉴 명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+ 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등록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수정 형식</a:t>
                      </a:r>
                      <a:endParaRPr lang="en-US" altLang="ko-KR" sz="800" b="0" baseline="0" dirty="0" smtClean="0">
                        <a:latin typeface="Arial" panose="020B0604020202020204" pitchFamily="34" charset="0"/>
                        <a:ea typeface="나눔고딕"/>
                        <a:cs typeface="Arial" panose="020B0604020202020204" pitchFamily="34" charset="0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UI Component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사용자로부터 데이터를 입력 받기 위한 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UI Component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필수 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UI Component 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항목 앞에 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‘ * ‘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표시</a:t>
                      </a:r>
                      <a:endParaRPr lang="en-US" altLang="ko-KR" sz="800" b="0" baseline="0" dirty="0" smtClean="0">
                        <a:latin typeface="Arial" panose="020B0604020202020204" pitchFamily="34" charset="0"/>
                        <a:ea typeface="나눔고딕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스키마 정의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WCMS-M02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에서 정의한 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UI 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Component Type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로 구성</a:t>
                      </a:r>
                      <a:endParaRPr lang="en-US" altLang="ko-KR" sz="800" b="0" baseline="0" dirty="0" smtClean="0">
                        <a:latin typeface="Arial" panose="020B0604020202020204" pitchFamily="34" charset="0"/>
                        <a:ea typeface="나눔고딕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각 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UI 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Component Type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에 맞게 그려 주되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아래 방향으로 순차적으로 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표출</a:t>
                      </a:r>
                      <a:endParaRPr lang="en-US" altLang="ko-KR" sz="800" b="0" baseline="0" dirty="0" smtClean="0">
                        <a:latin typeface="Arial" panose="020B0604020202020204" pitchFamily="34" charset="0"/>
                        <a:ea typeface="나눔고딕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각 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UI 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Component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별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Label 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설정 가능</a:t>
                      </a:r>
                      <a:endParaRPr lang="en-US" altLang="ko-KR" sz="800" b="0" baseline="0" dirty="0" smtClean="0">
                        <a:latin typeface="Arial" panose="020B0604020202020204" pitchFamily="34" charset="0"/>
                        <a:ea typeface="나눔고딕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InputBox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는 입력 문자 길이 및 문자 종류 제한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스키마 정의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WCMS-M02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에 따름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나눔고딕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1" lang="en-US" altLang="ko-KR" sz="8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ea typeface="돋움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Datepicker</a:t>
                      </a:r>
                      <a:r>
                        <a:rPr kumimoji="1" lang="en-US" altLang="ko-KR" sz="8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ea typeface="돋움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UI Component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InputBox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는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Disable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상태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나눔고딕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달력 버튼 클릭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-&gt;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8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ea typeface="돋움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Datepicker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팝업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WCMS-000-P05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  <a:r>
                        <a:rPr lang="ko-KR" altLang="en-US" sz="800" b="0" kern="1200" baseline="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레이어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 오픈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-&gt;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날짜 및 시간 설정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-&gt;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InputBox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에 설정한 값이 표출됨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나눔고딕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Image /File Upload UI Component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InputBox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는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Disable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상태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나눔고딕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Upload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버튼 클릭하여 업로드 할 파일 선택 시 해당 파일의 이름이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InputBox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에 설정한 값이 표출됨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나눔고딕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Image File Upload UI Component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의 경우 업로드 한 이미지 파일을 </a:t>
                      </a:r>
                      <a:r>
                        <a:rPr lang="ko-KR" altLang="en-US" sz="800" b="0" kern="1200" baseline="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미리보기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할 수 있는 버튼도 함께 지원됨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설정한 정보 저장</a:t>
                      </a:r>
                      <a:endParaRPr lang="en-US" altLang="ko-KR" sz="800" b="0" baseline="0" dirty="0" smtClean="0">
                        <a:latin typeface="Arial" panose="020B0604020202020204" pitchFamily="34" charset="0"/>
                        <a:ea typeface="나눔고딕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필수 항목 체크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스키마 정의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WCMS-M04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에 따름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altLang="ko-KR" sz="800" b="0" baseline="0" dirty="0" smtClean="0">
                        <a:latin typeface="Arial" panose="020B0604020202020204" pitchFamily="34" charset="0"/>
                        <a:ea typeface="나눔고딕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Input UI Component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의 경우 값 범위 체크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스키마 정의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WCMS-M04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에 따름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altLang="ko-KR" sz="800" b="0" baseline="0" dirty="0" smtClean="0">
                        <a:latin typeface="Arial" panose="020B0604020202020204" pitchFamily="34" charset="0"/>
                        <a:ea typeface="나눔고딕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성공 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성공 메시지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확인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팝업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WCMS-000-P01)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 </a:t>
                      </a:r>
                      <a:r>
                        <a:rPr lang="ko-KR" altLang="en-US" sz="8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레이어</a:t>
                      </a:r>
                      <a:r>
                        <a:rPr lang="ko-KR" altLang="en-US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오픈 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-&gt; </a:t>
                      </a:r>
                      <a:r>
                        <a:rPr lang="en-US" altLang="ko-KR" sz="8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업데이트된 순으로 정렬하여 현재 화면 </a:t>
                      </a:r>
                      <a:r>
                        <a:rPr lang="ko-KR" altLang="en-US" sz="800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리로딩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실패 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800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실패 메시지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확인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팝업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WCMS-000-P01)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 </a:t>
                      </a:r>
                      <a:r>
                        <a:rPr lang="ko-KR" altLang="en-US" sz="8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레이어</a:t>
                      </a:r>
                      <a:r>
                        <a:rPr lang="ko-KR" altLang="en-US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오픈</a:t>
                      </a:r>
                      <a:endParaRPr lang="en-US" altLang="ko-KR" sz="8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나눔고딕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필수 항목 누락 </a:t>
                      </a:r>
                      <a:r>
                        <a:rPr lang="en-US" altLang="ko-KR" sz="800" b="0" baseline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필수 항목 누락 메시지 </a:t>
                      </a:r>
                      <a:r>
                        <a:rPr lang="en-US" altLang="ko-KR" sz="800" dirty="0" err="1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확인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팝업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WCMS-000-P01)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 </a:t>
                      </a:r>
                      <a:r>
                        <a:rPr lang="ko-KR" altLang="en-US" sz="800" dirty="0" err="1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레이어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오픈 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-&gt; 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입력 누락된 항목에 포커스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여러 항목 </a:t>
                      </a:r>
                      <a:r>
                        <a:rPr lang="ko-KR" altLang="en-US" sz="800" dirty="0" err="1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누락시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가장 상위 항목에 포커스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)</a:t>
                      </a:r>
                      <a:endParaRPr lang="en-US" altLang="ko-KR" sz="800" b="0" baseline="0" dirty="0" smtClean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나눔고딕"/>
                        <a:cs typeface="Arial" panose="020B0604020202020204" pitchFamily="34" charset="0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설정 취소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나눔고딕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해당 팝업 창 닫음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 smtClean="0">
                        <a:latin typeface="Arial" panose="020B0604020202020204" pitchFamily="34" charset="0"/>
                        <a:ea typeface="나눔고딕"/>
                        <a:cs typeface="Arial" panose="020B0604020202020204" pitchFamily="34" charset="0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" name="Shape 125"/>
          <p:cNvGrpSpPr/>
          <p:nvPr/>
        </p:nvGrpSpPr>
        <p:grpSpPr>
          <a:xfrm>
            <a:off x="-3638" y="3329"/>
            <a:ext cx="12195638" cy="475495"/>
            <a:chOff x="57150" y="234360"/>
            <a:chExt cx="9782276" cy="628510"/>
          </a:xfrm>
        </p:grpSpPr>
        <p:sp>
          <p:nvSpPr>
            <p:cNvPr id="10" name="Shape 126"/>
            <p:cNvSpPr/>
            <p:nvPr/>
          </p:nvSpPr>
          <p:spPr>
            <a:xfrm>
              <a:off x="57150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</a:p>
          </p:txBody>
        </p:sp>
        <p:sp>
          <p:nvSpPr>
            <p:cNvPr id="11" name="Shape 127"/>
            <p:cNvSpPr/>
            <p:nvPr/>
          </p:nvSpPr>
          <p:spPr>
            <a:xfrm>
              <a:off x="1122150" y="441066"/>
              <a:ext cx="12243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WCMS-L01-P01</a:t>
              </a:r>
              <a:endParaRPr lang="en-US" altLang="ko-KR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8"/>
            <p:cNvSpPr/>
            <p:nvPr/>
          </p:nvSpPr>
          <p:spPr>
            <a:xfrm>
              <a:off x="2330425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</a:p>
          </p:txBody>
        </p:sp>
        <p:sp>
          <p:nvSpPr>
            <p:cNvPr id="13" name="Shape 129"/>
            <p:cNvSpPr/>
            <p:nvPr/>
          </p:nvSpPr>
          <p:spPr>
            <a:xfrm>
              <a:off x="3395426" y="441066"/>
              <a:ext cx="64440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30"/>
            <p:cNvSpPr/>
            <p:nvPr/>
          </p:nvSpPr>
          <p:spPr>
            <a:xfrm>
              <a:off x="57150" y="64777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</a:p>
          </p:txBody>
        </p:sp>
        <p:sp>
          <p:nvSpPr>
            <p:cNvPr id="15" name="Shape 131"/>
            <p:cNvSpPr/>
            <p:nvPr/>
          </p:nvSpPr>
          <p:spPr>
            <a:xfrm>
              <a:off x="1122150" y="64777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등록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수정 팝업 자동 생성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32"/>
            <p:cNvSpPr/>
            <p:nvPr/>
          </p:nvSpPr>
          <p:spPr>
            <a:xfrm>
              <a:off x="57150" y="23436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</a:p>
          </p:txBody>
        </p:sp>
        <p:sp>
          <p:nvSpPr>
            <p:cNvPr id="17" name="Shape 133"/>
            <p:cNvSpPr/>
            <p:nvPr/>
          </p:nvSpPr>
          <p:spPr>
            <a:xfrm>
              <a:off x="1122150" y="23436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95" y="754061"/>
            <a:ext cx="4714875" cy="3114675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123146" y="720735"/>
            <a:ext cx="203498" cy="189707"/>
            <a:chOff x="3717713" y="971828"/>
            <a:chExt cx="203498" cy="189707"/>
          </a:xfrm>
        </p:grpSpPr>
        <p:sp>
          <p:nvSpPr>
            <p:cNvPr id="19" name="순서도: 연결자 18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1</a:t>
              </a:r>
              <a:endParaRPr lang="ko-KR" altLang="en-US" sz="600" b="1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388021" y="1471669"/>
            <a:ext cx="203498" cy="189707"/>
            <a:chOff x="3717713" y="971828"/>
            <a:chExt cx="203498" cy="189707"/>
          </a:xfrm>
        </p:grpSpPr>
        <p:sp>
          <p:nvSpPr>
            <p:cNvPr id="22" name="순서도: 연결자 21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3</a:t>
              </a:r>
              <a:endParaRPr lang="ko-KR" altLang="en-US" sz="600" b="1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524662" y="1846405"/>
            <a:ext cx="203498" cy="189707"/>
            <a:chOff x="3717713" y="971828"/>
            <a:chExt cx="203498" cy="189707"/>
          </a:xfrm>
        </p:grpSpPr>
        <p:sp>
          <p:nvSpPr>
            <p:cNvPr id="25" name="순서도: 연결자 24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4</a:t>
              </a:r>
              <a:endParaRPr lang="ko-KR" altLang="en-US" sz="600" b="1" dirty="0"/>
            </a:p>
          </p:txBody>
        </p:sp>
      </p:grpSp>
      <p:sp>
        <p:nvSpPr>
          <p:cNvPr id="3" name="오른쪽 중괄호 2"/>
          <p:cNvSpPr/>
          <p:nvPr/>
        </p:nvSpPr>
        <p:spPr>
          <a:xfrm>
            <a:off x="4701209" y="1222514"/>
            <a:ext cx="655982" cy="1934178"/>
          </a:xfrm>
          <a:prstGeom prst="rightBrac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2408482" y="3369644"/>
            <a:ext cx="203498" cy="189707"/>
            <a:chOff x="3717713" y="971828"/>
            <a:chExt cx="203498" cy="189707"/>
          </a:xfrm>
        </p:grpSpPr>
        <p:sp>
          <p:nvSpPr>
            <p:cNvPr id="28" name="순서도: 연결자 27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5</a:t>
              </a:r>
              <a:endParaRPr lang="ko-KR" altLang="en-US" sz="600" b="1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198551" y="3390643"/>
            <a:ext cx="203498" cy="189707"/>
            <a:chOff x="3717713" y="971828"/>
            <a:chExt cx="203498" cy="189707"/>
          </a:xfrm>
        </p:grpSpPr>
        <p:sp>
          <p:nvSpPr>
            <p:cNvPr id="31" name="순서도: 연결자 30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6</a:t>
              </a:r>
              <a:endParaRPr lang="ko-KR" altLang="en-US" sz="600" b="1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128153" y="1999896"/>
            <a:ext cx="203498" cy="189707"/>
            <a:chOff x="3717713" y="971828"/>
            <a:chExt cx="203498" cy="189707"/>
          </a:xfrm>
        </p:grpSpPr>
        <p:sp>
          <p:nvSpPr>
            <p:cNvPr id="34" name="순서도: 연결자 33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2</a:t>
              </a:r>
              <a:endParaRPr lang="ko-KR" altLang="en-US" sz="600" b="1" dirty="0"/>
            </a:p>
          </p:txBody>
        </p:sp>
      </p:grp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853550"/>
              </p:ext>
            </p:extLst>
          </p:nvPr>
        </p:nvGraphicFramePr>
        <p:xfrm>
          <a:off x="326644" y="4866915"/>
          <a:ext cx="447601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7707"/>
                <a:gridCol w="877707"/>
                <a:gridCol w="2720600"/>
              </a:tblGrid>
              <a:tr h="17399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메뉴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관련 팝업 메시지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Save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문구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저장  하시겠습니까</a:t>
                      </a:r>
                      <a:r>
                        <a:rPr lang="en-US" altLang="ko-KR" sz="800" dirty="0" smtClean="0"/>
                        <a:t>?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성공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요청하신 작업이 정상적으로 완료되었습니다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실패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요청하신 작업 처리 중 오류가 발생하였습니다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필수 항목 누락</a:t>
                      </a:r>
                      <a:endParaRPr lang="ko-KR" altLang="en-US" sz="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[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누락된 항목 명칭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]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은 필수 입력 항목입니다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. (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여러 항목 </a:t>
                      </a:r>
                      <a:r>
                        <a:rPr lang="ko-KR" altLang="en-US" sz="800" dirty="0" err="1" smtClean="0">
                          <a:solidFill>
                            <a:srgbClr val="0000FF"/>
                          </a:solidFill>
                        </a:rPr>
                        <a:t>누락시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 가장 상위 항목명칭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1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중복 오류</a:t>
                      </a:r>
                      <a:endParaRPr lang="ko-KR" altLang="en-US" sz="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이미 등록된 항목입니다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사각형 설명선 35"/>
          <p:cNvSpPr/>
          <p:nvPr/>
        </p:nvSpPr>
        <p:spPr>
          <a:xfrm>
            <a:off x="10486769" y="4123170"/>
            <a:ext cx="848497" cy="224780"/>
          </a:xfrm>
          <a:prstGeom prst="wedgeRectCallout">
            <a:avLst>
              <a:gd name="adj1" fmla="val -20832"/>
              <a:gd name="adj2" fmla="val -1170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2016.7.19 </a:t>
            </a:r>
            <a:r>
              <a:rPr lang="ko-KR" altLang="en-US" sz="800" dirty="0" smtClean="0"/>
              <a:t>추가</a:t>
            </a:r>
            <a:endParaRPr lang="ko-KR" altLang="en-US" sz="800" dirty="0"/>
          </a:p>
        </p:txBody>
      </p:sp>
      <p:sp>
        <p:nvSpPr>
          <p:cNvPr id="37" name="사각형 설명선 36"/>
          <p:cNvSpPr/>
          <p:nvPr/>
        </p:nvSpPr>
        <p:spPr>
          <a:xfrm>
            <a:off x="5189526" y="5947851"/>
            <a:ext cx="848497" cy="224780"/>
          </a:xfrm>
          <a:prstGeom prst="wedgeRectCallout">
            <a:avLst>
              <a:gd name="adj1" fmla="val -102385"/>
              <a:gd name="adj2" fmla="val -29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2016.7.19 </a:t>
            </a:r>
            <a:r>
              <a:rPr lang="ko-KR" altLang="en-US" sz="800" dirty="0" smtClean="0"/>
              <a:t>추가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888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2874713"/>
              </p:ext>
            </p:extLst>
          </p:nvPr>
        </p:nvGraphicFramePr>
        <p:xfrm>
          <a:off x="5858933" y="474451"/>
          <a:ext cx="6345379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084"/>
                <a:gridCol w="6002295"/>
              </a:tblGrid>
              <a:tr h="0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 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8102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Contents list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7</a:t>
                      </a: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1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Image Upload UI Component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“upload“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버튼 클릭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-&gt; 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파일 업로드 팝업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WCMS-000-P04) </a:t>
                      </a:r>
                      <a:r>
                        <a:rPr lang="ko-KR" altLang="en-US" sz="80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레이어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오픈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-&gt; </a:t>
                      </a:r>
                      <a:r>
                        <a:rPr lang="ko-KR" altLang="en-US" sz="8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로컬 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PC</a:t>
                      </a:r>
                      <a:r>
                        <a:rPr lang="ko-KR" altLang="en-US" sz="8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에서 파일 선택 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-&gt;</a:t>
                      </a:r>
                      <a:r>
                        <a:rPr lang="ko-KR" altLang="en-US" sz="8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선택한 파일 이름이 </a:t>
                      </a:r>
                      <a:r>
                        <a:rPr lang="en-US" altLang="ko-KR" sz="80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InputBox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에 표출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InputBox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는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Disable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상태임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“Preview” 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버튼 클릭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- &gt;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업로드 한 이미지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가 표출된 </a:t>
                      </a:r>
                      <a:r>
                        <a:rPr lang="ko-KR" altLang="en-US" sz="800" b="0" baseline="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미리보기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팝업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*(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WCMS-000-P06)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레이어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오픈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파일 업로드 후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“Preview”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버튼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Enable,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기본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Disable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8</a:t>
                      </a: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File Upload UI Component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“upload“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버튼 클릭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-&gt;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파일 업로드 팝업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WCMS-000-P04)</a:t>
                      </a:r>
                      <a:r>
                        <a:rPr lang="ko-KR" altLang="en-US" sz="80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레이어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오픈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-&gt;</a:t>
                      </a:r>
                      <a:r>
                        <a:rPr lang="ko-KR" altLang="en-US" sz="8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로컬 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PC</a:t>
                      </a:r>
                      <a:r>
                        <a:rPr lang="ko-KR" altLang="en-US" sz="8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에서 파일 선택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-&gt;</a:t>
                      </a:r>
                      <a:r>
                        <a:rPr lang="ko-KR" altLang="en-US" sz="8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선택한 파일 이름이 </a:t>
                      </a:r>
                      <a:r>
                        <a:rPr lang="en-US" altLang="ko-KR" sz="80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InputBox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에 표출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InputBox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는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Disable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상태임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9</a:t>
                      </a: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ea typeface="돋움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Datepicker</a:t>
                      </a:r>
                      <a:r>
                        <a:rPr kumimoji="1" lang="en-US" altLang="ko-KR" sz="800" b="1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ea typeface="돋움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  </a:t>
                      </a:r>
                      <a:r>
                        <a:rPr lang="en-US" altLang="ko-KR" sz="800" b="1" baseline="0" dirty="0" err="1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UIComponent</a:t>
                      </a:r>
                      <a:endParaRPr lang="en-US" altLang="ko-KR" sz="800" b="1" baseline="0" dirty="0" smtClean="0">
                        <a:latin typeface="Arial" panose="020B0604020202020204" pitchFamily="34" charset="0"/>
                        <a:ea typeface="나눔고딕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달력 아이콘 버튼 클릭 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-&gt; </a:t>
                      </a:r>
                      <a:r>
                        <a:rPr kumimoji="1" lang="en-US" altLang="ko-KR" sz="800" b="1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ea typeface="돋움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Datepicker</a:t>
                      </a:r>
                      <a:r>
                        <a:rPr kumimoji="1" lang="en-US" altLang="ko-KR" sz="800" b="1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ea typeface="돋움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팝업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ko-KR" sz="8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WCMS-000-P05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  <a:r>
                        <a:rPr lang="ko-KR" altLang="en-US" sz="800" b="0" baseline="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레이어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 오픈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-&gt; 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날짜 및 시간 설정 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-&gt;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 설정한 날짜 및 시간이 </a:t>
                      </a:r>
                      <a:r>
                        <a:rPr lang="en-US" altLang="ko-KR" sz="800" b="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InputBox</a:t>
                      </a:r>
                      <a:r>
                        <a:rPr lang="ko-KR" altLang="en-US" sz="8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에 표출</a:t>
                      </a:r>
                      <a:endParaRPr lang="en-US" altLang="ko-KR" sz="800" b="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InputBox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는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Disable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상태임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10</a:t>
                      </a: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dirty="0" err="1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multiselectedcomboBox</a:t>
                      </a:r>
                      <a:endParaRPr lang="en-US" altLang="ko-KR" sz="800" b="1" baseline="0" dirty="0" smtClean="0">
                        <a:latin typeface="Arial" panose="020B0604020202020204" pitchFamily="34" charset="0"/>
                        <a:ea typeface="나눔고딕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Select </a:t>
                      </a:r>
                      <a:r>
                        <a:rPr lang="ko-KR" altLang="en-US" sz="800" b="0" kern="120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콤보</a:t>
                      </a:r>
                      <a:r>
                        <a:rPr lang="ko-KR" altLang="en-US" sz="800" b="0" kern="1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 클릭 </a:t>
                      </a:r>
                      <a:r>
                        <a:rPr lang="en-US" altLang="ko-KR" sz="800" b="0" kern="1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-&gt; Option </a:t>
                      </a:r>
                      <a:r>
                        <a:rPr lang="ko-KR" altLang="en-US" sz="800" b="0" kern="1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목록이 출력</a:t>
                      </a:r>
                      <a:r>
                        <a:rPr lang="en-US" altLang="ko-KR" sz="800" b="0" kern="1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-&gt;</a:t>
                      </a:r>
                      <a:r>
                        <a:rPr lang="ko-KR" altLang="en-US" sz="800" b="0" kern="1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선택 </a:t>
                      </a:r>
                      <a:r>
                        <a:rPr lang="en-US" altLang="ko-KR" sz="800" b="0" kern="1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-&gt; </a:t>
                      </a:r>
                      <a:r>
                        <a:rPr lang="ko-KR" altLang="en-US" sz="800" b="0" kern="1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왼쪽에 선택한 항목이 추가됨</a:t>
                      </a:r>
                      <a:r>
                        <a:rPr lang="en-US" altLang="ko-KR" sz="800" b="0" kern="1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추가된 항목에는 삭제 버튼이 그림과 같이 </a:t>
                      </a:r>
                      <a:r>
                        <a:rPr lang="ko-KR" altLang="en-US" sz="800" b="0" kern="120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있임</a:t>
                      </a:r>
                      <a:r>
                        <a:rPr lang="en-US" altLang="ko-KR" sz="800" b="0" kern="1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800" b="0" u="sng" kern="1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새로운 항목이 추가됨으로 인해 항목들의 전체 너비가 </a:t>
                      </a:r>
                      <a:r>
                        <a:rPr lang="en-US" altLang="ko-KR" sz="800" b="1" u="sng" baseline="0" dirty="0" err="1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multiselectedcomboBox</a:t>
                      </a:r>
                      <a:r>
                        <a:rPr lang="ko-KR" altLang="en-US" sz="800" b="0" u="sng" kern="12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의</a:t>
                      </a:r>
                      <a:r>
                        <a:rPr lang="en-US" altLang="ko-KR" sz="800" b="0" u="sng" kern="12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800" b="0" u="sng" kern="12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너비 보다 커질 경우 다음 행에 새로운 항목을 추가 함</a:t>
                      </a:r>
                      <a:r>
                        <a:rPr lang="en-US" altLang="ko-KR" sz="800" b="0" u="sng" kern="12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.</a:t>
                      </a:r>
                      <a:endParaRPr lang="en-US" altLang="ko-KR" sz="800" b="1" u="sng" baseline="0" dirty="0" smtClean="0">
                        <a:latin typeface="Arial" panose="020B0604020202020204" pitchFamily="34" charset="0"/>
                        <a:ea typeface="나눔고딕"/>
                        <a:cs typeface="Arial" panose="020B0604020202020204" pitchFamily="34" charset="0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Arial" panose="020B0604020202020204" pitchFamily="34" charset="0"/>
                        <a:ea typeface="나눔고딕"/>
                        <a:cs typeface="Arial" panose="020B0604020202020204" pitchFamily="34" charset="0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" name="Shape 125"/>
          <p:cNvGrpSpPr/>
          <p:nvPr/>
        </p:nvGrpSpPr>
        <p:grpSpPr>
          <a:xfrm>
            <a:off x="-3638" y="3329"/>
            <a:ext cx="12195638" cy="475495"/>
            <a:chOff x="57150" y="234360"/>
            <a:chExt cx="9782276" cy="628510"/>
          </a:xfrm>
        </p:grpSpPr>
        <p:sp>
          <p:nvSpPr>
            <p:cNvPr id="10" name="Shape 126"/>
            <p:cNvSpPr/>
            <p:nvPr/>
          </p:nvSpPr>
          <p:spPr>
            <a:xfrm>
              <a:off x="57150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</a:p>
          </p:txBody>
        </p:sp>
        <p:sp>
          <p:nvSpPr>
            <p:cNvPr id="11" name="Shape 127"/>
            <p:cNvSpPr/>
            <p:nvPr/>
          </p:nvSpPr>
          <p:spPr>
            <a:xfrm>
              <a:off x="1122150" y="441066"/>
              <a:ext cx="12243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WCMS-L01-P01-01</a:t>
              </a:r>
              <a:endParaRPr lang="en-US" altLang="ko-KR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8"/>
            <p:cNvSpPr/>
            <p:nvPr/>
          </p:nvSpPr>
          <p:spPr>
            <a:xfrm>
              <a:off x="2330425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</a:p>
          </p:txBody>
        </p:sp>
        <p:sp>
          <p:nvSpPr>
            <p:cNvPr id="13" name="Shape 129"/>
            <p:cNvSpPr/>
            <p:nvPr/>
          </p:nvSpPr>
          <p:spPr>
            <a:xfrm>
              <a:off x="3395426" y="441066"/>
              <a:ext cx="64440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30"/>
            <p:cNvSpPr/>
            <p:nvPr/>
          </p:nvSpPr>
          <p:spPr>
            <a:xfrm>
              <a:off x="57150" y="64777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</a:p>
          </p:txBody>
        </p:sp>
        <p:sp>
          <p:nvSpPr>
            <p:cNvPr id="15" name="Shape 131"/>
            <p:cNvSpPr/>
            <p:nvPr/>
          </p:nvSpPr>
          <p:spPr>
            <a:xfrm>
              <a:off x="1122150" y="64777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등록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수정 팝업 자동 생성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32"/>
            <p:cNvSpPr/>
            <p:nvPr/>
          </p:nvSpPr>
          <p:spPr>
            <a:xfrm>
              <a:off x="57150" y="23436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</a:p>
          </p:txBody>
        </p:sp>
        <p:sp>
          <p:nvSpPr>
            <p:cNvPr id="17" name="Shape 133"/>
            <p:cNvSpPr/>
            <p:nvPr/>
          </p:nvSpPr>
          <p:spPr>
            <a:xfrm>
              <a:off x="1122150" y="23436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98892" y="1054760"/>
            <a:ext cx="2779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&lt;UI Component Type</a:t>
            </a:r>
            <a:r>
              <a:rPr lang="ko-KR" altLang="en-US" sz="1200" dirty="0" smtClean="0"/>
              <a:t>별 </a:t>
            </a:r>
            <a:r>
              <a:rPr lang="en-US" altLang="ko-KR" sz="1200" dirty="0" smtClean="0"/>
              <a:t>UI </a:t>
            </a:r>
            <a:r>
              <a:rPr lang="ko-KR" altLang="en-US" sz="1200" dirty="0" smtClean="0"/>
              <a:t>구성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70" y="1485900"/>
            <a:ext cx="4535445" cy="2363929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649970" y="1544641"/>
            <a:ext cx="203498" cy="189707"/>
            <a:chOff x="3717713" y="971828"/>
            <a:chExt cx="203498" cy="189707"/>
          </a:xfrm>
        </p:grpSpPr>
        <p:sp>
          <p:nvSpPr>
            <p:cNvPr id="37" name="순서도: 연결자 36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7</a:t>
              </a:r>
              <a:endParaRPr lang="ko-KR" altLang="en-US" sz="600" b="1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925003" y="1878313"/>
            <a:ext cx="203498" cy="200905"/>
            <a:chOff x="3717713" y="972065"/>
            <a:chExt cx="203498" cy="200905"/>
          </a:xfrm>
        </p:grpSpPr>
        <p:sp>
          <p:nvSpPr>
            <p:cNvPr id="41" name="순서도: 연결자 40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17713" y="988304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8</a:t>
              </a:r>
              <a:endParaRPr lang="ko-KR" altLang="en-US" sz="600" b="1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63998" y="2128138"/>
            <a:ext cx="203498" cy="200905"/>
            <a:chOff x="3717713" y="972065"/>
            <a:chExt cx="203498" cy="200905"/>
          </a:xfrm>
        </p:grpSpPr>
        <p:sp>
          <p:nvSpPr>
            <p:cNvPr id="44" name="순서도: 연결자 43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17713" y="988304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9</a:t>
              </a:r>
              <a:endParaRPr lang="ko-KR" altLang="en-US" sz="600" b="1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939031" y="2667864"/>
            <a:ext cx="334083" cy="192667"/>
            <a:chOff x="1610179" y="5416534"/>
            <a:chExt cx="334083" cy="192667"/>
          </a:xfrm>
        </p:grpSpPr>
        <p:sp>
          <p:nvSpPr>
            <p:cNvPr id="28" name="순서도: 연결자 27"/>
            <p:cNvSpPr/>
            <p:nvPr/>
          </p:nvSpPr>
          <p:spPr>
            <a:xfrm>
              <a:off x="1665398" y="5416534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10179" y="5424535"/>
              <a:ext cx="33408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10</a:t>
              </a:r>
              <a:endParaRPr lang="ko-KR" altLang="en-US" sz="600" b="1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96" y="4800435"/>
            <a:ext cx="4341235" cy="962025"/>
          </a:xfrm>
          <a:prstGeom prst="rect">
            <a:avLst/>
          </a:prstGeom>
        </p:spPr>
      </p:pic>
      <p:cxnSp>
        <p:nvCxnSpPr>
          <p:cNvPr id="5" name="꺾인 연결선 4"/>
          <p:cNvCxnSpPr>
            <a:endCxn id="3" idx="3"/>
          </p:cNvCxnSpPr>
          <p:nvPr/>
        </p:nvCxnSpPr>
        <p:spPr>
          <a:xfrm rot="5400000">
            <a:off x="5012550" y="3711894"/>
            <a:ext cx="1765735" cy="1373372"/>
          </a:xfrm>
          <a:prstGeom prst="bentConnector2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 설명선 29"/>
          <p:cNvSpPr/>
          <p:nvPr/>
        </p:nvSpPr>
        <p:spPr>
          <a:xfrm>
            <a:off x="7869664" y="3827500"/>
            <a:ext cx="848497" cy="224780"/>
          </a:xfrm>
          <a:prstGeom prst="wedgeRectCallout">
            <a:avLst>
              <a:gd name="adj1" fmla="val -64295"/>
              <a:gd name="adj2" fmla="val -229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2016.7.27 </a:t>
            </a:r>
            <a:r>
              <a:rPr lang="ko-KR" altLang="en-US" sz="800" dirty="0" smtClean="0"/>
              <a:t>추가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7891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565580"/>
              </p:ext>
            </p:extLst>
          </p:nvPr>
        </p:nvGraphicFramePr>
        <p:xfrm>
          <a:off x="6273801" y="474451"/>
          <a:ext cx="5930512" cy="245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56"/>
                <a:gridCol w="5638756"/>
              </a:tblGrid>
              <a:tr h="0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 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8102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Contents list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팝업 창 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Title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err="1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메뉴명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+ 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등록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수정 형식</a:t>
                      </a:r>
                      <a:endParaRPr lang="en-US" altLang="ko-KR" sz="800" b="0" baseline="0" dirty="0" smtClean="0">
                        <a:latin typeface="Arial" panose="020B0604020202020204" pitchFamily="34" charset="0"/>
                        <a:ea typeface="나눔고딕"/>
                        <a:cs typeface="Arial" panose="020B0604020202020204" pitchFamily="34" charset="0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설정한 정보 저장</a:t>
                      </a:r>
                      <a:endParaRPr lang="en-US" altLang="ko-KR" sz="800" b="0" baseline="0" dirty="0" smtClean="0">
                        <a:latin typeface="Arial" panose="020B0604020202020204" pitchFamily="34" charset="0"/>
                        <a:ea typeface="나눔고딕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필수 항목 체크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스키마 정의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WCMS-M04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에 따름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altLang="ko-KR" sz="800" b="0" baseline="0" dirty="0" smtClean="0">
                        <a:latin typeface="Arial" panose="020B0604020202020204" pitchFamily="34" charset="0"/>
                        <a:ea typeface="나눔고딕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Input UI Component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의 경우 값 범위 체크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스키마 정의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WCMS-M04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에 따름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altLang="ko-KR" sz="800" b="0" baseline="0" dirty="0" smtClean="0">
                        <a:latin typeface="Arial" panose="020B0604020202020204" pitchFamily="34" charset="0"/>
                        <a:ea typeface="나눔고딕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성공 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성공 메시지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확인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팝업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WCMS-000-P01)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 </a:t>
                      </a:r>
                      <a:r>
                        <a:rPr lang="ko-KR" altLang="en-US" sz="8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레이어</a:t>
                      </a:r>
                      <a:r>
                        <a:rPr lang="ko-KR" altLang="en-US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오픈 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-&gt; </a:t>
                      </a:r>
                      <a:r>
                        <a:rPr lang="en-US" altLang="ko-KR" sz="8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업데이트된 순으로 정렬하여 현재 화면 </a:t>
                      </a:r>
                      <a:r>
                        <a:rPr lang="ko-KR" altLang="en-US" sz="800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리로딩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실패 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800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실패 메시지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확인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팝업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WCMS-000-P01)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 </a:t>
                      </a:r>
                      <a:r>
                        <a:rPr lang="ko-KR" altLang="en-US" sz="8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레이어</a:t>
                      </a:r>
                      <a:r>
                        <a:rPr lang="ko-KR" altLang="en-US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오픈</a:t>
                      </a:r>
                      <a:endParaRPr lang="en-US" altLang="ko-KR" sz="800" b="0" baseline="0" dirty="0" smtClean="0">
                        <a:latin typeface="Arial" panose="020B0604020202020204" pitchFamily="34" charset="0"/>
                        <a:ea typeface="나눔고딕"/>
                        <a:cs typeface="Arial" panose="020B0604020202020204" pitchFamily="34" charset="0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설정 취소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나눔고딕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해당 팝업 창 닫음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UI Component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스크립트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스키마 정의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WCMS-M02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에서 정의한 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UI 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Component Type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의 </a:t>
                      </a:r>
                      <a:r>
                        <a:rPr lang="ko-KR" altLang="en-US" sz="800" b="0" baseline="0" dirty="0" err="1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컬럼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들을  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Custom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하게 표출 할 수 있는 스크립트 정의</a:t>
                      </a:r>
                      <a:endParaRPr lang="en-US" altLang="ko-KR" sz="800" b="0" baseline="0" dirty="0" smtClean="0">
                        <a:latin typeface="Arial" panose="020B0604020202020204" pitchFamily="34" charset="0"/>
                        <a:ea typeface="나눔고딕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각각의 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UI Component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들은 스키마 정의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WCMS-M02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에서 정의한 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UI 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Component Type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의 </a:t>
                      </a:r>
                      <a:r>
                        <a:rPr lang="ko-KR" altLang="en-US" sz="800" b="0" baseline="0" dirty="0" err="1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컬럼의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명칭과 일치해야 함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 </a:t>
                      </a:r>
                      <a:endParaRPr lang="en-US" altLang="ko-KR" sz="800" b="0" baseline="0" dirty="0" smtClean="0">
                        <a:latin typeface="Arial" panose="020B0604020202020204" pitchFamily="34" charset="0"/>
                        <a:ea typeface="나눔고딕"/>
                        <a:cs typeface="Arial" panose="020B0604020202020204" pitchFamily="34" charset="0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" name="Shape 125"/>
          <p:cNvGrpSpPr/>
          <p:nvPr/>
        </p:nvGrpSpPr>
        <p:grpSpPr>
          <a:xfrm>
            <a:off x="-3638" y="3329"/>
            <a:ext cx="12195638" cy="475495"/>
            <a:chOff x="57150" y="234360"/>
            <a:chExt cx="9782276" cy="628510"/>
          </a:xfrm>
        </p:grpSpPr>
        <p:sp>
          <p:nvSpPr>
            <p:cNvPr id="10" name="Shape 126"/>
            <p:cNvSpPr/>
            <p:nvPr/>
          </p:nvSpPr>
          <p:spPr>
            <a:xfrm>
              <a:off x="57150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</a:p>
          </p:txBody>
        </p:sp>
        <p:sp>
          <p:nvSpPr>
            <p:cNvPr id="11" name="Shape 127"/>
            <p:cNvSpPr/>
            <p:nvPr/>
          </p:nvSpPr>
          <p:spPr>
            <a:xfrm>
              <a:off x="1122150" y="441066"/>
              <a:ext cx="12243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WCMS-L01-P01-1</a:t>
              </a:r>
              <a:endParaRPr lang="en-US" altLang="ko-KR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8"/>
            <p:cNvSpPr/>
            <p:nvPr/>
          </p:nvSpPr>
          <p:spPr>
            <a:xfrm>
              <a:off x="2330425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</a:p>
          </p:txBody>
        </p:sp>
        <p:sp>
          <p:nvSpPr>
            <p:cNvPr id="13" name="Shape 129"/>
            <p:cNvSpPr/>
            <p:nvPr/>
          </p:nvSpPr>
          <p:spPr>
            <a:xfrm>
              <a:off x="3395426" y="441066"/>
              <a:ext cx="64440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30"/>
            <p:cNvSpPr/>
            <p:nvPr/>
          </p:nvSpPr>
          <p:spPr>
            <a:xfrm>
              <a:off x="57150" y="64777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</a:p>
          </p:txBody>
        </p:sp>
        <p:sp>
          <p:nvSpPr>
            <p:cNvPr id="15" name="Shape 131"/>
            <p:cNvSpPr/>
            <p:nvPr/>
          </p:nvSpPr>
          <p:spPr>
            <a:xfrm>
              <a:off x="1122150" y="64777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등록</a:t>
              </a: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수정 팝업 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Custom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생성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스크립트를 이용한 생성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32"/>
            <p:cNvSpPr/>
            <p:nvPr/>
          </p:nvSpPr>
          <p:spPr>
            <a:xfrm>
              <a:off x="57150" y="23436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</a:p>
          </p:txBody>
        </p:sp>
        <p:sp>
          <p:nvSpPr>
            <p:cNvPr id="17" name="Shape 133"/>
            <p:cNvSpPr/>
            <p:nvPr/>
          </p:nvSpPr>
          <p:spPr>
            <a:xfrm>
              <a:off x="1122150" y="23436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07" y="635205"/>
            <a:ext cx="5303460" cy="258876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20" y="1301993"/>
            <a:ext cx="4987034" cy="1255183"/>
          </a:xfrm>
          <a:prstGeom prst="rect">
            <a:avLst/>
          </a:prstGeom>
        </p:spPr>
      </p:pic>
      <p:sp>
        <p:nvSpPr>
          <p:cNvPr id="18" name="오른쪽 중괄호 17"/>
          <p:cNvSpPr/>
          <p:nvPr/>
        </p:nvSpPr>
        <p:spPr>
          <a:xfrm>
            <a:off x="5459606" y="1043610"/>
            <a:ext cx="655982" cy="1934178"/>
          </a:xfrm>
          <a:prstGeom prst="rightBrac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369058" y="601879"/>
            <a:ext cx="203498" cy="189707"/>
            <a:chOff x="3717713" y="971828"/>
            <a:chExt cx="203498" cy="189707"/>
          </a:xfrm>
        </p:grpSpPr>
        <p:sp>
          <p:nvSpPr>
            <p:cNvPr id="20" name="순서도: 연결자 19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1</a:t>
              </a:r>
              <a:endParaRPr lang="ko-KR" altLang="en-US" sz="600" b="1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507235" y="2775084"/>
            <a:ext cx="203498" cy="189707"/>
            <a:chOff x="3717713" y="971828"/>
            <a:chExt cx="203498" cy="189707"/>
          </a:xfrm>
        </p:grpSpPr>
        <p:sp>
          <p:nvSpPr>
            <p:cNvPr id="23" name="순서도: 연결자 22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2</a:t>
              </a:r>
              <a:endParaRPr lang="ko-KR" altLang="en-US" sz="600" b="1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205863" y="2775084"/>
            <a:ext cx="203498" cy="189707"/>
            <a:chOff x="3717713" y="971828"/>
            <a:chExt cx="203498" cy="189707"/>
          </a:xfrm>
        </p:grpSpPr>
        <p:sp>
          <p:nvSpPr>
            <p:cNvPr id="26" name="순서도: 연결자 25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3</a:t>
              </a:r>
              <a:endParaRPr lang="ko-KR" altLang="en-US" sz="600" b="1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981258" y="2042902"/>
            <a:ext cx="203498" cy="189707"/>
            <a:chOff x="3717713" y="971828"/>
            <a:chExt cx="203498" cy="189707"/>
          </a:xfrm>
        </p:grpSpPr>
        <p:sp>
          <p:nvSpPr>
            <p:cNvPr id="29" name="순서도: 연결자 28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4</a:t>
              </a:r>
              <a:endParaRPr lang="ko-KR" altLang="en-US" sz="600" b="1" dirty="0"/>
            </a:p>
          </p:txBody>
        </p:sp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539688"/>
              </p:ext>
            </p:extLst>
          </p:nvPr>
        </p:nvGraphicFramePr>
        <p:xfrm>
          <a:off x="814522" y="3890753"/>
          <a:ext cx="3731416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698"/>
                <a:gridCol w="731698"/>
                <a:gridCol w="2268020"/>
              </a:tblGrid>
              <a:tr h="17399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메뉴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관련 팝업 메시지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Save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문구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저장  하시겠습니까</a:t>
                      </a:r>
                      <a:r>
                        <a:rPr lang="en-US" altLang="ko-KR" sz="800" dirty="0" smtClean="0"/>
                        <a:t>?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성공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요청하신 작업이 정상적으로 완료되었습니다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실패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요청하신 작업 처리 중 오류가 발생하였습니다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12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43000" y="2597546"/>
            <a:ext cx="9906000" cy="1399921"/>
          </a:xfrm>
          <a:prstGeom prst="rect">
            <a:avLst/>
          </a:prstGeom>
          <a:gradFill>
            <a:gsLst>
              <a:gs pos="15000">
                <a:srgbClr val="570D52"/>
              </a:gs>
              <a:gs pos="100000">
                <a:srgbClr val="EF213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ctr"/>
          <a:lstStyle/>
          <a:p>
            <a:pPr algn="ctr">
              <a:lnSpc>
                <a:spcPct val="200000"/>
              </a:lnSpc>
            </a:pPr>
            <a:endParaRPr lang="ko-KR" altLang="en-US" sz="24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0566" y="2732727"/>
            <a:ext cx="60308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6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스키마 </a:t>
            </a:r>
            <a:r>
              <a:rPr lang="ko-KR" altLang="en-US" sz="66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관리</a:t>
            </a:r>
            <a:r>
              <a:rPr lang="en-US" altLang="ko-KR" sz="66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66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63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8" y="448853"/>
            <a:ext cx="6538482" cy="3862463"/>
          </a:xfrm>
          <a:prstGeom prst="rect">
            <a:avLst/>
          </a:prstGeom>
        </p:spPr>
      </p:pic>
      <p:graphicFrame>
        <p:nvGraphicFramePr>
          <p:cNvPr id="8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6190979"/>
              </p:ext>
            </p:extLst>
          </p:nvPr>
        </p:nvGraphicFramePr>
        <p:xfrm>
          <a:off x="6767227" y="444570"/>
          <a:ext cx="5424776" cy="684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503"/>
                <a:gridCol w="5066273"/>
              </a:tblGrid>
              <a:tr h="0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 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7266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검색 조건</a:t>
                      </a:r>
                      <a:endParaRPr lang="en-US" altLang="ko-KR" sz="800" b="0" baseline="0" dirty="0" smtClean="0"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Name, Creator, </a:t>
                      </a:r>
                      <a:r>
                        <a:rPr lang="en-US" altLang="ko-KR" sz="800" b="0" baseline="0" dirty="0" err="1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Updater,CreateTime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altLang="ko-KR" sz="800" b="0" baseline="0" dirty="0" err="1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UpdateTime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로 구성</a:t>
                      </a:r>
                      <a:endParaRPr lang="en-US" altLang="ko-KR" sz="800" b="0" baseline="0" dirty="0" smtClean="0"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77835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2</a:t>
                      </a:r>
                      <a:endParaRPr lang="ko-KR" altLang="en-US" sz="9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검색어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 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Name, Creator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     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영어 대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소문자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숫자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, '-‘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입력 제한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     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입력 문자는 최소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0,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최대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32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로 제한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err="1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CreateTime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altLang="ko-KR" sz="800" b="0" baseline="0" dirty="0" err="1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UpdateTime</a:t>
                      </a:r>
                      <a:endParaRPr lang="en-US" altLang="ko-KR" sz="800" b="0" baseline="0" dirty="0" smtClean="0"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      -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기간 검색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5533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3</a:t>
                      </a:r>
                      <a:endParaRPr lang="ko-KR" altLang="en-US" sz="9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검색요청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입력 값 체크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    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기간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종료 날짜는 시작 날짜 보다 작을 수 없음 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성공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검색 조건 기준 오름차순 정렬하여 현재 화면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리로딩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나눔고딕" pitchFamily="50" charset="-127"/>
                          <a:cs typeface="Arial"/>
                          <a:sym typeface="Arial"/>
                        </a:rPr>
                        <a:t>실패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나눔고딕" pitchFamily="50" charset="-127"/>
                          <a:cs typeface="Arial"/>
                          <a:sym typeface="Arial"/>
                        </a:rPr>
                        <a:t>: 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나눔고딕" pitchFamily="50" charset="-127"/>
                          <a:cs typeface="Arial"/>
                          <a:sym typeface="Arial"/>
                        </a:rPr>
                        <a:t>실패 메시지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</a:rPr>
                        <a:t>확인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팝업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WCMS-000-P01) </a:t>
                      </a:r>
                      <a:r>
                        <a:rPr lang="ko-KR" altLang="en-US" sz="80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레이어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오픈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kern="1200" baseline="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 * </a:t>
                      </a:r>
                      <a:r>
                        <a:rPr lang="ko-KR" altLang="en-US" sz="800" b="1" kern="1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검색 버튼이 있는 모든 페이지 동일하게 적용</a:t>
                      </a:r>
                      <a:endParaRPr lang="en-US" altLang="ko-KR" sz="800" b="1" kern="1200" baseline="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8752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Import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할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Excel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파일의 템플릿 다운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템플릿 구조는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WCMS-M02</a:t>
                      </a:r>
                      <a:r>
                        <a:rPr lang="ko-KR" altLang="en-US" sz="8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와 동일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클릭 시 파일 다운로드 팝업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WCMS-000-P03)</a:t>
                      </a:r>
                      <a:r>
                        <a:rPr lang="ko-KR" altLang="en-US" sz="8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레이어</a:t>
                      </a:r>
                      <a:r>
                        <a:rPr lang="ko-KR" altLang="en-US" sz="8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오픈</a:t>
                      </a:r>
                      <a:endParaRPr lang="en-US" altLang="ko-KR" sz="800" baseline="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성공 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지정된 위치에 파일이 정상적으로 저장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실패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:  </a:t>
                      </a:r>
                      <a:r>
                        <a:rPr lang="ko-KR" altLang="en-US" sz="800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실패 메시지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확인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팝업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WCMS-000-P01)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 </a:t>
                      </a:r>
                      <a:r>
                        <a:rPr lang="ko-KR" altLang="en-US" sz="8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레이어</a:t>
                      </a:r>
                      <a:r>
                        <a:rPr lang="ko-KR" altLang="en-US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오픈</a:t>
                      </a:r>
                      <a:endParaRPr lang="en-US" altLang="ko-KR" sz="800" b="0" baseline="0" dirty="0" smtClean="0">
                        <a:latin typeface="Arial" panose="020B0604020202020204" pitchFamily="34" charset="0"/>
                        <a:ea typeface="나눔고딕"/>
                        <a:cs typeface="Arial" panose="020B0604020202020204" pitchFamily="34" charset="0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999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스키마 정의 파일을 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Import 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스키마 정의 파일은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WCMS-M02</a:t>
                      </a:r>
                      <a:r>
                        <a:rPr lang="ko-KR" altLang="en-US" sz="8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와 동일</a:t>
                      </a:r>
                      <a:endParaRPr lang="en-US" altLang="ko-KR" sz="800" b="0" baseline="0" dirty="0" smtClean="0"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클릭 시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파일 업로드 팝업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WCMS-000-P04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  <a:sym typeface="Arial"/>
                        </a:rPr>
                        <a:t>) </a:t>
                      </a:r>
                      <a:r>
                        <a:rPr lang="ko-KR" altLang="en-US" sz="800" b="0" baseline="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  <a:sym typeface="Arial"/>
                        </a:rPr>
                        <a:t>레이어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  <a:sym typeface="Arial"/>
                        </a:rPr>
                        <a:t> 오픈</a:t>
                      </a:r>
                      <a:endParaRPr lang="en-US" altLang="ko-KR" sz="800" b="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  <a:sym typeface="Arial"/>
                        </a:rPr>
                        <a:t>이미 등록된 스키마인 경우 업데이트 처리</a:t>
                      </a:r>
                      <a:endParaRPr lang="en-US" altLang="ko-KR" sz="800" b="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처리가 실패한 스키마가 있는 경우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 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부분실패 문구의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선택팝업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창(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WCMS-000-P02)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레이어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오픈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-&gt;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저장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” -&gt;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파일 다운로드 팝업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WCMS-000-P02)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레이어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오픈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-&gt;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실패한 스키마 목록을 로컬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PC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에 저장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(WCMS-M02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와 동일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구조의 파일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  <a:sym typeface="Arial"/>
                        </a:rPr>
                        <a:t>성공 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  <a:sym typeface="Arial"/>
                        </a:rPr>
                        <a:t>: 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처리가 성공한 스키마는 목록에 추가 되며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최근에 추가된 순으로 정렬</a:t>
                      </a:r>
                      <a:endParaRPr lang="en-US" altLang="ko-KR" sz="800" b="0" baseline="0" dirty="0" smtClean="0"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  <a:sym typeface="Arial"/>
                        </a:rPr>
                        <a:t>실패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  <a:sym typeface="Arial"/>
                        </a:rPr>
                        <a:t>: </a:t>
                      </a:r>
                      <a:r>
                        <a:rPr lang="ko-KR" altLang="en-US" sz="800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실패 메시지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확인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팝업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WCMS-000-P01)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 </a:t>
                      </a:r>
                      <a:r>
                        <a:rPr lang="ko-KR" altLang="en-US" sz="8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레이어</a:t>
                      </a:r>
                      <a:r>
                        <a:rPr lang="ko-KR" altLang="en-US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오픈</a:t>
                      </a:r>
                      <a:endParaRPr lang="en-US" altLang="ko-KR" sz="800" b="0" baseline="0" dirty="0" smtClean="0">
                        <a:latin typeface="Arial" panose="020B0604020202020204" pitchFamily="34" charset="0"/>
                        <a:ea typeface="나눔고딕"/>
                        <a:cs typeface="Arial" panose="020B0604020202020204" pitchFamily="34" charset="0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553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스키마 목록 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Export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클릭시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파일 다운로드 팝업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WCMS-000-P04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  <a:sym typeface="Arial"/>
                        </a:rPr>
                        <a:t>레이어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  <a:sym typeface="Arial"/>
                        </a:rPr>
                        <a:t> 오픈</a:t>
                      </a:r>
                      <a:endParaRPr lang="en-US" altLang="ko-KR" sz="800" b="0" baseline="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  <a:sym typeface="Arial"/>
                        </a:rPr>
                        <a:t>성공 </a:t>
                      </a:r>
                      <a:r>
                        <a:rPr lang="en-US" altLang="ko-KR" sz="800" b="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  <a:sym typeface="Arial"/>
                        </a:rPr>
                        <a:t>: 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현재 검색된 전체 스키마 목록이 로컬 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PC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에 저장</a:t>
                      </a:r>
                      <a:endParaRPr lang="en-US" altLang="ko-KR" sz="800" b="0" baseline="0" dirty="0" smtClean="0"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실패 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800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실패 메시지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확인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팝업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WCMS-000-P01)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 </a:t>
                      </a:r>
                      <a:r>
                        <a:rPr lang="ko-KR" altLang="en-US" sz="8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레이어</a:t>
                      </a:r>
                      <a:r>
                        <a:rPr lang="ko-KR" altLang="en-US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오픈</a:t>
                      </a:r>
                      <a:endParaRPr lang="en-US" altLang="ko-KR" sz="800" b="0" baseline="0" dirty="0" smtClean="0">
                        <a:latin typeface="Arial" panose="020B0604020202020204" pitchFamily="34" charset="0"/>
                        <a:ea typeface="나눔고딕"/>
                        <a:cs typeface="Arial" panose="020B0604020202020204" pitchFamily="34" charset="0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7</a:t>
                      </a: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선택한 스키마를 삭제</a:t>
                      </a:r>
                      <a:endParaRPr lang="en-US" altLang="ko-KR" sz="800" b="0" baseline="0" dirty="0" smtClean="0"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클릭 시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선택팝업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창(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WCMS-000-P02)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레이어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오픈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-&gt; 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예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” -&gt;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논리 삭제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처리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  <a:sym typeface="Arial"/>
                        </a:rPr>
                        <a:t>성공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  <a:sym typeface="Arial"/>
                        </a:rPr>
                        <a:t>: </a:t>
                      </a:r>
                      <a:r>
                        <a:rPr lang="ko-KR" altLang="en-US" sz="800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성공 메시지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확인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팝업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WCMS-000-P01)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 </a:t>
                      </a:r>
                      <a:r>
                        <a:rPr lang="ko-KR" altLang="en-US" sz="8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레이어</a:t>
                      </a:r>
                      <a:r>
                        <a:rPr lang="ko-KR" altLang="en-US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오픈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-&gt;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선택한 스키마 삭제 후 현재 화면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리로딩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  <a:sym typeface="Arial"/>
                        </a:rPr>
                        <a:t>실패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  <a:sym typeface="Arial"/>
                        </a:rPr>
                        <a:t>: </a:t>
                      </a:r>
                      <a:r>
                        <a:rPr lang="ko-KR" altLang="en-US" sz="800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실패 메시지 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확인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팝업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WCMS-000-P01)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레이어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오픈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나눔고딕"/>
                        <a:cs typeface="Arial" panose="020B0604020202020204" pitchFamily="34" charset="0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8</a:t>
                      </a: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기본 정보 표출</a:t>
                      </a:r>
                      <a:endParaRPr lang="en-US" altLang="ko-KR" sz="800" b="0" baseline="0" dirty="0" smtClean="0"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  Name, Description  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9</a:t>
                      </a: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컬럼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 목록 조회</a:t>
                      </a:r>
                      <a:endParaRPr lang="en-US" altLang="ko-KR" sz="800" b="0" baseline="0" dirty="0" smtClean="0"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클릭 시 스키마에 추가된 </a:t>
                      </a:r>
                      <a:r>
                        <a:rPr lang="ko-KR" altLang="en-US" sz="800" b="0" baseline="0" dirty="0" err="1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컬럼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 목록이 출력</a:t>
                      </a:r>
                      <a:endParaRPr lang="en-US" altLang="ko-KR" sz="800" b="0" baseline="0" dirty="0" smtClean="0"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최근 업데이트된 순으로 정렬</a:t>
                      </a:r>
                      <a:endParaRPr lang="en-US" altLang="ko-KR" sz="800" b="0" baseline="0" dirty="0" smtClean="0"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10</a:t>
                      </a:r>
                      <a:endParaRPr lang="ko-KR" altLang="en-US" sz="8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하단 상세 메뉴 영역 열기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닫기</a:t>
                      </a:r>
                      <a:endParaRPr lang="en-US" altLang="ko-KR" sz="800" b="0" baseline="0" dirty="0" smtClean="0"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1" name="Shape 125"/>
          <p:cNvGrpSpPr/>
          <p:nvPr/>
        </p:nvGrpSpPr>
        <p:grpSpPr>
          <a:xfrm>
            <a:off x="-3638" y="3329"/>
            <a:ext cx="12195638" cy="447218"/>
            <a:chOff x="57150" y="234360"/>
            <a:chExt cx="9782276" cy="628510"/>
          </a:xfrm>
        </p:grpSpPr>
        <p:sp>
          <p:nvSpPr>
            <p:cNvPr id="72" name="Shape 126"/>
            <p:cNvSpPr/>
            <p:nvPr/>
          </p:nvSpPr>
          <p:spPr>
            <a:xfrm>
              <a:off x="57150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</a:p>
          </p:txBody>
        </p:sp>
        <p:sp>
          <p:nvSpPr>
            <p:cNvPr id="73" name="Shape 127"/>
            <p:cNvSpPr/>
            <p:nvPr/>
          </p:nvSpPr>
          <p:spPr>
            <a:xfrm>
              <a:off x="1122150" y="441066"/>
              <a:ext cx="12243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WCMS-M01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128"/>
            <p:cNvSpPr/>
            <p:nvPr/>
          </p:nvSpPr>
          <p:spPr>
            <a:xfrm>
              <a:off x="2330425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</a:p>
          </p:txBody>
        </p:sp>
        <p:sp>
          <p:nvSpPr>
            <p:cNvPr id="75" name="Shape 129"/>
            <p:cNvSpPr/>
            <p:nvPr/>
          </p:nvSpPr>
          <p:spPr>
            <a:xfrm>
              <a:off x="3395426" y="441066"/>
              <a:ext cx="64440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Management-&gt;Schema Management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130"/>
            <p:cNvSpPr/>
            <p:nvPr/>
          </p:nvSpPr>
          <p:spPr>
            <a:xfrm>
              <a:off x="57150" y="64777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</a:p>
          </p:txBody>
        </p:sp>
        <p:sp>
          <p:nvSpPr>
            <p:cNvPr id="77" name="Shape 131"/>
            <p:cNvSpPr/>
            <p:nvPr/>
          </p:nvSpPr>
          <p:spPr>
            <a:xfrm>
              <a:off x="1122150" y="64777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스키마 목록 조회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Import/Export,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삭제 등의 관리 페이지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132"/>
            <p:cNvSpPr/>
            <p:nvPr/>
          </p:nvSpPr>
          <p:spPr>
            <a:xfrm>
              <a:off x="57150" y="23436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</a:p>
          </p:txBody>
        </p:sp>
        <p:sp>
          <p:nvSpPr>
            <p:cNvPr id="79" name="Shape 133"/>
            <p:cNvSpPr/>
            <p:nvPr/>
          </p:nvSpPr>
          <p:spPr>
            <a:xfrm>
              <a:off x="1122150" y="23436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12" y="839345"/>
            <a:ext cx="6093647" cy="347197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70" y="2605681"/>
            <a:ext cx="5770607" cy="136033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052984" y="1064682"/>
            <a:ext cx="203498" cy="189707"/>
            <a:chOff x="3717713" y="971828"/>
            <a:chExt cx="203498" cy="189707"/>
          </a:xfrm>
        </p:grpSpPr>
        <p:sp>
          <p:nvSpPr>
            <p:cNvPr id="2" name="순서도: 연결자 1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1</a:t>
              </a:r>
              <a:endParaRPr lang="ko-KR" altLang="en-US" sz="6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837127" y="1093251"/>
            <a:ext cx="203498" cy="189707"/>
            <a:chOff x="3717713" y="971828"/>
            <a:chExt cx="203498" cy="189707"/>
          </a:xfrm>
        </p:grpSpPr>
        <p:sp>
          <p:nvSpPr>
            <p:cNvPr id="13" name="순서도: 연결자 12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2</a:t>
              </a:r>
              <a:endParaRPr lang="ko-KR" altLang="en-US" sz="600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664683" y="1326245"/>
            <a:ext cx="203498" cy="189707"/>
            <a:chOff x="3717713" y="971828"/>
            <a:chExt cx="203498" cy="189707"/>
          </a:xfrm>
        </p:grpSpPr>
        <p:sp>
          <p:nvSpPr>
            <p:cNvPr id="20" name="순서도: 연결자 19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4</a:t>
              </a:r>
              <a:endParaRPr lang="ko-KR" altLang="en-US" sz="600" b="1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983078" y="1308632"/>
            <a:ext cx="203498" cy="189707"/>
            <a:chOff x="3717713" y="971828"/>
            <a:chExt cx="203498" cy="189707"/>
          </a:xfrm>
        </p:grpSpPr>
        <p:sp>
          <p:nvSpPr>
            <p:cNvPr id="23" name="순서도: 연결자 22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5</a:t>
              </a:r>
              <a:endParaRPr lang="ko-KR" altLang="en-US" sz="600" b="1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995139" y="1320102"/>
            <a:ext cx="203498" cy="189707"/>
            <a:chOff x="3717713" y="971828"/>
            <a:chExt cx="203498" cy="189707"/>
          </a:xfrm>
        </p:grpSpPr>
        <p:sp>
          <p:nvSpPr>
            <p:cNvPr id="26" name="순서도: 연결자 25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6</a:t>
              </a:r>
              <a:endParaRPr lang="ko-KR" altLang="en-US" sz="600" b="1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857856" y="1279207"/>
            <a:ext cx="203498" cy="189707"/>
            <a:chOff x="3717713" y="971828"/>
            <a:chExt cx="203498" cy="189707"/>
          </a:xfrm>
        </p:grpSpPr>
        <p:sp>
          <p:nvSpPr>
            <p:cNvPr id="29" name="순서도: 연결자 28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7</a:t>
              </a:r>
              <a:endParaRPr lang="ko-KR" altLang="en-US" sz="600" b="1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2449995" y="1093251"/>
            <a:ext cx="203498" cy="189707"/>
            <a:chOff x="3717713" y="971828"/>
            <a:chExt cx="203498" cy="189707"/>
          </a:xfrm>
        </p:grpSpPr>
        <p:sp>
          <p:nvSpPr>
            <p:cNvPr id="35" name="순서도: 연결자 34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3</a:t>
              </a:r>
              <a:endParaRPr lang="ko-KR" altLang="en-US" sz="600" b="1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728974" y="2747816"/>
            <a:ext cx="278864" cy="189707"/>
            <a:chOff x="841482" y="4218945"/>
            <a:chExt cx="278864" cy="189707"/>
          </a:xfrm>
        </p:grpSpPr>
        <p:sp>
          <p:nvSpPr>
            <p:cNvPr id="45" name="순서도: 연결자 44"/>
            <p:cNvSpPr/>
            <p:nvPr/>
          </p:nvSpPr>
          <p:spPr>
            <a:xfrm>
              <a:off x="863748" y="4219182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41482" y="4218945"/>
              <a:ext cx="27886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8</a:t>
              </a:r>
              <a:endParaRPr lang="ko-KR" altLang="en-US" sz="600" b="1" dirty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876126" y="2758981"/>
            <a:ext cx="278864" cy="189707"/>
            <a:chOff x="841482" y="4218945"/>
            <a:chExt cx="278864" cy="189707"/>
          </a:xfrm>
        </p:grpSpPr>
        <p:sp>
          <p:nvSpPr>
            <p:cNvPr id="49" name="순서도: 연결자 48"/>
            <p:cNvSpPr/>
            <p:nvPr/>
          </p:nvSpPr>
          <p:spPr>
            <a:xfrm>
              <a:off x="863748" y="4219182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41482" y="4218945"/>
              <a:ext cx="27886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9</a:t>
              </a:r>
              <a:endParaRPr lang="ko-KR" altLang="en-US" sz="600" b="1" dirty="0"/>
            </a:p>
          </p:txBody>
        </p:sp>
      </p:grpSp>
      <p:pic>
        <p:nvPicPr>
          <p:cNvPr id="81" name="그림 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4726" y="1074454"/>
            <a:ext cx="240590" cy="222260"/>
          </a:xfrm>
          <a:prstGeom prst="rect">
            <a:avLst/>
          </a:prstGeom>
        </p:spPr>
      </p:pic>
      <p:sp>
        <p:nvSpPr>
          <p:cNvPr id="55" name="오른쪽 중괄호 54"/>
          <p:cNvSpPr/>
          <p:nvPr/>
        </p:nvSpPr>
        <p:spPr>
          <a:xfrm>
            <a:off x="743369" y="3328015"/>
            <a:ext cx="236296" cy="866220"/>
          </a:xfrm>
          <a:prstGeom prst="rightBrac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182581" y="3710556"/>
            <a:ext cx="3302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페이지 처리 없이 전체 </a:t>
            </a:r>
            <a:r>
              <a:rPr lang="ko-KR" altLang="en-US" sz="1200" dirty="0" err="1" smtClean="0"/>
              <a:t>컬럼</a:t>
            </a:r>
            <a:r>
              <a:rPr lang="ko-KR" altLang="en-US" sz="1200" dirty="0" smtClean="0"/>
              <a:t> 목록 표출</a:t>
            </a:r>
            <a:endParaRPr lang="ko-KR" altLang="en-US" sz="1200" dirty="0"/>
          </a:p>
        </p:txBody>
      </p:sp>
      <p:grpSp>
        <p:nvGrpSpPr>
          <p:cNvPr id="57" name="그룹 56"/>
          <p:cNvGrpSpPr/>
          <p:nvPr/>
        </p:nvGrpSpPr>
        <p:grpSpPr>
          <a:xfrm>
            <a:off x="5985765" y="2741714"/>
            <a:ext cx="334083" cy="192667"/>
            <a:chOff x="1610179" y="5416534"/>
            <a:chExt cx="334083" cy="192667"/>
          </a:xfrm>
        </p:grpSpPr>
        <p:sp>
          <p:nvSpPr>
            <p:cNvPr id="58" name="순서도: 연결자 57"/>
            <p:cNvSpPr/>
            <p:nvPr/>
          </p:nvSpPr>
          <p:spPr>
            <a:xfrm>
              <a:off x="1665398" y="5416534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610179" y="5424535"/>
              <a:ext cx="33408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10</a:t>
              </a:r>
              <a:endParaRPr lang="ko-KR" altLang="en-US" sz="600" b="1" dirty="0"/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5113858" y="1484830"/>
            <a:ext cx="292022" cy="94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4175950" y="1476363"/>
            <a:ext cx="292022" cy="94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009549"/>
              </p:ext>
            </p:extLst>
          </p:nvPr>
        </p:nvGraphicFramePr>
        <p:xfrm>
          <a:off x="2168085" y="4505654"/>
          <a:ext cx="4452275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5861"/>
                <a:gridCol w="700216"/>
                <a:gridCol w="2666198"/>
              </a:tblGrid>
              <a:tr h="19654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메뉴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관련 팝업 메시지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Save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문구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저장  하시겠습니까</a:t>
                      </a:r>
                      <a:r>
                        <a:rPr lang="en-US" altLang="ko-KR" sz="800" dirty="0" smtClean="0"/>
                        <a:t>?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성공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요청하신 작업이 정상적으로 완료되었습니다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실패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요청하신 작업 처리 중 오류가 발생하였습니다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검색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실패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요청하신 작업 처리 중 오류가 발생하였습니다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Template Download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실패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요청하신 작업 처리 중 오류가 발생하였습니다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Import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부분실패 문구 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스키마  등록 중 </a:t>
                      </a:r>
                      <a:r>
                        <a:rPr lang="en-US" altLang="ko-KR" sz="800" b="1" i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</a:t>
                      </a:r>
                      <a:r>
                        <a:rPr lang="ko-KR" altLang="en-US" sz="800" b="1" i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건에 대하여 오류가 발생하였습니다</a:t>
                      </a:r>
                      <a:r>
                        <a:rPr lang="en-US" altLang="ko-KR" sz="800" b="1" i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  <a:r>
                        <a:rPr lang="ko-KR" altLang="en-US" sz="800" b="1" i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오류가 발생한 스키마 목록을 저장하시겠습니까</a:t>
                      </a:r>
                      <a:r>
                        <a:rPr lang="en-US" altLang="ko-KR" sz="800" b="1" i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Export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실패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요청하신 작업 처리 중 오류가 발생하였습니다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Delete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문구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삭제하시겠습니까</a:t>
                      </a:r>
                      <a:r>
                        <a:rPr lang="en-US" altLang="ko-KR" sz="800" dirty="0" smtClean="0"/>
                        <a:t>?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성공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요청하신 작업이 정상적으로 완료되었습니다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실패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요청하신 작업 처리 중 오류가 발생하였습니다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3" name="직선 화살표 연결선 52"/>
          <p:cNvCxnSpPr/>
          <p:nvPr/>
        </p:nvCxnSpPr>
        <p:spPr>
          <a:xfrm flipH="1">
            <a:off x="868406" y="1371540"/>
            <a:ext cx="698769" cy="313411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105370" y="4517667"/>
            <a:ext cx="1923283" cy="924964"/>
            <a:chOff x="22607" y="4669289"/>
            <a:chExt cx="1923283" cy="924964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3712" y="4669289"/>
              <a:ext cx="1234386" cy="56474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2607" y="5224921"/>
              <a:ext cx="1923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latin typeface="Arial" panose="020B0604020202020204" pitchFamily="34" charset="0"/>
                  <a:ea typeface="나눔고딕" pitchFamily="50" charset="-127"/>
                  <a:cs typeface="Arial" panose="020B0604020202020204" pitchFamily="34" charset="0"/>
                </a:rPr>
                <a:t>&lt;</a:t>
              </a:r>
              <a:r>
                <a:rPr lang="en-US" altLang="ko-KR" sz="900" b="1" dirty="0" err="1" smtClean="0">
                  <a:latin typeface="Arial" panose="020B0604020202020204" pitchFamily="34" charset="0"/>
                  <a:ea typeface="나눔고딕" pitchFamily="50" charset="-127"/>
                  <a:cs typeface="Arial" panose="020B0604020202020204" pitchFamily="34" charset="0"/>
                </a:rPr>
                <a:t>CreateTime</a:t>
              </a:r>
              <a:r>
                <a:rPr lang="en-US" altLang="ko-KR" sz="900" b="1" dirty="0">
                  <a:latin typeface="Arial" panose="020B0604020202020204" pitchFamily="34" charset="0"/>
                  <a:ea typeface="나눔고딕" pitchFamily="50" charset="-127"/>
                  <a:cs typeface="Arial" panose="020B0604020202020204" pitchFamily="34" charset="0"/>
                </a:rPr>
                <a:t>, </a:t>
              </a:r>
              <a:r>
                <a:rPr lang="en-US" altLang="ko-KR" sz="900" b="1" dirty="0" err="1" smtClean="0">
                  <a:latin typeface="Arial" panose="020B0604020202020204" pitchFamily="34" charset="0"/>
                  <a:ea typeface="나눔고딕" pitchFamily="50" charset="-127"/>
                  <a:cs typeface="Arial" panose="020B0604020202020204" pitchFamily="34" charset="0"/>
                </a:rPr>
                <a:t>UpdateTime</a:t>
              </a:r>
              <a:r>
                <a:rPr lang="en-US" altLang="ko-KR" sz="900" b="1" dirty="0" smtClean="0">
                  <a:latin typeface="Arial" panose="020B0604020202020204" pitchFamily="34" charset="0"/>
                  <a:ea typeface="나눔고딕" pitchFamily="50" charset="-127"/>
                  <a:cs typeface="Arial" panose="020B0604020202020204" pitchFamily="34" charset="0"/>
                </a:rPr>
                <a:t> &gt;</a:t>
              </a:r>
              <a:r>
                <a:rPr lang="ko-KR" altLang="en-US" sz="900" b="1" dirty="0" smtClean="0">
                  <a:latin typeface="Arial" panose="020B0604020202020204" pitchFamily="34" charset="0"/>
                  <a:ea typeface="나눔고딕" pitchFamily="50" charset="-127"/>
                  <a:cs typeface="Arial" panose="020B0604020202020204" pitchFamily="34" charset="0"/>
                </a:rPr>
                <a:t>검색 </a:t>
              </a:r>
              <a:endParaRPr lang="en-US" altLang="ko-KR" sz="900" b="1" dirty="0">
                <a:latin typeface="Arial" panose="020B0604020202020204" pitchFamily="34" charset="0"/>
                <a:ea typeface="나눔고딕" pitchFamily="50" charset="-127"/>
                <a:cs typeface="Arial" panose="020B0604020202020204" pitchFamily="34" charset="0"/>
              </a:endParaRPr>
            </a:p>
            <a:p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3934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4996507"/>
              </p:ext>
            </p:extLst>
          </p:nvPr>
        </p:nvGraphicFramePr>
        <p:xfrm>
          <a:off x="6767227" y="444570"/>
          <a:ext cx="5424776" cy="65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982"/>
                <a:gridCol w="4952794"/>
              </a:tblGrid>
              <a:tr h="0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 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34499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3-1</a:t>
                      </a:r>
                      <a:endParaRPr lang="ko-KR" altLang="en-US" sz="9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검색된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데이터가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없을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경우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리스트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영역에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1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메시지</a:t>
                      </a:r>
                      <a:r>
                        <a:rPr lang="en-US" altLang="ko-KR" sz="800" b="0" i="1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altLang="ko-KR" sz="800" b="1" i="1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“No</a:t>
                      </a:r>
                      <a:r>
                        <a:rPr lang="en-US" altLang="ko-KR" sz="800" b="1" i="1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Result Found”</a:t>
                      </a:r>
                      <a:r>
                        <a:rPr lang="en-US" altLang="ko-KR" sz="800" b="0" i="1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를 </a:t>
                      </a:r>
                      <a:r>
                        <a:rPr lang="en-US" altLang="ko-KR" sz="800" dirty="0" err="1" smtClean="0"/>
                        <a:t>보여준다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44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9-1</a:t>
                      </a: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추가된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컬럼이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없는 경우 리스트 영역에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메시지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altLang="ko-KR" sz="800" b="1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“This</a:t>
                      </a:r>
                      <a:r>
                        <a:rPr lang="en-US" altLang="ko-KR" sz="800" b="1" i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Schema Currently has no column”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)를 </a:t>
                      </a:r>
                      <a:r>
                        <a:rPr lang="en-US" altLang="ko-KR" sz="800" dirty="0" err="1" smtClean="0"/>
                        <a:t>보여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en-US" altLang="ko-KR" sz="800" dirty="0" err="1" smtClean="0"/>
                        <a:t>준다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7" name="그림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235" y="994282"/>
            <a:ext cx="4112698" cy="2091856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3560688" y="1632750"/>
            <a:ext cx="334083" cy="192667"/>
            <a:chOff x="1610179" y="5416534"/>
            <a:chExt cx="334083" cy="192667"/>
          </a:xfrm>
        </p:grpSpPr>
        <p:sp>
          <p:nvSpPr>
            <p:cNvPr id="62" name="순서도: 연결자 61"/>
            <p:cNvSpPr/>
            <p:nvPr/>
          </p:nvSpPr>
          <p:spPr>
            <a:xfrm>
              <a:off x="1665398" y="5416534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610179" y="5424535"/>
              <a:ext cx="33408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3-1</a:t>
              </a:r>
              <a:endParaRPr lang="ko-KR" altLang="en-US" sz="600" b="1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186918" y="2631314"/>
            <a:ext cx="360931" cy="189707"/>
            <a:chOff x="2562141" y="6201565"/>
            <a:chExt cx="360931" cy="189707"/>
          </a:xfrm>
        </p:grpSpPr>
        <p:sp>
          <p:nvSpPr>
            <p:cNvPr id="67" name="순서도: 연결자 66"/>
            <p:cNvSpPr/>
            <p:nvPr/>
          </p:nvSpPr>
          <p:spPr>
            <a:xfrm>
              <a:off x="2609122" y="6201802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62141" y="6201565"/>
              <a:ext cx="36093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9-1</a:t>
              </a:r>
              <a:endParaRPr lang="ko-KR" altLang="en-US" sz="600" b="1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296063" y="1376464"/>
            <a:ext cx="2004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검색 데이터가 없는 경우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grpSp>
        <p:nvGrpSpPr>
          <p:cNvPr id="71" name="Shape 125"/>
          <p:cNvGrpSpPr/>
          <p:nvPr/>
        </p:nvGrpSpPr>
        <p:grpSpPr>
          <a:xfrm>
            <a:off x="-3638" y="3329"/>
            <a:ext cx="12195638" cy="447218"/>
            <a:chOff x="57150" y="234360"/>
            <a:chExt cx="9782276" cy="628510"/>
          </a:xfrm>
        </p:grpSpPr>
        <p:sp>
          <p:nvSpPr>
            <p:cNvPr id="72" name="Shape 126"/>
            <p:cNvSpPr/>
            <p:nvPr/>
          </p:nvSpPr>
          <p:spPr>
            <a:xfrm>
              <a:off x="57150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</a:p>
          </p:txBody>
        </p:sp>
        <p:sp>
          <p:nvSpPr>
            <p:cNvPr id="73" name="Shape 127"/>
            <p:cNvSpPr/>
            <p:nvPr/>
          </p:nvSpPr>
          <p:spPr>
            <a:xfrm>
              <a:off x="1122150" y="441066"/>
              <a:ext cx="12243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WCMS-M01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128"/>
            <p:cNvSpPr/>
            <p:nvPr/>
          </p:nvSpPr>
          <p:spPr>
            <a:xfrm>
              <a:off x="2330425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</a:p>
          </p:txBody>
        </p:sp>
        <p:sp>
          <p:nvSpPr>
            <p:cNvPr id="75" name="Shape 129"/>
            <p:cNvSpPr/>
            <p:nvPr/>
          </p:nvSpPr>
          <p:spPr>
            <a:xfrm>
              <a:off x="3395426" y="441066"/>
              <a:ext cx="64440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Management-&gt;Schema Management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130"/>
            <p:cNvSpPr/>
            <p:nvPr/>
          </p:nvSpPr>
          <p:spPr>
            <a:xfrm>
              <a:off x="57150" y="64777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</a:p>
          </p:txBody>
        </p:sp>
        <p:sp>
          <p:nvSpPr>
            <p:cNvPr id="77" name="Shape 131"/>
            <p:cNvSpPr/>
            <p:nvPr/>
          </p:nvSpPr>
          <p:spPr>
            <a:xfrm>
              <a:off x="1122150" y="64777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스키마 목록 조회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Import/Export,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삭제 등의 관리 페이지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132"/>
            <p:cNvSpPr/>
            <p:nvPr/>
          </p:nvSpPr>
          <p:spPr>
            <a:xfrm>
              <a:off x="57150" y="23436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</a:p>
          </p:txBody>
        </p:sp>
        <p:sp>
          <p:nvSpPr>
            <p:cNvPr id="79" name="Shape 133"/>
            <p:cNvSpPr/>
            <p:nvPr/>
          </p:nvSpPr>
          <p:spPr>
            <a:xfrm>
              <a:off x="1122150" y="23436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247028" y="2383584"/>
            <a:ext cx="2004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추가된 </a:t>
            </a:r>
            <a:r>
              <a:rPr lang="ko-KR" altLang="en-US" sz="1200" dirty="0" err="1" smtClean="0"/>
              <a:t>컬럼이</a:t>
            </a:r>
            <a:r>
              <a:rPr lang="ko-KR" altLang="en-US" sz="1200" dirty="0" smtClean="0"/>
              <a:t> 없는 </a:t>
            </a:r>
            <a:r>
              <a:rPr lang="ko-KR" altLang="en-US" sz="1200" dirty="0"/>
              <a:t>경우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5748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4280741"/>
              </p:ext>
            </p:extLst>
          </p:nvPr>
        </p:nvGraphicFramePr>
        <p:xfrm>
          <a:off x="6370913" y="521868"/>
          <a:ext cx="5821088" cy="7083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527"/>
                <a:gridCol w="5492561"/>
              </a:tblGrid>
              <a:tr h="0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 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8102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Contents list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err="1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컬럼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 이름 </a:t>
                      </a:r>
                      <a:r>
                        <a:rPr lang="en-US" altLang="ko-KR" sz="800" b="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입력 필수</a:t>
                      </a:r>
                      <a:r>
                        <a:rPr lang="en-US" altLang="ko-KR" sz="800" b="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영문 대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소문자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숫자로 구성된 최대 길이 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16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자인 문자열로 제한 </a:t>
                      </a:r>
                      <a:endParaRPr lang="en-US" altLang="ko-KR" sz="800" b="0" baseline="0" dirty="0" smtClean="0"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컬럼의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 타입</a:t>
                      </a:r>
                      <a:r>
                        <a:rPr lang="en-US" altLang="ko-KR" sz="800" b="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입력 필수</a:t>
                      </a:r>
                      <a:r>
                        <a:rPr lang="en-US" altLang="ko-KR" sz="800" b="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lang="en-US" altLang="ko-KR" sz="800" b="0" baseline="0" dirty="0" smtClean="0"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800" b="1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string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800" b="1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number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800" b="1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date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datepicker</a:t>
                      </a:r>
                      <a:r>
                        <a:rPr lang="en-US" altLang="ko-KR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(</a:t>
                      </a:r>
                      <a:r>
                        <a:rPr lang="en-US" altLang="ko-KR" sz="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DateTime</a:t>
                      </a:r>
                      <a:r>
                        <a:rPr lang="en-US" altLang="ko-KR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</a:t>
                      </a:r>
                      <a:r>
                        <a:rPr lang="en-US" altLang="ko-KR" sz="8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</a:t>
                      </a:r>
                      <a:r>
                        <a:rPr lang="en-US" altLang="ko-KR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altLang="ko-KR" sz="800" b="0" baseline="0" dirty="0" smtClean="0"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fileuploader</a:t>
                      </a:r>
                      <a:r>
                        <a:rPr lang="en-US" altLang="ko-KR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(File upload  </a:t>
                      </a:r>
                      <a:r>
                        <a:rPr lang="en-US" altLang="ko-KR" sz="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</a:t>
                      </a:r>
                      <a:r>
                        <a:rPr lang="en-US" altLang="ko-KR" sz="8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</a:t>
                      </a:r>
                      <a:r>
                        <a:rPr lang="en-US" altLang="ko-KR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imageuploader</a:t>
                      </a:r>
                      <a:r>
                        <a:rPr lang="en-US" altLang="ko-KR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(Image</a:t>
                      </a:r>
                      <a:r>
                        <a:rPr lang="en-US" altLang="ko-KR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File upload  </a:t>
                      </a:r>
                      <a:r>
                        <a:rPr lang="en-US" altLang="ko-KR" sz="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</a:t>
                      </a:r>
                      <a:r>
                        <a:rPr lang="en-US" altLang="ko-KR" sz="8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</a:t>
                      </a:r>
                      <a:r>
                        <a:rPr lang="en-US" altLang="ko-KR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altLang="ko-KR" sz="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textinput</a:t>
                      </a:r>
                      <a:r>
                        <a:rPr lang="en-US" altLang="ko-KR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(Text Input </a:t>
                      </a:r>
                      <a:r>
                        <a:rPr lang="en-US" altLang="ko-KR" sz="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</a:t>
                      </a:r>
                      <a:r>
                        <a:rPr lang="en-US" altLang="ko-KR" sz="8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</a:t>
                      </a:r>
                      <a:r>
                        <a:rPr lang="en-US" altLang="ko-KR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altLang="ko-KR" sz="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numberinput</a:t>
                      </a:r>
                      <a:r>
                        <a:rPr lang="en-US" altLang="ko-KR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(Number Input </a:t>
                      </a:r>
                      <a:r>
                        <a:rPr lang="en-US" altLang="ko-KR" sz="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</a:t>
                      </a:r>
                      <a:r>
                        <a:rPr lang="en-US" altLang="ko-KR" sz="8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</a:t>
                      </a:r>
                      <a:r>
                        <a:rPr lang="en-US" altLang="ko-KR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</a:t>
                      </a:r>
                      <a:r>
                        <a:rPr lang="en-US" altLang="ko-KR" sz="8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  <a:r>
                        <a:rPr lang="en-US" altLang="ko-KR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altLang="ko-KR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 Line Input </a:t>
                      </a:r>
                      <a:r>
                        <a:rPr lang="en-US" altLang="ko-KR" sz="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</a:t>
                      </a:r>
                      <a:r>
                        <a:rPr lang="en-US" altLang="ko-KR" sz="8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</a:t>
                      </a:r>
                      <a:r>
                        <a:rPr lang="en-US" altLang="ko-KR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altLang="ko-KR" sz="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comboBox</a:t>
                      </a:r>
                      <a:r>
                        <a:rPr lang="en-US" altLang="ko-KR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altLang="ko-KR" sz="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ComboBox</a:t>
                      </a:r>
                      <a:r>
                        <a:rPr lang="en-US" altLang="ko-KR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</a:t>
                      </a:r>
                      <a:r>
                        <a:rPr lang="en-US" altLang="ko-KR" sz="8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</a:t>
                      </a:r>
                      <a:r>
                        <a:rPr lang="en-US" altLang="ko-KR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8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multiselectedcomboBox</a:t>
                      </a:r>
                      <a:endParaRPr lang="en-US" altLang="ko-KR" sz="800" b="1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 </a:t>
                      </a:r>
                      <a:r>
                        <a:rPr lang="en-US" altLang="ko-KR" sz="8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UIComponent</a:t>
                      </a:r>
                      <a:r>
                        <a:rPr lang="ko-KR" altLang="en-US" sz="8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컬럼</a:t>
                      </a:r>
                      <a:r>
                        <a:rPr lang="ko-KR" altLang="en-US" sz="8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타입은 사용자로 부터 입력</a:t>
                      </a:r>
                      <a:r>
                        <a:rPr lang="en-US" altLang="ko-KR" sz="8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그 외 타입은 자동으로 생성되는 타입</a:t>
                      </a:r>
                      <a:r>
                        <a:rPr lang="en-US" altLang="ko-KR" sz="8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입력되는 값의 제한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 /Multi Line Input </a:t>
                      </a:r>
                      <a:r>
                        <a:rPr lang="en-US" altLang="ko-KR" sz="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</a:t>
                      </a:r>
                      <a:r>
                        <a:rPr lang="en-US" altLang="ko-KR" sz="8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 :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최소 문자열의 길이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Input </a:t>
                      </a:r>
                      <a:r>
                        <a:rPr lang="en-US" altLang="ko-KR" sz="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</a:t>
                      </a:r>
                      <a:r>
                        <a:rPr lang="en-US" altLang="ko-KR" sz="8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 :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최소 값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기본값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: 0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 </a:t>
                      </a:r>
                      <a:r>
                        <a:rPr lang="ko-KR" altLang="en-US" sz="8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타입이 </a:t>
                      </a:r>
                      <a:r>
                        <a:rPr lang="en-US" altLang="ko-KR" sz="8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Text/Multi  Input </a:t>
                      </a:r>
                      <a:r>
                        <a:rPr lang="en-US" altLang="ko-KR" sz="8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</a:t>
                      </a:r>
                      <a:r>
                        <a:rPr lang="en-US" altLang="ko-KR" sz="8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</a:t>
                      </a:r>
                      <a:r>
                        <a:rPr lang="en-US" altLang="ko-KR" sz="8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Number Input </a:t>
                      </a:r>
                      <a:r>
                        <a:rPr lang="en-US" altLang="ko-KR" sz="8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</a:t>
                      </a:r>
                      <a:r>
                        <a:rPr lang="en-US" altLang="ko-KR" sz="8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</a:t>
                      </a:r>
                      <a:r>
                        <a:rPr lang="ko-KR" altLang="en-US" sz="8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인 경우만 해당됨</a:t>
                      </a:r>
                      <a:r>
                        <a:rPr lang="en-US" altLang="ko-KR" sz="8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altLang="ko-KR" sz="800" b="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입력되는 값의 제한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 /Multi Input </a:t>
                      </a:r>
                      <a:r>
                        <a:rPr lang="en-US" altLang="ko-KR" sz="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</a:t>
                      </a:r>
                      <a:r>
                        <a:rPr lang="en-US" altLang="ko-KR" sz="8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 :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최대 문자열의 길이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Input </a:t>
                      </a:r>
                      <a:r>
                        <a:rPr lang="en-US" altLang="ko-KR" sz="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</a:t>
                      </a:r>
                      <a:r>
                        <a:rPr lang="en-US" altLang="ko-KR" sz="8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 :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최대 값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기본값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: 255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 </a:t>
                      </a:r>
                      <a:r>
                        <a:rPr lang="ko-KR" altLang="en-US" sz="8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타입이 </a:t>
                      </a:r>
                      <a:r>
                        <a:rPr lang="en-US" altLang="ko-KR" sz="8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Text/Multi  Input </a:t>
                      </a:r>
                      <a:r>
                        <a:rPr lang="en-US" altLang="ko-KR" sz="8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</a:t>
                      </a:r>
                      <a:r>
                        <a:rPr lang="en-US" altLang="ko-KR" sz="8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</a:t>
                      </a:r>
                      <a:r>
                        <a:rPr lang="en-US" altLang="ko-KR" sz="8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Number Input </a:t>
                      </a:r>
                      <a:r>
                        <a:rPr lang="en-US" altLang="ko-KR" sz="8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</a:t>
                      </a:r>
                      <a:r>
                        <a:rPr lang="en-US" altLang="ko-KR" sz="8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</a:t>
                      </a:r>
                      <a:r>
                        <a:rPr lang="ko-KR" altLang="en-US" sz="8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인 경우만 해당됨</a:t>
                      </a:r>
                      <a:r>
                        <a:rPr lang="en-US" altLang="ko-KR" sz="8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altLang="ko-KR" sz="800" b="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기본값 설정</a:t>
                      </a:r>
                      <a:endParaRPr lang="en-US" altLang="ko-KR" sz="8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컬럼의</a:t>
                      </a:r>
                      <a:r>
                        <a:rPr lang="ko-KR" alt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타입과 값의 제한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범위에 맞는 값을 입력</a:t>
                      </a:r>
                      <a:endParaRPr lang="en-US" altLang="ko-KR" sz="8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6</a:t>
                      </a: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컬럼</a:t>
                      </a:r>
                      <a:r>
                        <a:rPr lang="ko-KR" altLang="en-US" sz="8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생성 방식 </a:t>
                      </a:r>
                      <a:endParaRPr lang="en-US" altLang="ko-KR" sz="800" b="1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ComboBox</a:t>
                      </a:r>
                      <a:r>
                        <a:rPr lang="en-US" altLang="ko-KR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</a:t>
                      </a:r>
                      <a:r>
                        <a:rPr lang="en-US" altLang="ko-KR" sz="8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</a:t>
                      </a:r>
                      <a:r>
                        <a:rPr lang="en-US" altLang="ko-KR" sz="8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800" b="0" baseline="0" dirty="0" err="1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그외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UIComponent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가 아닌 </a:t>
                      </a:r>
                      <a:r>
                        <a:rPr lang="ko-KR" altLang="en-US" sz="800" b="0" baseline="0" dirty="0" err="1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컬럼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 타입</a:t>
                      </a:r>
                      <a:endParaRPr lang="en-US" altLang="ko-KR" sz="800" b="0" baseline="0" dirty="0" smtClean="0"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Type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      - formula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 :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4</a:t>
                      </a:r>
                      <a:r>
                        <a:rPr lang="ko-KR" altLang="en-US" sz="800" b="0" baseline="0" dirty="0" err="1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칙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 연산으로 제한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해당 스키마의 다른 </a:t>
                      </a:r>
                      <a:r>
                        <a:rPr lang="ko-KR" altLang="en-US" sz="800" b="0" baseline="0" dirty="0" err="1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컬럼들에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 대한 연산인 경우 </a:t>
                      </a:r>
                      <a:r>
                        <a:rPr lang="ko-KR" altLang="en-US" sz="800" b="0" baseline="0" dirty="0" err="1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컬럼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 이름을 이용한 식을 입력</a:t>
                      </a:r>
                      <a:endParaRPr lang="en-US" altLang="ko-KR" sz="800" b="0" baseline="0" dirty="0" smtClean="0"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       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예 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altLang="ko-KR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Column1 + Column2)</a:t>
                      </a:r>
                      <a:endParaRPr lang="en-US" altLang="ko-KR" sz="800" b="0" baseline="0" dirty="0" smtClean="0"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      - reference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 : 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다른 스키마에서 값을 참조 할 경우 직접 </a:t>
                      </a:r>
                      <a:r>
                        <a:rPr lang="ko-KR" altLang="en-US" sz="800" b="0" baseline="0" dirty="0" err="1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쿼리문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 입력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altLang="ko-KR" sz="800" b="0" baseline="0" dirty="0" err="1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MariaDB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를 기준으로 함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      - Options :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ComboBox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인 경우 고정된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값들의 목록을 입력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 , 1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개 이상일 경우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‘|’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로 구분</a:t>
                      </a:r>
                      <a:r>
                        <a:rPr lang="en-US" altLang="ko-KR" sz="800" b="1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  </a:t>
                      </a:r>
                      <a:endParaRPr lang="en-US" altLang="ko-KR" sz="800" b="0" baseline="0" dirty="0" smtClean="0"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2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7</a:t>
                      </a: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Value type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에 따른 </a:t>
                      </a:r>
                      <a:r>
                        <a:rPr lang="ko-KR" altLang="en-US" sz="800" b="0" baseline="0" dirty="0" err="1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연산식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또는 </a:t>
                      </a:r>
                      <a:r>
                        <a:rPr lang="ko-KR" altLang="en-US" sz="800" b="0" baseline="0" dirty="0" err="1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쿼리문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 입력</a:t>
                      </a:r>
                      <a:endParaRPr lang="en-US" altLang="ko-KR" sz="800" b="0" baseline="0" dirty="0" smtClean="0"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연산은 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4</a:t>
                      </a:r>
                      <a:r>
                        <a:rPr lang="ko-KR" altLang="en-US" sz="800" b="0" baseline="0" dirty="0" err="1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칙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 연산으로 제한</a:t>
                      </a:r>
                      <a:endParaRPr lang="en-US" altLang="ko-KR" sz="800" b="0" baseline="0" dirty="0" smtClean="0"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8</a:t>
                      </a: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스키마 이름</a:t>
                      </a:r>
                      <a:endParaRPr lang="en-US" altLang="ko-KR" sz="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- </a:t>
                      </a:r>
                      <a:r>
                        <a:rPr lang="ko-KR" alt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길이는 최소 </a:t>
                      </a:r>
                      <a:r>
                        <a:rPr lang="en-US" altLang="ko-KR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 </a:t>
                      </a:r>
                      <a:r>
                        <a:rPr lang="ko-KR" alt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최대 </a:t>
                      </a:r>
                      <a:r>
                        <a:rPr lang="en-US" altLang="ko-KR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r>
                        <a:rPr lang="ko-KR" alt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로 제한</a:t>
                      </a:r>
                      <a:endParaRPr lang="en-US" altLang="ko-KR" sz="8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-  </a:t>
                      </a:r>
                      <a:r>
                        <a:rPr lang="ko-KR" alt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문자 종류 제한 없음</a:t>
                      </a:r>
                      <a:endParaRPr lang="en-US" altLang="ko-KR" sz="8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- </a:t>
                      </a:r>
                      <a:r>
                        <a:rPr lang="ko-KR" alt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이미 존재하는 이름일 경우 업데이트 처리</a:t>
                      </a:r>
                      <a:r>
                        <a:rPr lang="en-US" altLang="ko-KR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이름은 유일해야 함</a:t>
                      </a:r>
                      <a:r>
                        <a:rPr lang="en-US" altLang="ko-KR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39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9</a:t>
                      </a: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</a:t>
                      </a:r>
                      <a:r>
                        <a:rPr lang="en-US" altLang="ko-KR" sz="8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</a:t>
                      </a:r>
                      <a:r>
                        <a:rPr lang="en-US" altLang="ko-KR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Custom </a:t>
                      </a:r>
                      <a:r>
                        <a:rPr lang="ko-KR" alt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그리기 스크립트</a:t>
                      </a:r>
                      <a:endParaRPr lang="en-US" altLang="ko-KR" sz="8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</a:t>
                      </a:r>
                      <a:r>
                        <a:rPr lang="en-US" altLang="ko-KR" sz="8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</a:t>
                      </a:r>
                      <a:r>
                        <a:rPr lang="ko-KR" alt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를 그려주는 스크립트 파일명 입력</a:t>
                      </a:r>
                      <a:endParaRPr lang="en-US" altLang="ko-KR" sz="8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기본값은 빈 상태이며</a:t>
                      </a:r>
                      <a:r>
                        <a:rPr lang="en-US" altLang="ko-KR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이 경우 자동 </a:t>
                      </a:r>
                      <a:r>
                        <a:rPr lang="en-US" altLang="ko-KR" sz="8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UIComponent</a:t>
                      </a:r>
                      <a:r>
                        <a:rPr lang="en-US" altLang="ko-KR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그리기 처리</a:t>
                      </a:r>
                      <a:endParaRPr lang="en-US" altLang="ko-KR" sz="8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 </a:t>
                      </a:r>
                      <a:r>
                        <a:rPr lang="en-US" altLang="ko-KR" sz="8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</a:t>
                      </a:r>
                      <a:r>
                        <a:rPr lang="en-US" altLang="ko-KR" sz="8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</a:t>
                      </a:r>
                      <a:r>
                        <a:rPr lang="ko-KR" altLang="en-US" sz="8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를 자동으로 그려주는 것이 아니라  외부에 정의된 스크립트를 참조 하여 그려줌</a:t>
                      </a:r>
                      <a:r>
                        <a:rPr lang="en-US" altLang="ko-KR" sz="8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021345"/>
              </p:ext>
            </p:extLst>
          </p:nvPr>
        </p:nvGraphicFramePr>
        <p:xfrm>
          <a:off x="137309" y="1991955"/>
          <a:ext cx="5555686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663"/>
                <a:gridCol w="409904"/>
                <a:gridCol w="551793"/>
                <a:gridCol w="622738"/>
                <a:gridCol w="370490"/>
                <a:gridCol w="402020"/>
                <a:gridCol w="520263"/>
                <a:gridCol w="670034"/>
                <a:gridCol w="708990"/>
                <a:gridCol w="829791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en-US" altLang="ko-KR" sz="800" b="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Unique_YN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Required_NY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ko-KR" altLang="en-US" sz="800" b="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Default</a:t>
                      </a:r>
                      <a:r>
                        <a:rPr lang="en-US" altLang="ko-KR" sz="800" b="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Value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 Type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 Define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label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Column1</a:t>
                      </a:r>
                      <a:endParaRPr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 Input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formula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 </a:t>
                      </a:r>
                      <a:endParaRPr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</a:t>
                      </a:r>
                      <a:r>
                        <a:rPr lang="en-US" altLang="ko-KR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제조번호</a:t>
                      </a:r>
                      <a:endParaRPr lang="en-US" altLang="ko-KR" sz="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Column2</a:t>
                      </a:r>
                      <a:endParaRPr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reference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 </a:t>
                      </a:r>
                      <a:endParaRPr lang="ko-KR" altLang="en-US" sz="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</a:t>
                      </a:r>
                      <a:r>
                        <a:rPr lang="en-US" altLang="ko-KR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Column_5 from Schema_3 where Column_7 =  </a:t>
                      </a:r>
                      <a:r>
                        <a:rPr lang="en-US" altLang="ko-KR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Column1</a:t>
                      </a:r>
                      <a:endParaRPr lang="ko-KR" altLang="en-US" sz="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결과</a:t>
                      </a:r>
                      <a:endParaRPr lang="ko-KR" altLang="en-US" sz="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9058" y="1588261"/>
            <a:ext cx="196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컬럼</a:t>
            </a:r>
            <a:r>
              <a:rPr lang="ko-KR" altLang="en-US" dirty="0" smtClean="0"/>
              <a:t> 정의 포맷</a:t>
            </a:r>
            <a:endParaRPr lang="ko-KR" altLang="en-US" dirty="0"/>
          </a:p>
        </p:txBody>
      </p:sp>
      <p:grpSp>
        <p:nvGrpSpPr>
          <p:cNvPr id="11" name="Shape 125"/>
          <p:cNvGrpSpPr/>
          <p:nvPr/>
        </p:nvGrpSpPr>
        <p:grpSpPr>
          <a:xfrm>
            <a:off x="-3638" y="-29621"/>
            <a:ext cx="12195638" cy="545500"/>
            <a:chOff x="57150" y="234360"/>
            <a:chExt cx="9782276" cy="628509"/>
          </a:xfrm>
        </p:grpSpPr>
        <p:sp>
          <p:nvSpPr>
            <p:cNvPr id="12" name="Shape 126"/>
            <p:cNvSpPr/>
            <p:nvPr/>
          </p:nvSpPr>
          <p:spPr>
            <a:xfrm>
              <a:off x="57150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</a:p>
          </p:txBody>
        </p:sp>
        <p:sp>
          <p:nvSpPr>
            <p:cNvPr id="13" name="Shape 127"/>
            <p:cNvSpPr/>
            <p:nvPr/>
          </p:nvSpPr>
          <p:spPr>
            <a:xfrm>
              <a:off x="1122150" y="441066"/>
              <a:ext cx="12243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7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WCMS-M02</a:t>
              </a:r>
              <a:endParaRPr lang="en-US" altLang="ko-KR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28"/>
            <p:cNvSpPr/>
            <p:nvPr/>
          </p:nvSpPr>
          <p:spPr>
            <a:xfrm>
              <a:off x="2330425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</a:t>
              </a:r>
              <a:r>
                <a:rPr 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800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경로</a:t>
              </a:r>
              <a:r>
                <a:rPr 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  <p:sp>
          <p:nvSpPr>
            <p:cNvPr id="15" name="Shape 129"/>
            <p:cNvSpPr/>
            <p:nvPr/>
          </p:nvSpPr>
          <p:spPr>
            <a:xfrm>
              <a:off x="3395426" y="441066"/>
              <a:ext cx="64440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Management-&gt;Schema 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Management-&gt;Excel Import</a:t>
              </a:r>
              <a:endParaRPr lang="en-US" altLang="ko-KR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30"/>
            <p:cNvSpPr/>
            <p:nvPr/>
          </p:nvSpPr>
          <p:spPr>
            <a:xfrm>
              <a:off x="57150" y="64777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</a:p>
          </p:txBody>
        </p:sp>
        <p:sp>
          <p:nvSpPr>
            <p:cNvPr id="17" name="Shape 131"/>
            <p:cNvSpPr/>
            <p:nvPr/>
          </p:nvSpPr>
          <p:spPr>
            <a:xfrm>
              <a:off x="1122150" y="64777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스키마 정의를 위한 파일 포맷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32"/>
            <p:cNvSpPr/>
            <p:nvPr/>
          </p:nvSpPr>
          <p:spPr>
            <a:xfrm>
              <a:off x="57150" y="23436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</a:p>
          </p:txBody>
        </p:sp>
        <p:sp>
          <p:nvSpPr>
            <p:cNvPr id="19" name="Shape 133"/>
            <p:cNvSpPr/>
            <p:nvPr/>
          </p:nvSpPr>
          <p:spPr>
            <a:xfrm>
              <a:off x="1122150" y="23436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75420" y="1897101"/>
            <a:ext cx="203498" cy="189707"/>
            <a:chOff x="3717713" y="971828"/>
            <a:chExt cx="203498" cy="189707"/>
          </a:xfrm>
        </p:grpSpPr>
        <p:sp>
          <p:nvSpPr>
            <p:cNvPr id="22" name="순서도: 연결자 21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1</a:t>
              </a:r>
              <a:endParaRPr lang="ko-KR" altLang="en-US" sz="600" b="1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319617" y="1892060"/>
            <a:ext cx="203498" cy="189707"/>
            <a:chOff x="3717713" y="971828"/>
            <a:chExt cx="203498" cy="189707"/>
          </a:xfrm>
        </p:grpSpPr>
        <p:sp>
          <p:nvSpPr>
            <p:cNvPr id="25" name="순서도: 연결자 24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2</a:t>
              </a:r>
              <a:endParaRPr lang="ko-KR" altLang="en-US" sz="600" b="1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302556" y="1830555"/>
            <a:ext cx="203498" cy="189707"/>
            <a:chOff x="3717713" y="971828"/>
            <a:chExt cx="203498" cy="189707"/>
          </a:xfrm>
        </p:grpSpPr>
        <p:sp>
          <p:nvSpPr>
            <p:cNvPr id="28" name="순서도: 연결자 27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3</a:t>
              </a:r>
              <a:endParaRPr lang="ko-KR" altLang="en-US" sz="600" b="1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770299" y="1862739"/>
            <a:ext cx="203498" cy="189707"/>
            <a:chOff x="3717713" y="971828"/>
            <a:chExt cx="203498" cy="189707"/>
          </a:xfrm>
        </p:grpSpPr>
        <p:sp>
          <p:nvSpPr>
            <p:cNvPr id="31" name="순서도: 연결자 30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4</a:t>
              </a:r>
              <a:endParaRPr lang="ko-KR" altLang="en-US" sz="600" b="1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367509" y="1850145"/>
            <a:ext cx="203498" cy="189707"/>
            <a:chOff x="3717713" y="971828"/>
            <a:chExt cx="203498" cy="189707"/>
          </a:xfrm>
        </p:grpSpPr>
        <p:sp>
          <p:nvSpPr>
            <p:cNvPr id="34" name="순서도: 연결자 33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5</a:t>
              </a:r>
              <a:endParaRPr lang="ko-KR" altLang="en-US" sz="600" b="1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835252" y="1883745"/>
            <a:ext cx="203498" cy="189707"/>
            <a:chOff x="3717713" y="971828"/>
            <a:chExt cx="203498" cy="189707"/>
          </a:xfrm>
        </p:grpSpPr>
        <p:sp>
          <p:nvSpPr>
            <p:cNvPr id="37" name="순서도: 연결자 36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6</a:t>
              </a:r>
              <a:endParaRPr lang="ko-KR" altLang="en-US" sz="600" b="1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725786" y="1839096"/>
            <a:ext cx="203498" cy="189707"/>
            <a:chOff x="3717713" y="971828"/>
            <a:chExt cx="203498" cy="189707"/>
          </a:xfrm>
        </p:grpSpPr>
        <p:sp>
          <p:nvSpPr>
            <p:cNvPr id="40" name="순서도: 연결자 39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7</a:t>
              </a:r>
              <a:endParaRPr lang="ko-KR" altLang="en-US" sz="600" b="1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-3638" y="687999"/>
            <a:ext cx="196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스키마 정의 포맷</a:t>
            </a:r>
            <a:endParaRPr lang="ko-KR" altLang="en-US" dirty="0"/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6125"/>
              </p:ext>
            </p:extLst>
          </p:nvPr>
        </p:nvGraphicFramePr>
        <p:xfrm>
          <a:off x="239058" y="1123892"/>
          <a:ext cx="2754916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397"/>
                <a:gridCol w="1651519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chemeClr val="bg1"/>
                          </a:solidFill>
                        </a:rPr>
                        <a:t>Schema Name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Custom Script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Schema</a:t>
                      </a:r>
                      <a:r>
                        <a:rPr lang="en-US" altLang="ko-KR" sz="800" baseline="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Schema</a:t>
                      </a:r>
                      <a:r>
                        <a:rPr lang="en-US" altLang="ko-KR" sz="800" baseline="0" dirty="0" smtClean="0"/>
                        <a:t>1_Script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7" name="그룹 46"/>
          <p:cNvGrpSpPr/>
          <p:nvPr/>
        </p:nvGrpSpPr>
        <p:grpSpPr>
          <a:xfrm>
            <a:off x="137309" y="1013452"/>
            <a:ext cx="203498" cy="189707"/>
            <a:chOff x="3717713" y="971828"/>
            <a:chExt cx="203498" cy="189707"/>
          </a:xfrm>
        </p:grpSpPr>
        <p:sp>
          <p:nvSpPr>
            <p:cNvPr id="48" name="순서도: 연결자 47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8</a:t>
              </a:r>
              <a:endParaRPr lang="ko-KR" altLang="en-US" sz="600" b="1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229426" y="946622"/>
            <a:ext cx="203498" cy="189707"/>
            <a:chOff x="3717713" y="971828"/>
            <a:chExt cx="203498" cy="189707"/>
          </a:xfrm>
        </p:grpSpPr>
        <p:sp>
          <p:nvSpPr>
            <p:cNvPr id="51" name="순서도: 연결자 50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9</a:t>
              </a:r>
              <a:endParaRPr lang="ko-KR" altLang="en-US" sz="600" b="1" dirty="0"/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998854" y="4493173"/>
            <a:ext cx="3021298" cy="1087040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[6.16]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중복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필수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컬럼</a:t>
            </a:r>
            <a:r>
              <a:rPr lang="ko-KR" altLang="en-US" sz="1000" dirty="0" smtClean="0">
                <a:solidFill>
                  <a:schemeClr val="tx1"/>
                </a:solidFill>
              </a:rPr>
              <a:t> 설정 필요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중복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필수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컬럼</a:t>
            </a:r>
            <a:r>
              <a:rPr lang="ko-KR" altLang="en-US" sz="1000" dirty="0" smtClean="0">
                <a:solidFill>
                  <a:schemeClr val="tx1"/>
                </a:solidFill>
              </a:rPr>
              <a:t> 은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개 이상 설정 가능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36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43000" y="2597546"/>
            <a:ext cx="9906000" cy="1399921"/>
          </a:xfrm>
          <a:prstGeom prst="rect">
            <a:avLst/>
          </a:prstGeom>
          <a:gradFill>
            <a:gsLst>
              <a:gs pos="15000">
                <a:srgbClr val="570D52"/>
              </a:gs>
              <a:gs pos="100000">
                <a:srgbClr val="EF213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ctr"/>
          <a:lstStyle/>
          <a:p>
            <a:pPr algn="ctr">
              <a:lnSpc>
                <a:spcPct val="200000"/>
              </a:lnSpc>
            </a:pPr>
            <a:endParaRPr lang="ko-KR" altLang="en-US" sz="24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0566" y="2732727"/>
            <a:ext cx="49023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66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메뉴관리</a:t>
            </a:r>
            <a:r>
              <a:rPr lang="en-US" altLang="ko-KR" sz="66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66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2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9" y="457024"/>
            <a:ext cx="6620732" cy="4219727"/>
          </a:xfrm>
          <a:prstGeom prst="rect">
            <a:avLst/>
          </a:prstGeom>
        </p:spPr>
      </p:pic>
      <p:graphicFrame>
        <p:nvGraphicFramePr>
          <p:cNvPr id="8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989545"/>
              </p:ext>
            </p:extLst>
          </p:nvPr>
        </p:nvGraphicFramePr>
        <p:xfrm>
          <a:off x="7080971" y="392076"/>
          <a:ext cx="5109313" cy="455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56"/>
                <a:gridCol w="4842057"/>
              </a:tblGrid>
              <a:tr h="0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 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68856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Import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할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Excel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파일의 템플릿 다운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템플릿의 구조는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WCMS-M04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와 동일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클릭 시 파일 다운로드 팝업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WCMS-000-P03) </a:t>
                      </a:r>
                      <a:r>
                        <a:rPr lang="ko-KR" altLang="en-US" sz="80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레이어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오픈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성공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지정된 위치에 파일이 정상적으로 저장 된다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실패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 </a:t>
                      </a:r>
                      <a:r>
                        <a:rPr lang="ko-KR" altLang="en-US" sz="800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실패 메시지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확인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팝업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WCMS-000-P01)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 </a:t>
                      </a:r>
                      <a:r>
                        <a:rPr lang="ko-KR" altLang="en-US" sz="8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레이어</a:t>
                      </a:r>
                      <a:r>
                        <a:rPr lang="ko-KR" altLang="en-US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오픈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메뉴 정의 파일을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Import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파일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구조는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WCMS-M04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와 동일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클릭 시 파일 업로드 팝업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WCMS-000-P04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) </a:t>
                      </a:r>
                      <a:r>
                        <a:rPr lang="ko-KR" altLang="en-US" sz="800" b="0" baseline="0" dirty="0" err="1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레이어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 오픈</a:t>
                      </a:r>
                      <a:endParaRPr lang="en-US" altLang="ko-KR" sz="800" b="0" baseline="0" dirty="0" smtClean="0">
                        <a:solidFill>
                          <a:schemeClr val="dk1"/>
                        </a:solidFill>
                        <a:latin typeface="Arial"/>
                        <a:ea typeface="나눔고딕" pitchFamily="50" charset="-127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dk1"/>
                        </a:solidFill>
                        <a:latin typeface="Arial"/>
                        <a:ea typeface="나눔고딕" pitchFamily="50" charset="-127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처리가 실패한 메뉴가 있는 경우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부분 실패 문구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선택팝업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창(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WCMS-000-P02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레이어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오픈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-&gt; 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저장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”-&gt;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파일 다운로드 팝업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WCMS-000-P02) </a:t>
                      </a:r>
                      <a:r>
                        <a:rPr lang="ko-KR" altLang="en-US" sz="80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레이어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오픈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-&gt; 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실패한 스키마 목록을 로컬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PC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에 저장</a:t>
                      </a:r>
                      <a:endParaRPr lang="en-US" altLang="ko-KR" sz="800" b="0" baseline="0" dirty="0" smtClean="0">
                        <a:solidFill>
                          <a:schemeClr val="dk1"/>
                        </a:solidFill>
                        <a:latin typeface="Arial"/>
                        <a:ea typeface="나눔고딕" pitchFamily="50" charset="-127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성공</a:t>
                      </a:r>
                      <a:r>
                        <a:rPr lang="en-US" altLang="ko-KR" sz="800" b="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: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처리가 성공한 메뉴는 목록에 추가 되며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최근에 추가된 순으로 정렬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실패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나눔고딕" pitchFamily="50" charset="-127"/>
                          <a:cs typeface="Arial"/>
                          <a:sym typeface="Arial"/>
                        </a:rPr>
                        <a:t>실패 메시지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</a:rPr>
                        <a:t>확인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팝업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WCMS-000-P01) </a:t>
                      </a:r>
                      <a:r>
                        <a:rPr lang="ko-KR" altLang="en-US" sz="80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레이어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오픈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+mn-lt"/>
                          <a:ea typeface="+mn-ea"/>
                        </a:rPr>
                        <a:t>메뉴 목록 </a:t>
                      </a:r>
                      <a:r>
                        <a:rPr lang="en-US" altLang="ko-KR" sz="800" b="0" baseline="0" dirty="0" smtClean="0">
                          <a:latin typeface="+mn-lt"/>
                          <a:ea typeface="+mn-ea"/>
                        </a:rPr>
                        <a:t>Export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+mn-lt"/>
                          <a:ea typeface="+mn-ea"/>
                        </a:rPr>
                        <a:t>클릭 시 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파일 다운로드 팝업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WCMS-000-P04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)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Arial"/>
                          <a:ea typeface="나눔고딕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rgbClr val="000000"/>
                          </a:solidFill>
                          <a:latin typeface="Arial"/>
                          <a:ea typeface="나눔고딕" pitchFamily="50" charset="-127"/>
                          <a:cs typeface="Arial"/>
                          <a:sym typeface="Arial"/>
                        </a:rPr>
                        <a:t>레이어</a:t>
                      </a:r>
                      <a:r>
                        <a:rPr lang="ko-KR" altLang="en-US" sz="800" b="0" baseline="0" dirty="0" smtClean="0">
                          <a:solidFill>
                            <a:srgbClr val="000000"/>
                          </a:solidFill>
                          <a:latin typeface="Arial"/>
                          <a:ea typeface="나눔고딕" pitchFamily="50" charset="-127"/>
                          <a:cs typeface="Arial"/>
                          <a:sym typeface="Arial"/>
                        </a:rPr>
                        <a:t> 오픈</a:t>
                      </a:r>
                      <a:endParaRPr lang="en-US" altLang="ko-KR" sz="800" b="0" baseline="0" dirty="0" smtClean="0">
                        <a:solidFill>
                          <a:srgbClr val="000000"/>
                        </a:solidFill>
                        <a:latin typeface="Arial"/>
                        <a:ea typeface="나눔고딕" pitchFamily="50" charset="-127"/>
                        <a:cs typeface="Arial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성공 </a:t>
                      </a:r>
                      <a:r>
                        <a:rPr lang="en-US" altLang="ko-KR" sz="800" b="1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현재 검색된 전체 메뉴 목록이 로컬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PC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에 저장</a:t>
                      </a:r>
                      <a:endParaRPr lang="en-US" altLang="ko-KR" sz="800" b="1" baseline="0" dirty="0" smtClean="0">
                        <a:latin typeface="+mn-lt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실패 </a:t>
                      </a:r>
                      <a:r>
                        <a:rPr lang="en-US" altLang="ko-KR" sz="800" b="1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나눔고딕" pitchFamily="50" charset="-127"/>
                          <a:cs typeface="Arial"/>
                          <a:sym typeface="Arial"/>
                        </a:rPr>
                        <a:t>실패 메시지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</a:rPr>
                        <a:t>확인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팝업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WCMS-000-P01) </a:t>
                      </a:r>
                      <a:r>
                        <a:rPr lang="ko-KR" altLang="en-US" sz="80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레이어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오픈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4</a:t>
                      </a: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선택 메뉴 삭제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Main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메뉴 삭제 시 하위 메뉴까지 모두 삭제 처리함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 시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팝업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WCMS-000-P02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레이어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오픈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-&gt;  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” -&gt;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 처리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  <a:sym typeface="Arial"/>
                        </a:rPr>
                        <a:t>성공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  <a:sym typeface="Arial"/>
                        </a:rPr>
                        <a:t>: </a:t>
                      </a:r>
                      <a:r>
                        <a:rPr lang="ko-KR" altLang="en-US" sz="800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성공 메시지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확인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팝업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WCMS-000-P01)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 </a:t>
                      </a:r>
                      <a:r>
                        <a:rPr lang="ko-KR" altLang="en-US" sz="8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레이어</a:t>
                      </a:r>
                      <a:r>
                        <a:rPr lang="ko-KR" altLang="en-US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오픈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-&gt;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선택한 메뉴 삭제 후 현재 화면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리로딩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  <a:sym typeface="Arial"/>
                        </a:rPr>
                        <a:t>실패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  <a:sym typeface="Arial"/>
                        </a:rPr>
                        <a:t>: </a:t>
                      </a:r>
                      <a:r>
                        <a:rPr lang="ko-KR" altLang="en-US" sz="800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실패 메시지 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확인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팝업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WCMS-000-P01)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레이어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오픈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나눔고딕"/>
                        <a:cs typeface="Arial" panose="020B0604020202020204" pitchFamily="34" charset="0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검색된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데이터가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없을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경우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리스트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영역에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메시지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altLang="ko-KR" sz="800" b="1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“This</a:t>
                      </a:r>
                      <a:r>
                        <a:rPr lang="en-US" altLang="ko-KR" sz="800" b="1" i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Resource Currently has no Menu”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)를 </a:t>
                      </a:r>
                      <a:r>
                        <a:rPr lang="en-US" altLang="ko-KR" sz="800" dirty="0" err="1" smtClean="0"/>
                        <a:t>보여준다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6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6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9" name="Shape 125"/>
          <p:cNvGrpSpPr/>
          <p:nvPr/>
        </p:nvGrpSpPr>
        <p:grpSpPr>
          <a:xfrm>
            <a:off x="-3638" y="3329"/>
            <a:ext cx="12195638" cy="394009"/>
            <a:chOff x="57150" y="234360"/>
            <a:chExt cx="9782276" cy="628510"/>
          </a:xfrm>
        </p:grpSpPr>
        <p:sp>
          <p:nvSpPr>
            <p:cNvPr id="10" name="Shape 126"/>
            <p:cNvSpPr/>
            <p:nvPr/>
          </p:nvSpPr>
          <p:spPr>
            <a:xfrm>
              <a:off x="57150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</a:p>
          </p:txBody>
        </p:sp>
        <p:sp>
          <p:nvSpPr>
            <p:cNvPr id="11" name="Shape 127"/>
            <p:cNvSpPr/>
            <p:nvPr/>
          </p:nvSpPr>
          <p:spPr>
            <a:xfrm>
              <a:off x="1122150" y="441066"/>
              <a:ext cx="12243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WCMS-M03</a:t>
              </a:r>
              <a:endParaRPr lang="en-US" altLang="ko-KR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8"/>
            <p:cNvSpPr/>
            <p:nvPr/>
          </p:nvSpPr>
          <p:spPr>
            <a:xfrm>
              <a:off x="2330425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</a:p>
          </p:txBody>
        </p:sp>
        <p:sp>
          <p:nvSpPr>
            <p:cNvPr id="13" name="Shape 129"/>
            <p:cNvSpPr/>
            <p:nvPr/>
          </p:nvSpPr>
          <p:spPr>
            <a:xfrm>
              <a:off x="3395426" y="441066"/>
              <a:ext cx="64440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Management-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&gt;Menu Management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30"/>
            <p:cNvSpPr/>
            <p:nvPr/>
          </p:nvSpPr>
          <p:spPr>
            <a:xfrm>
              <a:off x="57150" y="64777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</a:p>
          </p:txBody>
        </p:sp>
        <p:sp>
          <p:nvSpPr>
            <p:cNvPr id="15" name="Shape 131"/>
            <p:cNvSpPr/>
            <p:nvPr/>
          </p:nvSpPr>
          <p:spPr>
            <a:xfrm>
              <a:off x="1122150" y="64777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메뉴 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목록 조회</a:t>
              </a: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Import/Export, 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삭제 등의 관리 페이지</a:t>
              </a:r>
              <a:endParaRPr lang="en-US" altLang="ko-KR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32"/>
            <p:cNvSpPr/>
            <p:nvPr/>
          </p:nvSpPr>
          <p:spPr>
            <a:xfrm>
              <a:off x="57150" y="23436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</a:p>
          </p:txBody>
        </p:sp>
        <p:sp>
          <p:nvSpPr>
            <p:cNvPr id="17" name="Shape 133"/>
            <p:cNvSpPr/>
            <p:nvPr/>
          </p:nvSpPr>
          <p:spPr>
            <a:xfrm>
              <a:off x="1122150" y="23436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69" y="4315874"/>
            <a:ext cx="6113769" cy="2354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69" y="1068608"/>
            <a:ext cx="6113769" cy="3284422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3731757" y="1428434"/>
            <a:ext cx="203498" cy="189707"/>
            <a:chOff x="3717713" y="971828"/>
            <a:chExt cx="203498" cy="189707"/>
          </a:xfrm>
        </p:grpSpPr>
        <p:sp>
          <p:nvSpPr>
            <p:cNvPr id="19" name="순서도: 연결자 18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1</a:t>
              </a:r>
              <a:endParaRPr lang="ko-KR" altLang="en-US" sz="600" b="1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698683" y="1463048"/>
            <a:ext cx="203498" cy="189707"/>
            <a:chOff x="3717713" y="971828"/>
            <a:chExt cx="203498" cy="189707"/>
          </a:xfrm>
        </p:grpSpPr>
        <p:sp>
          <p:nvSpPr>
            <p:cNvPr id="22" name="순서도: 연결자 21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2</a:t>
              </a:r>
              <a:endParaRPr lang="ko-KR" altLang="en-US" sz="600" b="1" dirty="0"/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741" y="1307822"/>
            <a:ext cx="240590" cy="22226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5494318" y="1435228"/>
            <a:ext cx="203498" cy="189707"/>
            <a:chOff x="3717713" y="971828"/>
            <a:chExt cx="203498" cy="189707"/>
          </a:xfrm>
        </p:grpSpPr>
        <p:sp>
          <p:nvSpPr>
            <p:cNvPr id="26" name="순서도: 연결자 25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3</a:t>
              </a:r>
              <a:endParaRPr lang="ko-KR" altLang="en-US" sz="600" b="1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202232" y="1443612"/>
            <a:ext cx="203498" cy="189707"/>
            <a:chOff x="3717713" y="971828"/>
            <a:chExt cx="203498" cy="189707"/>
          </a:xfrm>
        </p:grpSpPr>
        <p:sp>
          <p:nvSpPr>
            <p:cNvPr id="29" name="순서도: 연결자 28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4</a:t>
              </a:r>
              <a:endParaRPr lang="ko-KR" altLang="en-US" sz="6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55362" y="4806332"/>
            <a:ext cx="2004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추가된 메뉴가 없는 </a:t>
            </a:r>
            <a:r>
              <a:rPr lang="ko-KR" altLang="en-US" sz="1200" dirty="0"/>
              <a:t>경우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39" y="5074412"/>
            <a:ext cx="3803518" cy="1029825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676501" y="5847608"/>
            <a:ext cx="203498" cy="189707"/>
            <a:chOff x="3717713" y="971828"/>
            <a:chExt cx="203498" cy="189707"/>
          </a:xfrm>
        </p:grpSpPr>
        <p:sp>
          <p:nvSpPr>
            <p:cNvPr id="34" name="순서도: 연결자 33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5</a:t>
              </a:r>
              <a:endParaRPr lang="ko-KR" altLang="en-US" sz="600" b="1" dirty="0"/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4864174" y="1605724"/>
            <a:ext cx="232760" cy="79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644111" y="1605640"/>
            <a:ext cx="232760" cy="79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901511"/>
              </p:ext>
            </p:extLst>
          </p:nvPr>
        </p:nvGraphicFramePr>
        <p:xfrm>
          <a:off x="4050410" y="4994168"/>
          <a:ext cx="4327471" cy="185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920"/>
                <a:gridCol w="626075"/>
                <a:gridCol w="3064476"/>
              </a:tblGrid>
              <a:tr h="1277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메뉴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관련 팝업 메시지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00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Template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 Download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실패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요청하신 작업 처리 중 오류가 발생하였습니다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7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Import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부분 실패 문구 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메뉴  등록 중 </a:t>
                      </a:r>
                      <a:r>
                        <a:rPr lang="en-US" altLang="ko-KR" sz="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건에 대하여 오류가 발생하였습니다</a:t>
                      </a:r>
                      <a:r>
                        <a:rPr lang="en-US" altLang="ko-KR" sz="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오류가 발생한 메뉴 목록을 저장하시겠습니까</a:t>
                      </a:r>
                      <a:r>
                        <a:rPr lang="en-US" altLang="ko-KR" sz="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?”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74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실패 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요청하신 작업 처리 중 오류가 발생하였습니다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Export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실패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요청하신 작업 처리 중 오류가 발생하였습니다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7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Delete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문구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en-US" altLang="ko-KR" sz="8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메뉴 삭제 시 하위 메뉴까지 모두 삭제 됩니다</a:t>
                      </a:r>
                      <a:r>
                        <a:rPr lang="en-US" altLang="ko-KR" sz="8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선택한 메뉴를 삭제 하시겠습니까</a:t>
                      </a:r>
                      <a:r>
                        <a:rPr lang="en-US" altLang="ko-KR" sz="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74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95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199458" y="40852"/>
            <a:ext cx="319799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 marL="342900" indent="-3429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200" b="1" dirty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1-1 Document History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143000" y="552455"/>
            <a:ext cx="990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059122"/>
              </p:ext>
            </p:extLst>
          </p:nvPr>
        </p:nvGraphicFramePr>
        <p:xfrm>
          <a:off x="1524000" y="764704"/>
          <a:ext cx="9324528" cy="1828800"/>
        </p:xfrm>
        <a:graphic>
          <a:graphicData uri="http://schemas.openxmlformats.org/drawingml/2006/table">
            <a:tbl>
              <a:tblPr/>
              <a:tblGrid>
                <a:gridCol w="501554"/>
                <a:gridCol w="736860"/>
                <a:gridCol w="892907"/>
                <a:gridCol w="4467411"/>
                <a:gridCol w="938488"/>
                <a:gridCol w="1787308"/>
              </a:tblGrid>
              <a:tr h="1778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Ver</a:t>
                      </a:r>
                    </a:p>
                  </a:txBody>
                  <a:tcPr marL="33231" marT="38100" marB="381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날짜</a:t>
                      </a:r>
                    </a:p>
                  </a:txBody>
                  <a:tcPr marL="33231" marT="38100" marB="381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내용</a:t>
                      </a:r>
                    </a:p>
                  </a:txBody>
                  <a:tcPr marL="33231" marT="38100" marB="381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작성자</a:t>
                      </a:r>
                    </a:p>
                  </a:txBody>
                  <a:tcPr marL="33231" marT="38100" marB="381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비고</a:t>
                      </a:r>
                    </a:p>
                  </a:txBody>
                  <a:tcPr marL="33231" marT="38100" marB="381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1.0</a:t>
                      </a: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2016.06.10</a:t>
                      </a: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 UI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상세 설계 초안 </a:t>
                      </a: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황윤경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1.1</a:t>
                      </a: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2016.06.17</a:t>
                      </a: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 UI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상세 설계 초안 개선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(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관리자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/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사용자 서비스로 분리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내용 보완 수정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)</a:t>
                      </a:r>
                      <a:endParaRPr kumimoji="1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황윤경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n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Tahoma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n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7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Tahoma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n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n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Tahoma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n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Tahoma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n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n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Tahoma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3231" marT="38100" marB="381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17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9332038"/>
              </p:ext>
            </p:extLst>
          </p:nvPr>
        </p:nvGraphicFramePr>
        <p:xfrm>
          <a:off x="8033657" y="457517"/>
          <a:ext cx="4170655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81"/>
                <a:gridCol w="3835674"/>
              </a:tblGrid>
              <a:tr h="0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 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8102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Contents list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메뉴 번호</a:t>
                      </a: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Main </a:t>
                      </a: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메뉴의 경우는 </a:t>
                      </a:r>
                      <a:r>
                        <a:rPr lang="en-US" altLang="ko-KR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N</a:t>
                      </a: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형식</a:t>
                      </a:r>
                      <a:r>
                        <a:rPr lang="en-US" altLang="ko-KR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(ex. 1, 2)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하위 메뉴의 경우 </a:t>
                      </a:r>
                      <a:r>
                        <a:rPr lang="en-US" altLang="ko-KR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‘-’</a:t>
                      </a: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로 표현</a:t>
                      </a:r>
                      <a:r>
                        <a:rPr lang="en-US" altLang="ko-KR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(ex. </a:t>
                      </a: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메인 메뉴 </a:t>
                      </a:r>
                      <a:r>
                        <a:rPr lang="en-US" altLang="ko-KR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번의 하위 메뉴는 </a:t>
                      </a:r>
                      <a:r>
                        <a:rPr lang="en-US" altLang="ko-KR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1-1</a:t>
                      </a: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로 표현</a:t>
                      </a:r>
                      <a:r>
                        <a:rPr lang="en-US" altLang="ko-KR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메뉴는 </a:t>
                      </a:r>
                      <a:r>
                        <a:rPr lang="en-US" altLang="ko-KR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단계로 제한</a:t>
                      </a: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메뉴 이름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길이가 최소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1,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최대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32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문자 종류는 제한이 없음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="0" strike="sngStrike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스키마 이름</a:t>
                      </a:r>
                      <a:endParaRPr lang="en-US" altLang="ko-KR" sz="800" b="0" strike="sngStrike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strike="sngStrike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해당 메뉴 클릭 시 표출할 스키마 이름</a:t>
                      </a:r>
                      <a:endParaRPr lang="en-US" altLang="ko-KR" sz="800" b="0" strike="sngStrike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strike="sngStrike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메인 메뉴가 아닌 경우에 한해 입력</a:t>
                      </a:r>
                      <a:endParaRPr lang="en-US" altLang="ko-KR" sz="800" b="0" strike="sngStrike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strike="noStrike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리스트 쿼리</a:t>
                      </a:r>
                      <a:endParaRPr lang="en-US" altLang="ko-KR" sz="800" b="0" strike="noStrike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strike="noStrike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해당 메뉴 클릭 시 표출할 리스트 쿼리 문 입력</a:t>
                      </a:r>
                      <a:r>
                        <a:rPr lang="en-US" altLang="ko-KR" sz="800" b="0" strike="noStrike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strike="noStrike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다른 스키마의 </a:t>
                      </a:r>
                      <a:r>
                        <a:rPr lang="ko-KR" altLang="en-US" sz="800" b="0" strike="noStrike" kern="1200" baseline="0" dirty="0" err="1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컬럼을</a:t>
                      </a:r>
                      <a:r>
                        <a:rPr lang="ko-KR" altLang="en-US" sz="800" b="0" strike="noStrike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참조 하는 경우도 있기 때문</a:t>
                      </a:r>
                      <a:r>
                        <a:rPr lang="en-US" altLang="ko-KR" sz="800" b="0" strike="noStrike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strike="noStrike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메인 메뉴가 아닌 경우에 한해 입력</a:t>
                      </a:r>
                      <a:r>
                        <a:rPr lang="en-US" altLang="ko-KR" sz="800" b="0" strike="noStrike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strike="noStrike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메인 메뉴는 상세 화면 페이지가 없기 때문</a:t>
                      </a:r>
                      <a:r>
                        <a:rPr lang="en-US" altLang="ko-KR" sz="800" b="0" strike="noStrike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strike="noStrike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스키마 이름</a:t>
                      </a:r>
                      <a:endParaRPr lang="en-US" altLang="ko-KR" sz="800" b="0" strike="noStrike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strike="noStrike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해당 메뉴 클릭 시 표출할 메인 스키마 이름</a:t>
                      </a:r>
                      <a:endParaRPr lang="en-US" altLang="ko-KR" sz="800" b="0" strike="noStrike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strike="noStrike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메인 메뉴가 아닌 경우에 한해 입력</a:t>
                      </a:r>
                      <a:endParaRPr lang="en-US" altLang="ko-KR" sz="800" b="0" strike="noStrike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검색 </a:t>
                      </a:r>
                      <a:r>
                        <a:rPr lang="ko-KR" altLang="en-US" sz="800" b="0" kern="1200" baseline="0" dirty="0" err="1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컬럼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(=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검색 범위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3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번에서 입력한 스키마의 </a:t>
                      </a:r>
                      <a:r>
                        <a:rPr lang="ko-KR" altLang="en-US" sz="800" b="0" kern="1200" baseline="0" dirty="0" err="1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컬럼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이름을 입력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1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개 이상의 </a:t>
                      </a:r>
                      <a:r>
                        <a:rPr lang="ko-KR" altLang="en-US" sz="800" b="0" kern="1200" baseline="0" dirty="0" err="1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컬럼을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입력 할 경우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‘|’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로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구분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" name="Shape 125"/>
          <p:cNvGrpSpPr/>
          <p:nvPr/>
        </p:nvGrpSpPr>
        <p:grpSpPr>
          <a:xfrm>
            <a:off x="-3638" y="3329"/>
            <a:ext cx="12195638" cy="475495"/>
            <a:chOff x="57150" y="234360"/>
            <a:chExt cx="9782276" cy="628510"/>
          </a:xfrm>
        </p:grpSpPr>
        <p:sp>
          <p:nvSpPr>
            <p:cNvPr id="10" name="Shape 126"/>
            <p:cNvSpPr/>
            <p:nvPr/>
          </p:nvSpPr>
          <p:spPr>
            <a:xfrm>
              <a:off x="57150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</a:p>
          </p:txBody>
        </p:sp>
        <p:sp>
          <p:nvSpPr>
            <p:cNvPr id="11" name="Shape 127"/>
            <p:cNvSpPr/>
            <p:nvPr/>
          </p:nvSpPr>
          <p:spPr>
            <a:xfrm>
              <a:off x="1122150" y="441066"/>
              <a:ext cx="12243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WCMS-M04</a:t>
              </a:r>
              <a:endParaRPr lang="en-US" altLang="ko-KR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8"/>
            <p:cNvSpPr/>
            <p:nvPr/>
          </p:nvSpPr>
          <p:spPr>
            <a:xfrm>
              <a:off x="2330425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</a:p>
          </p:txBody>
        </p:sp>
        <p:sp>
          <p:nvSpPr>
            <p:cNvPr id="13" name="Shape 129"/>
            <p:cNvSpPr/>
            <p:nvPr/>
          </p:nvSpPr>
          <p:spPr>
            <a:xfrm>
              <a:off x="3395426" y="441066"/>
              <a:ext cx="64440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30"/>
            <p:cNvSpPr/>
            <p:nvPr/>
          </p:nvSpPr>
          <p:spPr>
            <a:xfrm>
              <a:off x="57150" y="64777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</a:p>
          </p:txBody>
        </p:sp>
        <p:sp>
          <p:nvSpPr>
            <p:cNvPr id="15" name="Shape 131"/>
            <p:cNvSpPr/>
            <p:nvPr/>
          </p:nvSpPr>
          <p:spPr>
            <a:xfrm>
              <a:off x="1122150" y="64777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32"/>
            <p:cNvSpPr/>
            <p:nvPr/>
          </p:nvSpPr>
          <p:spPr>
            <a:xfrm>
              <a:off x="57150" y="23436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</a:p>
          </p:txBody>
        </p:sp>
        <p:sp>
          <p:nvSpPr>
            <p:cNvPr id="17" name="Shape 133"/>
            <p:cNvSpPr/>
            <p:nvPr/>
          </p:nvSpPr>
          <p:spPr>
            <a:xfrm>
              <a:off x="1122150" y="23436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96565"/>
              </p:ext>
            </p:extLst>
          </p:nvPr>
        </p:nvGraphicFramePr>
        <p:xfrm>
          <a:off x="797817" y="1569619"/>
          <a:ext cx="4487945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7589"/>
                <a:gridCol w="897589"/>
                <a:gridCol w="897589"/>
                <a:gridCol w="897589"/>
                <a:gridCol w="897589"/>
              </a:tblGrid>
              <a:tr h="2048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메뉴 번호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메뉴 이름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리스트 쿼리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스키마 이름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검색 </a:t>
                      </a: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컬럼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 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1(1</a:t>
                      </a:r>
                      <a:r>
                        <a:rPr lang="ko-KR" altLang="en-US" sz="800" dirty="0" smtClean="0"/>
                        <a:t>번 메뉴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구분자는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’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| ‘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1-1 (1</a:t>
                      </a:r>
                      <a:r>
                        <a:rPr lang="ko-KR" altLang="en-US" sz="800" dirty="0" smtClean="0"/>
                        <a:t>번 하위 메뉴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696068" y="1413237"/>
            <a:ext cx="203498" cy="189707"/>
            <a:chOff x="3717713" y="971828"/>
            <a:chExt cx="203498" cy="189707"/>
          </a:xfrm>
        </p:grpSpPr>
        <p:sp>
          <p:nvSpPr>
            <p:cNvPr id="21" name="순서도: 연결자 20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1</a:t>
              </a:r>
              <a:endParaRPr lang="ko-KR" altLang="en-US" sz="60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857931" y="1455456"/>
            <a:ext cx="203498" cy="189707"/>
            <a:chOff x="3717713" y="971828"/>
            <a:chExt cx="203498" cy="189707"/>
          </a:xfrm>
        </p:grpSpPr>
        <p:sp>
          <p:nvSpPr>
            <p:cNvPr id="24" name="순서도: 연결자 23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2</a:t>
              </a:r>
              <a:endParaRPr lang="ko-KR" altLang="en-US" sz="600" b="1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047850" y="1408196"/>
            <a:ext cx="203498" cy="189707"/>
            <a:chOff x="3717713" y="971828"/>
            <a:chExt cx="203498" cy="189707"/>
          </a:xfrm>
        </p:grpSpPr>
        <p:sp>
          <p:nvSpPr>
            <p:cNvPr id="27" name="순서도: 연결자 26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3</a:t>
              </a:r>
              <a:endParaRPr lang="ko-KR" altLang="en-US" sz="600" b="1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143218" y="1424068"/>
            <a:ext cx="203498" cy="189707"/>
            <a:chOff x="3717713" y="971828"/>
            <a:chExt cx="203498" cy="189707"/>
          </a:xfrm>
        </p:grpSpPr>
        <p:sp>
          <p:nvSpPr>
            <p:cNvPr id="30" name="순서도: 연결자 29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4</a:t>
              </a:r>
              <a:endParaRPr lang="ko-KR" altLang="en-US" sz="600" b="1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106334" y="1421547"/>
            <a:ext cx="203498" cy="189707"/>
            <a:chOff x="3717713" y="971828"/>
            <a:chExt cx="203498" cy="189707"/>
          </a:xfrm>
        </p:grpSpPr>
        <p:sp>
          <p:nvSpPr>
            <p:cNvPr id="38" name="순서도: 연결자 37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5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954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43000" y="2597546"/>
            <a:ext cx="9906000" cy="1399921"/>
          </a:xfrm>
          <a:prstGeom prst="rect">
            <a:avLst/>
          </a:prstGeom>
          <a:gradFill>
            <a:gsLst>
              <a:gs pos="15000">
                <a:srgbClr val="570D52"/>
              </a:gs>
              <a:gs pos="100000">
                <a:srgbClr val="EF213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ctr"/>
          <a:lstStyle/>
          <a:p>
            <a:pPr algn="ctr">
              <a:lnSpc>
                <a:spcPct val="200000"/>
              </a:lnSpc>
            </a:pPr>
            <a:endParaRPr lang="ko-KR" altLang="en-US" sz="24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0567" y="2732727"/>
            <a:ext cx="60308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6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사용자 </a:t>
            </a:r>
            <a:r>
              <a:rPr lang="ko-KR" altLang="en-US" sz="66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관리</a:t>
            </a:r>
            <a:r>
              <a:rPr lang="en-US" altLang="ko-KR" sz="66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66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93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22" y="689159"/>
            <a:ext cx="6302351" cy="3746697"/>
          </a:xfrm>
          <a:prstGeom prst="rect">
            <a:avLst/>
          </a:prstGeom>
        </p:spPr>
      </p:pic>
      <p:graphicFrame>
        <p:nvGraphicFramePr>
          <p:cNvPr id="8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3188853"/>
              </p:ext>
            </p:extLst>
          </p:nvPr>
        </p:nvGraphicFramePr>
        <p:xfrm>
          <a:off x="9148393" y="646776"/>
          <a:ext cx="3043609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93"/>
                <a:gridCol w="2767916"/>
              </a:tblGrid>
              <a:tr h="0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 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8102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Contents list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8856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</a:t>
                      </a:r>
                      <a:endParaRPr lang="ko-KR" altLang="en-US" sz="9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검색 조건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: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부서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/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팀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/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아이디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/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이름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/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등록자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/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수정자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2</a:t>
                      </a:r>
                      <a:endParaRPr lang="ko-KR" altLang="en-US" sz="9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비밀번호 초기화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선택한 사용자들에 대사여 비밀번호 초기화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초기화되는 비밀번호는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ID+1234 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3</a:t>
                      </a:r>
                      <a:endParaRPr lang="ko-KR" altLang="en-US" sz="9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Administrator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사용자일 경우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ID + (Admin)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으로 출력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4</a:t>
                      </a:r>
                      <a:endParaRPr lang="ko-KR" altLang="en-US" sz="9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설정된 정책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해당 사용자에 설정된 정책 목록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개 이상일 경우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‘ , ‘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로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구분하고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개 이상일 경우 말 줄임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‘…’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으로 표출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endParaRPr lang="ko-KR" altLang="en-US" sz="9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" name="Shape 125"/>
          <p:cNvGrpSpPr/>
          <p:nvPr/>
        </p:nvGrpSpPr>
        <p:grpSpPr>
          <a:xfrm>
            <a:off x="-3638" y="3329"/>
            <a:ext cx="12195638" cy="643594"/>
            <a:chOff x="57150" y="234360"/>
            <a:chExt cx="9782276" cy="628510"/>
          </a:xfrm>
        </p:grpSpPr>
        <p:sp>
          <p:nvSpPr>
            <p:cNvPr id="11" name="Shape 126"/>
            <p:cNvSpPr/>
            <p:nvPr/>
          </p:nvSpPr>
          <p:spPr>
            <a:xfrm>
              <a:off x="57150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</a:p>
          </p:txBody>
        </p:sp>
        <p:sp>
          <p:nvSpPr>
            <p:cNvPr id="12" name="Shape 127"/>
            <p:cNvSpPr/>
            <p:nvPr/>
          </p:nvSpPr>
          <p:spPr>
            <a:xfrm>
              <a:off x="1122150" y="441066"/>
              <a:ext cx="12243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WCMS-M05</a:t>
              </a:r>
              <a:endParaRPr lang="en-US" altLang="ko-KR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28"/>
            <p:cNvSpPr/>
            <p:nvPr/>
          </p:nvSpPr>
          <p:spPr>
            <a:xfrm>
              <a:off x="2330425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</a:p>
          </p:txBody>
        </p:sp>
        <p:sp>
          <p:nvSpPr>
            <p:cNvPr id="16" name="Shape 129"/>
            <p:cNvSpPr/>
            <p:nvPr/>
          </p:nvSpPr>
          <p:spPr>
            <a:xfrm>
              <a:off x="3395426" y="441066"/>
              <a:ext cx="64440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30"/>
            <p:cNvSpPr/>
            <p:nvPr/>
          </p:nvSpPr>
          <p:spPr>
            <a:xfrm>
              <a:off x="57150" y="64777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</a:p>
          </p:txBody>
        </p:sp>
        <p:sp>
          <p:nvSpPr>
            <p:cNvPr id="18" name="Shape 131"/>
            <p:cNvSpPr/>
            <p:nvPr/>
          </p:nvSpPr>
          <p:spPr>
            <a:xfrm>
              <a:off x="1122150" y="64777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사용자 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목록 조회</a:t>
              </a: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추가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수정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삭제 등의 관리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</a:t>
              </a:r>
              <a:endParaRPr lang="en-US" altLang="ko-KR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32"/>
            <p:cNvSpPr/>
            <p:nvPr/>
          </p:nvSpPr>
          <p:spPr>
            <a:xfrm>
              <a:off x="57150" y="23436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</a:p>
          </p:txBody>
        </p:sp>
        <p:sp>
          <p:nvSpPr>
            <p:cNvPr id="20" name="Shape 133"/>
            <p:cNvSpPr/>
            <p:nvPr/>
          </p:nvSpPr>
          <p:spPr>
            <a:xfrm>
              <a:off x="1122150" y="23436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3131" y="4870333"/>
            <a:ext cx="2004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검색 데이터가 없는 경우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106614" y="5008832"/>
            <a:ext cx="3625494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차 버전은 그룹 관리 기능이 제외 됨</a:t>
            </a:r>
            <a:r>
              <a:rPr lang="en-US" altLang="ko-KR" sz="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따라서 사용자 관리에서 그룹에 대한 정보를 사용자 정보의 </a:t>
            </a:r>
            <a:r>
              <a:rPr lang="ko-KR" altLang="en-US" sz="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컬럼</a:t>
            </a:r>
            <a:r>
              <a:rPr lang="ko-KR" altLang="en-US" sz="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으로 관리</a:t>
            </a:r>
            <a:endParaRPr lang="en-US" altLang="ko-KR" sz="8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81" y="4024709"/>
            <a:ext cx="5748484" cy="1744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70" y="1214562"/>
            <a:ext cx="5866203" cy="281014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7117" y="1499118"/>
            <a:ext cx="240590" cy="222260"/>
          </a:xfrm>
          <a:prstGeom prst="rect">
            <a:avLst/>
          </a:prstGeom>
        </p:spPr>
      </p:pic>
      <p:grpSp>
        <p:nvGrpSpPr>
          <p:cNvPr id="27" name="그룹 26"/>
          <p:cNvGrpSpPr/>
          <p:nvPr/>
        </p:nvGrpSpPr>
        <p:grpSpPr>
          <a:xfrm>
            <a:off x="660233" y="1659320"/>
            <a:ext cx="203498" cy="189707"/>
            <a:chOff x="3717713" y="971828"/>
            <a:chExt cx="203498" cy="189707"/>
          </a:xfrm>
        </p:grpSpPr>
        <p:sp>
          <p:nvSpPr>
            <p:cNvPr id="28" name="순서도: 연결자 27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1</a:t>
              </a:r>
              <a:endParaRPr lang="ko-KR" altLang="en-US" sz="600" b="1" dirty="0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183" y="5201402"/>
            <a:ext cx="4378072" cy="1156900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6176662" y="1655711"/>
            <a:ext cx="203498" cy="189707"/>
            <a:chOff x="3717713" y="971828"/>
            <a:chExt cx="203498" cy="189707"/>
          </a:xfrm>
        </p:grpSpPr>
        <p:sp>
          <p:nvSpPr>
            <p:cNvPr id="33" name="순서도: 연결자 32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2</a:t>
              </a:r>
              <a:endParaRPr lang="ko-KR" altLang="en-US" sz="600" b="1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933571" y="2119984"/>
            <a:ext cx="203498" cy="189707"/>
            <a:chOff x="3717713" y="971828"/>
            <a:chExt cx="203498" cy="189707"/>
          </a:xfrm>
        </p:grpSpPr>
        <p:sp>
          <p:nvSpPr>
            <p:cNvPr id="36" name="순서도: 연결자 35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3</a:t>
              </a:r>
              <a:endParaRPr lang="ko-KR" altLang="en-US" sz="600" b="1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888812" y="2055422"/>
            <a:ext cx="203498" cy="189707"/>
            <a:chOff x="3717713" y="971828"/>
            <a:chExt cx="203498" cy="189707"/>
          </a:xfrm>
        </p:grpSpPr>
        <p:sp>
          <p:nvSpPr>
            <p:cNvPr id="39" name="순서도: 연결자 38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4</a:t>
              </a:r>
              <a:endParaRPr lang="ko-KR" altLang="en-US" sz="600" b="1" dirty="0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5307" y="5531876"/>
            <a:ext cx="1354960" cy="1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0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583023"/>
              </p:ext>
            </p:extLst>
          </p:nvPr>
        </p:nvGraphicFramePr>
        <p:xfrm>
          <a:off x="9148393" y="646776"/>
          <a:ext cx="3043609" cy="6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66"/>
                <a:gridCol w="2817343"/>
              </a:tblGrid>
              <a:tr h="0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 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8102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Contents list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8856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</a:t>
                      </a:r>
                      <a:endParaRPr lang="ko-KR" altLang="en-US" sz="9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사용자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ID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ID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의 길이는  최소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4,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최대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10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으로 제한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ID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는 영어 대문자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소문자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숫자 중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가지 이상의 조합으로 구성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ID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중복은 불가 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8856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endParaRPr lang="ko-KR" altLang="en-US" sz="9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사용자 이름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이름의 길이는 최소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2,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최대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20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으로 제한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8856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1-1</a:t>
                      </a:r>
                      <a:endParaRPr lang="ko-KR" altLang="en-US" sz="9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아이디 중복체크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입력한 아이디가 이미 존재하는 여부 확인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성공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성공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나눔고딕" pitchFamily="50" charset="-127"/>
                          <a:cs typeface="Arial"/>
                          <a:sym typeface="Arial"/>
                        </a:rPr>
                        <a:t> 메시지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</a:rPr>
                        <a:t>확인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팝업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WCMS-000-P01) </a:t>
                      </a:r>
                      <a:r>
                        <a:rPr lang="ko-KR" altLang="en-US" sz="80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레이어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오픈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실패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나눔고딕" pitchFamily="50" charset="-127"/>
                          <a:cs typeface="Arial"/>
                          <a:sym typeface="Arial"/>
                        </a:rPr>
                        <a:t>실패 메시지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</a:rPr>
                        <a:t>확인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팝업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WCMS-000-P01) </a:t>
                      </a:r>
                      <a:r>
                        <a:rPr lang="ko-KR" altLang="en-US" sz="80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레이어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오픈 후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InputBox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초기화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8856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2</a:t>
                      </a:r>
                      <a:endParaRPr lang="ko-KR" altLang="en-US" sz="9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비밀번호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계정 생성 시 초기 비밀 번호는 자동 생성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자동 생성 비밀 번호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아이디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+1234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8856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3</a:t>
                      </a:r>
                      <a:endParaRPr lang="ko-KR" altLang="en-US" sz="9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관리자 여부 설정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생성한 사용자가 관리자 페이지를 포함한 모든 메뉴에 대한 접근 가능한 사용자인지 여부 설정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사용자 서비스 페이지에서는 해당 메뉴 표출 안됨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관리자 서비스 페이지에서만 해당 설정가능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8856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4</a:t>
                      </a:r>
                      <a:endParaRPr lang="ko-KR" altLang="en-US" sz="9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새로운 권한 정책 추가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버튼 클릭 시 정책 추가 팝업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WCMS-M05-P02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) </a:t>
                      </a:r>
                      <a:r>
                        <a:rPr lang="ko-KR" altLang="en-US" sz="800" b="0" baseline="0" dirty="0" err="1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레이어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 오픈 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-&gt; “Save” -&gt; 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새로운 정책 포함하여 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Policy 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목록 </a:t>
                      </a:r>
                      <a:r>
                        <a:rPr lang="ko-KR" altLang="en-US" sz="800" b="0" baseline="0" dirty="0" err="1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리로딩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최근 업데이트된 순으로 정렬</a:t>
                      </a:r>
                      <a:endParaRPr lang="en-US" altLang="ko-KR" sz="800" b="0" baseline="0" dirty="0" smtClean="0">
                        <a:solidFill>
                          <a:schemeClr val="dk1"/>
                        </a:solidFill>
                        <a:latin typeface="Arial"/>
                        <a:ea typeface="나눔고딕" pitchFamily="50" charset="-127"/>
                        <a:cs typeface="+mn-cs"/>
                        <a:sym typeface="Arial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8856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5</a:t>
                      </a:r>
                      <a:endParaRPr lang="ko-KR" altLang="en-US" sz="9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정책 항목 삭제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정책 목록에서 해당 정책 항목 삭제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8856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6</a:t>
                      </a:r>
                      <a:endParaRPr lang="ko-KR" altLang="en-US" sz="9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Profile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설정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(1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차 버전은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휴젤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Profile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정보에 맞춤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추후 버전에서는 사용자 계정 정보와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Profile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정보 분리하여 관리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7</a:t>
                      </a:r>
                      <a:endParaRPr lang="ko-KR" altLang="en-US" sz="9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필수 체크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    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아이디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이름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 Policy,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공장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부서에 대한 필수 체크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dk1"/>
                          </a:solidFill>
                        </a:rPr>
                        <a:t>          </a:t>
                      </a:r>
                      <a:r>
                        <a:rPr lang="en-US" altLang="ko-KR" sz="800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800" baseline="0" dirty="0" smtClean="0">
                          <a:solidFill>
                            <a:schemeClr val="dk1"/>
                          </a:solidFill>
                        </a:rPr>
                        <a:t>필수 체크 메시지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</a:rPr>
                        <a:t>확인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팝업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WCMS-000-P01) </a:t>
                      </a:r>
                      <a:r>
                        <a:rPr lang="ko-KR" altLang="en-US" sz="80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레이어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오픈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-&gt;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해당 항목에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포커스 위치</a:t>
                      </a:r>
                      <a:endParaRPr lang="en-US" altLang="ko-KR" sz="800" baseline="0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성공 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성공 메시지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확인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팝업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WCMS-000-P01)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 </a:t>
                      </a:r>
                      <a:r>
                        <a:rPr lang="ko-KR" altLang="en-US" sz="8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레이어</a:t>
                      </a:r>
                      <a:r>
                        <a:rPr lang="ko-KR" altLang="en-US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오픈 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-&gt; </a:t>
                      </a:r>
                      <a:r>
                        <a:rPr lang="en-US" altLang="ko-KR" sz="8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업데이트된 순으로 정렬하여 사용자 목록 화면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WCMS-M05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</a:t>
                      </a:r>
                      <a:r>
                        <a:rPr lang="ko-KR" altLang="en-US" sz="800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리로딩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실패 </a:t>
                      </a:r>
                      <a:r>
                        <a:rPr lang="en-US" altLang="ko-KR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800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실패 메시지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확인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팝업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WCMS-000-P01)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 </a:t>
                      </a:r>
                      <a:r>
                        <a:rPr lang="ko-KR" altLang="en-US" sz="8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레이어</a:t>
                      </a:r>
                      <a:r>
                        <a:rPr lang="ko-KR" altLang="en-US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오픈 </a:t>
                      </a:r>
                      <a:endParaRPr lang="en-US" altLang="ko-KR" sz="800" b="0" baseline="0" dirty="0" smtClean="0">
                        <a:latin typeface="Arial" panose="020B0604020202020204" pitchFamily="34" charset="0"/>
                        <a:ea typeface="나눔고딕"/>
                        <a:cs typeface="Arial" panose="020B0604020202020204" pitchFamily="34" charset="0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" name="Shape 125"/>
          <p:cNvGrpSpPr/>
          <p:nvPr/>
        </p:nvGrpSpPr>
        <p:grpSpPr>
          <a:xfrm>
            <a:off x="-3638" y="3329"/>
            <a:ext cx="12195638" cy="643594"/>
            <a:chOff x="57150" y="234360"/>
            <a:chExt cx="9782276" cy="628510"/>
          </a:xfrm>
        </p:grpSpPr>
        <p:sp>
          <p:nvSpPr>
            <p:cNvPr id="11" name="Shape 126"/>
            <p:cNvSpPr/>
            <p:nvPr/>
          </p:nvSpPr>
          <p:spPr>
            <a:xfrm>
              <a:off x="57150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</a:p>
          </p:txBody>
        </p:sp>
        <p:sp>
          <p:nvSpPr>
            <p:cNvPr id="12" name="Shape 127"/>
            <p:cNvSpPr/>
            <p:nvPr/>
          </p:nvSpPr>
          <p:spPr>
            <a:xfrm>
              <a:off x="1122150" y="441066"/>
              <a:ext cx="12243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WCMS-M05-P01</a:t>
              </a:r>
              <a:endParaRPr lang="en-US" altLang="ko-KR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28"/>
            <p:cNvSpPr/>
            <p:nvPr/>
          </p:nvSpPr>
          <p:spPr>
            <a:xfrm>
              <a:off x="2330425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</a:p>
          </p:txBody>
        </p:sp>
        <p:sp>
          <p:nvSpPr>
            <p:cNvPr id="16" name="Shape 129"/>
            <p:cNvSpPr/>
            <p:nvPr/>
          </p:nvSpPr>
          <p:spPr>
            <a:xfrm>
              <a:off x="3395426" y="441066"/>
              <a:ext cx="64440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30"/>
            <p:cNvSpPr/>
            <p:nvPr/>
          </p:nvSpPr>
          <p:spPr>
            <a:xfrm>
              <a:off x="57150" y="64777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</a:p>
          </p:txBody>
        </p:sp>
        <p:sp>
          <p:nvSpPr>
            <p:cNvPr id="18" name="Shape 131"/>
            <p:cNvSpPr/>
            <p:nvPr/>
          </p:nvSpPr>
          <p:spPr>
            <a:xfrm>
              <a:off x="1122150" y="64777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새로운 사용자를 등록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수정 하기 위한 팝업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32"/>
            <p:cNvSpPr/>
            <p:nvPr/>
          </p:nvSpPr>
          <p:spPr>
            <a:xfrm>
              <a:off x="57150" y="23436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</a:p>
          </p:txBody>
        </p:sp>
        <p:sp>
          <p:nvSpPr>
            <p:cNvPr id="20" name="Shape 133"/>
            <p:cNvSpPr/>
            <p:nvPr/>
          </p:nvSpPr>
          <p:spPr>
            <a:xfrm>
              <a:off x="1122150" y="23436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14" y="921756"/>
            <a:ext cx="3205622" cy="5505307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440327" y="1394298"/>
            <a:ext cx="203498" cy="189707"/>
            <a:chOff x="3717713" y="971828"/>
            <a:chExt cx="203498" cy="189707"/>
          </a:xfrm>
        </p:grpSpPr>
        <p:sp>
          <p:nvSpPr>
            <p:cNvPr id="15" name="순서도: 연결자 14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1</a:t>
              </a:r>
              <a:endParaRPr lang="ko-KR" altLang="en-US" sz="600" b="1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728722" y="2762138"/>
            <a:ext cx="203498" cy="189707"/>
            <a:chOff x="3717713" y="971828"/>
            <a:chExt cx="203498" cy="189707"/>
          </a:xfrm>
        </p:grpSpPr>
        <p:sp>
          <p:nvSpPr>
            <p:cNvPr id="23" name="순서도: 연결자 22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4</a:t>
              </a:r>
              <a:endParaRPr lang="ko-KR" altLang="en-US" sz="600" b="1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40327" y="1992598"/>
            <a:ext cx="203498" cy="189707"/>
            <a:chOff x="3717713" y="971828"/>
            <a:chExt cx="203498" cy="189707"/>
          </a:xfrm>
        </p:grpSpPr>
        <p:sp>
          <p:nvSpPr>
            <p:cNvPr id="28" name="순서도: 연결자 27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2</a:t>
              </a:r>
              <a:endParaRPr lang="ko-KR" altLang="en-US" sz="600" b="1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16487" y="2540934"/>
            <a:ext cx="203498" cy="189707"/>
            <a:chOff x="3717713" y="971828"/>
            <a:chExt cx="203498" cy="189707"/>
          </a:xfrm>
        </p:grpSpPr>
        <p:sp>
          <p:nvSpPr>
            <p:cNvPr id="31" name="순서도: 연결자 30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3</a:t>
              </a:r>
              <a:endParaRPr lang="ko-KR" altLang="en-US" sz="600" b="1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2549222" y="3329016"/>
            <a:ext cx="203498" cy="189707"/>
            <a:chOff x="3717713" y="971828"/>
            <a:chExt cx="203498" cy="189707"/>
          </a:xfrm>
        </p:grpSpPr>
        <p:sp>
          <p:nvSpPr>
            <p:cNvPr id="34" name="순서도: 연결자 33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5</a:t>
              </a:r>
              <a:endParaRPr lang="ko-KR" altLang="en-US" sz="600" b="1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581642" y="4338176"/>
            <a:ext cx="3625494" cy="132343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차 버전은 그룹 관리 기능이 제외 됨</a:t>
            </a:r>
            <a:r>
              <a:rPr lang="en-US" altLang="ko-KR" sz="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따라서 사용자 계정 관리 스키마에 그룹에 대한 정보를 </a:t>
            </a:r>
            <a:r>
              <a:rPr lang="en-US" altLang="ko-KR" sz="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Profile </a:t>
            </a:r>
            <a:r>
              <a:rPr lang="ko-KR" altLang="en-US" sz="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설정으로 관리</a:t>
            </a:r>
            <a:endParaRPr lang="en-US" altLang="ko-KR" sz="8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altLang="ko-KR" sz="8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추후 버전에는 계정 관리와 사용자 정보</a:t>
            </a:r>
            <a:r>
              <a:rPr lang="en-US" altLang="ko-KR" sz="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(profile)</a:t>
            </a:r>
            <a:r>
              <a:rPr lang="ko-KR" altLang="en-US" sz="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관리를 분리 </a:t>
            </a:r>
            <a:r>
              <a:rPr lang="en-US" altLang="ko-KR" sz="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=&gt; </a:t>
            </a:r>
            <a:r>
              <a:rPr lang="ko-KR" altLang="en-US" sz="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계정 관리는 </a:t>
            </a:r>
            <a:r>
              <a:rPr lang="en-US" altLang="ko-KR" sz="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ID/PW, </a:t>
            </a:r>
            <a:r>
              <a:rPr lang="ko-KR" altLang="en-US" sz="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권한 정도만</a:t>
            </a:r>
            <a:r>
              <a:rPr lang="en-US" altLang="ko-KR" sz="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 </a:t>
            </a:r>
            <a:r>
              <a:rPr lang="ko-KR" altLang="en-US" sz="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사용자 정보</a:t>
            </a:r>
            <a:r>
              <a:rPr lang="en-US" altLang="ko-KR" sz="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(Profile)</a:t>
            </a:r>
            <a:r>
              <a:rPr lang="ko-KR" altLang="en-US" sz="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관리는 </a:t>
            </a:r>
            <a:r>
              <a:rPr lang="ko-KR" altLang="en-US" sz="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고객사</a:t>
            </a:r>
            <a:r>
              <a:rPr lang="ko-KR" altLang="en-US" sz="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별로 관리하는 정보가 다를 수 있으므로 </a:t>
            </a:r>
            <a:r>
              <a:rPr lang="ko-KR" altLang="en-US" sz="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고객사</a:t>
            </a:r>
            <a:r>
              <a:rPr lang="ko-KR" altLang="en-US" sz="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별로 스키마 생성 </a:t>
            </a:r>
            <a:r>
              <a:rPr lang="en-US" altLang="ko-KR" sz="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=&gt; </a:t>
            </a:r>
            <a:r>
              <a:rPr lang="ko-KR" altLang="en-US" sz="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표출은 </a:t>
            </a:r>
            <a:r>
              <a:rPr lang="ko-KR" altLang="en-US" sz="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두개의</a:t>
            </a:r>
            <a:r>
              <a:rPr lang="ko-KR" altLang="en-US" sz="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정보를 조인하여 처리 </a:t>
            </a:r>
            <a:r>
              <a:rPr lang="en-US" altLang="ko-KR" sz="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ko-KR" altLang="en-US" sz="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위즈아이</a:t>
            </a:r>
            <a:r>
              <a:rPr lang="ko-KR" altLang="en-US" sz="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계정 및 사용자 관리와 통합하는 방안으로도 고려 필요</a:t>
            </a:r>
            <a:r>
              <a:rPr lang="en-US" altLang="ko-KR" sz="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endParaRPr lang="en-US" altLang="ko-KR" sz="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ko-KR" altLang="en-US" sz="8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946962" y="4132205"/>
            <a:ext cx="203498" cy="189707"/>
            <a:chOff x="3717713" y="971828"/>
            <a:chExt cx="203498" cy="189707"/>
          </a:xfrm>
        </p:grpSpPr>
        <p:sp>
          <p:nvSpPr>
            <p:cNvPr id="37" name="순서도: 연결자 36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6</a:t>
              </a:r>
              <a:endParaRPr lang="ko-KR" altLang="en-US" sz="600" b="1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351370" y="5880041"/>
            <a:ext cx="203498" cy="189707"/>
            <a:chOff x="3717713" y="971828"/>
            <a:chExt cx="203498" cy="189707"/>
          </a:xfrm>
        </p:grpSpPr>
        <p:sp>
          <p:nvSpPr>
            <p:cNvPr id="40" name="순서도: 연결자 39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7</a:t>
              </a:r>
              <a:endParaRPr lang="ko-KR" altLang="en-US" sz="600" b="1" dirty="0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472" y="1452185"/>
            <a:ext cx="588750" cy="237082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>
            <a:off x="3408180" y="1320885"/>
            <a:ext cx="334083" cy="192667"/>
            <a:chOff x="1610179" y="5416534"/>
            <a:chExt cx="334083" cy="192667"/>
          </a:xfrm>
        </p:grpSpPr>
        <p:sp>
          <p:nvSpPr>
            <p:cNvPr id="46" name="순서도: 연결자 45"/>
            <p:cNvSpPr/>
            <p:nvPr/>
          </p:nvSpPr>
          <p:spPr>
            <a:xfrm>
              <a:off x="1665398" y="5416534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10179" y="5424535"/>
              <a:ext cx="33408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1</a:t>
              </a:r>
              <a:r>
                <a:rPr lang="en-US" altLang="ko-KR" sz="600" b="1" dirty="0" smtClean="0"/>
                <a:t>-1</a:t>
              </a:r>
              <a:endParaRPr lang="ko-KR" altLang="en-US" sz="600" b="1" dirty="0"/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342211"/>
              </p:ext>
            </p:extLst>
          </p:nvPr>
        </p:nvGraphicFramePr>
        <p:xfrm>
          <a:off x="3857772" y="705099"/>
          <a:ext cx="4595039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582"/>
                <a:gridCol w="708522"/>
                <a:gridCol w="3124935"/>
              </a:tblGrid>
              <a:tr h="1277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메뉴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관련 팝업 메시지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007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bg1"/>
                          </a:solidFill>
                        </a:rPr>
                        <a:t>Redundoncy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성공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사용가능한 아이디 입니다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74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실패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이미 존재하는 아이디 입니다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74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Save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필수 체크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아이디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이름</a:t>
                      </a:r>
                      <a:r>
                        <a:rPr lang="en-US" altLang="ko-KR" sz="800" dirty="0" smtClean="0"/>
                        <a:t>, Policy,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공장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부서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dirty="0" smtClean="0"/>
                        <a:t>는 필수 입력 항목입니다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74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성공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요청하신 작업이 정상적으로 완료되었습니다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74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실패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요청하신 작업 처리 중 오류가 발생하였습니다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3567668" y="5776450"/>
            <a:ext cx="3625494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Root(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설치 시 생성되는 최초 관리자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administrator)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권한을 가지는 사용자일 경우에만 해당 메뉴 노출</a:t>
            </a:r>
            <a:endParaRPr lang="en-US" altLang="ko-KR" sz="800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8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일반 관리자의 경우는 무조건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User Type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으로만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생성됨</a:t>
            </a:r>
            <a:endParaRPr lang="en-US" altLang="ko-KR" sz="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ko-KR" alt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712408" y="1429401"/>
            <a:ext cx="2034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*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14738" y="1727143"/>
            <a:ext cx="2034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*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60990" y="4345484"/>
            <a:ext cx="2034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*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57727" y="4652455"/>
            <a:ext cx="2034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*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22012" y="2889017"/>
            <a:ext cx="2034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*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09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2633645"/>
              </p:ext>
            </p:extLst>
          </p:nvPr>
        </p:nvGraphicFramePr>
        <p:xfrm>
          <a:off x="9148393" y="646776"/>
          <a:ext cx="3043609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66"/>
                <a:gridCol w="2817343"/>
              </a:tblGrid>
              <a:tr h="0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 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8102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Contents list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8856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</a:t>
                      </a:r>
                      <a:endParaRPr lang="ko-KR" altLang="en-US" sz="9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추가 가능한 정책 목록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전체 정책 목록 중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Prospective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의 목록을 제외한 목록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2</a:t>
                      </a:r>
                      <a:endParaRPr lang="ko-KR" altLang="en-US" sz="9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설정된 정책 목록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3</a:t>
                      </a:r>
                      <a:endParaRPr lang="ko-KR" altLang="en-US" sz="9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Available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목록에서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Prospective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목록으로 이동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Prospective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로 이동한 목록은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Available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목록에서 제거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4</a:t>
                      </a:r>
                      <a:endParaRPr lang="ko-KR" altLang="en-US" sz="9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Prospective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목록에서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Available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목록으로 이동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Available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로 이동한 목록은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Prospective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목록에서 제거 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5</a:t>
                      </a:r>
                      <a:endParaRPr lang="ko-KR" altLang="en-US" sz="9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성공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성공 메시지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확인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팝업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WCMS-000-P01)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 </a:t>
                      </a:r>
                      <a:r>
                        <a:rPr lang="ko-KR" altLang="en-US" sz="8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레이어</a:t>
                      </a:r>
                      <a:r>
                        <a:rPr lang="ko-KR" altLang="en-US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오픈 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-&gt;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 등록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</a:t>
                      </a:r>
                      <a:r>
                        <a:rPr lang="ko-KR" altLang="en-US" sz="8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팝업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WCMS-M05-P01)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의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Policy</a:t>
                      </a:r>
                      <a:r>
                        <a:rPr lang="ko-KR" altLang="en-US" sz="8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목록에 변경된 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Prospective </a:t>
                      </a:r>
                      <a:r>
                        <a:rPr lang="ko-KR" altLang="en-US" sz="8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목록 동기화 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실패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</a:t>
                      </a:r>
                      <a:r>
                        <a:rPr lang="ko-KR" altLang="en-US" sz="800" b="0" baseline="0" dirty="0" smtClean="0"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실패 메시지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확인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팝업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WCMS-000-P01)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 </a:t>
                      </a:r>
                      <a:r>
                        <a:rPr lang="ko-KR" altLang="en-US" sz="8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레이어</a:t>
                      </a:r>
                      <a:r>
                        <a:rPr lang="ko-KR" altLang="en-US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오픈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endParaRPr lang="ko-KR" altLang="en-US" sz="9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" name="Shape 125"/>
          <p:cNvGrpSpPr/>
          <p:nvPr/>
        </p:nvGrpSpPr>
        <p:grpSpPr>
          <a:xfrm>
            <a:off x="-3638" y="3329"/>
            <a:ext cx="12195638" cy="643594"/>
            <a:chOff x="57150" y="234360"/>
            <a:chExt cx="9782276" cy="628510"/>
          </a:xfrm>
        </p:grpSpPr>
        <p:sp>
          <p:nvSpPr>
            <p:cNvPr id="11" name="Shape 126"/>
            <p:cNvSpPr/>
            <p:nvPr/>
          </p:nvSpPr>
          <p:spPr>
            <a:xfrm>
              <a:off x="57150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</a:p>
          </p:txBody>
        </p:sp>
        <p:sp>
          <p:nvSpPr>
            <p:cNvPr id="12" name="Shape 127"/>
            <p:cNvSpPr/>
            <p:nvPr/>
          </p:nvSpPr>
          <p:spPr>
            <a:xfrm>
              <a:off x="1122150" y="441066"/>
              <a:ext cx="12243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WCMS-M05-P02</a:t>
              </a:r>
              <a:endParaRPr lang="en-US" altLang="ko-KR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28"/>
            <p:cNvSpPr/>
            <p:nvPr/>
          </p:nvSpPr>
          <p:spPr>
            <a:xfrm>
              <a:off x="2330425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</a:p>
          </p:txBody>
        </p:sp>
        <p:sp>
          <p:nvSpPr>
            <p:cNvPr id="16" name="Shape 129"/>
            <p:cNvSpPr/>
            <p:nvPr/>
          </p:nvSpPr>
          <p:spPr>
            <a:xfrm>
              <a:off x="3395426" y="441066"/>
              <a:ext cx="64440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30"/>
            <p:cNvSpPr/>
            <p:nvPr/>
          </p:nvSpPr>
          <p:spPr>
            <a:xfrm>
              <a:off x="57150" y="64777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</a:p>
          </p:txBody>
        </p:sp>
        <p:sp>
          <p:nvSpPr>
            <p:cNvPr id="18" name="Shape 131"/>
            <p:cNvSpPr/>
            <p:nvPr/>
          </p:nvSpPr>
          <p:spPr>
            <a:xfrm>
              <a:off x="1122150" y="64777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정책 추가를 위한 팝업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32"/>
            <p:cNvSpPr/>
            <p:nvPr/>
          </p:nvSpPr>
          <p:spPr>
            <a:xfrm>
              <a:off x="57150" y="23436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</a:p>
          </p:txBody>
        </p:sp>
        <p:sp>
          <p:nvSpPr>
            <p:cNvPr id="20" name="Shape 133"/>
            <p:cNvSpPr/>
            <p:nvPr/>
          </p:nvSpPr>
          <p:spPr>
            <a:xfrm>
              <a:off x="1122150" y="23436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25" y="1161535"/>
            <a:ext cx="3811249" cy="3141705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3692153" y="1490013"/>
            <a:ext cx="203498" cy="189707"/>
            <a:chOff x="3717713" y="971828"/>
            <a:chExt cx="203498" cy="189707"/>
          </a:xfrm>
        </p:grpSpPr>
        <p:sp>
          <p:nvSpPr>
            <p:cNvPr id="34" name="순서도: 연결자 33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2</a:t>
              </a:r>
              <a:endParaRPr lang="ko-KR" altLang="en-US" sz="600" b="1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597743" y="1469783"/>
            <a:ext cx="203498" cy="189707"/>
            <a:chOff x="3717713" y="971828"/>
            <a:chExt cx="203498" cy="189707"/>
          </a:xfrm>
        </p:grpSpPr>
        <p:sp>
          <p:nvSpPr>
            <p:cNvPr id="37" name="순서도: 연결자 36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1</a:t>
              </a:r>
              <a:endParaRPr lang="ko-KR" altLang="en-US" sz="600" b="1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856066" y="1893042"/>
            <a:ext cx="203498" cy="189707"/>
            <a:chOff x="3717713" y="971828"/>
            <a:chExt cx="203498" cy="189707"/>
          </a:xfrm>
        </p:grpSpPr>
        <p:sp>
          <p:nvSpPr>
            <p:cNvPr id="40" name="순서도: 연결자 39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3</a:t>
              </a:r>
              <a:endParaRPr lang="ko-KR" altLang="en-US" sz="600" b="1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626973" y="2350242"/>
            <a:ext cx="203498" cy="189707"/>
            <a:chOff x="3717713" y="971828"/>
            <a:chExt cx="203498" cy="189707"/>
          </a:xfrm>
        </p:grpSpPr>
        <p:sp>
          <p:nvSpPr>
            <p:cNvPr id="43" name="순서도: 연결자 42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4</a:t>
              </a:r>
              <a:endParaRPr lang="ko-KR" altLang="en-US" sz="600" b="1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2293341" y="3746555"/>
            <a:ext cx="203498" cy="189707"/>
            <a:chOff x="3717713" y="971828"/>
            <a:chExt cx="203498" cy="189707"/>
          </a:xfrm>
        </p:grpSpPr>
        <p:sp>
          <p:nvSpPr>
            <p:cNvPr id="46" name="순서도: 연결자 45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5</a:t>
              </a:r>
              <a:endParaRPr lang="ko-KR" altLang="en-US" sz="600" b="1" dirty="0"/>
            </a:p>
          </p:txBody>
        </p:sp>
      </p:grp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236064"/>
              </p:ext>
            </p:extLst>
          </p:nvPr>
        </p:nvGraphicFramePr>
        <p:xfrm>
          <a:off x="4980979" y="1115590"/>
          <a:ext cx="3677421" cy="660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259"/>
                <a:gridCol w="436706"/>
                <a:gridCol w="2716456"/>
              </a:tblGrid>
              <a:tr h="2339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메뉴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관련 팝업 메시지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Save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성공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요청하신 작업이 정상적으로 완료되었습니다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실패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요청하신 작업 처리 중 오류가 발생하였습니다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57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43000" y="2597546"/>
            <a:ext cx="9906000" cy="1399921"/>
          </a:xfrm>
          <a:prstGeom prst="rect">
            <a:avLst/>
          </a:prstGeom>
          <a:gradFill>
            <a:gsLst>
              <a:gs pos="15000">
                <a:srgbClr val="570D52"/>
              </a:gs>
              <a:gs pos="100000">
                <a:srgbClr val="EF213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ctr"/>
          <a:lstStyle/>
          <a:p>
            <a:pPr algn="ctr">
              <a:lnSpc>
                <a:spcPct val="200000"/>
              </a:lnSpc>
            </a:pPr>
            <a:endParaRPr lang="ko-KR" altLang="en-US" sz="24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0567" y="2732727"/>
            <a:ext cx="51844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5. </a:t>
            </a:r>
            <a:r>
              <a:rPr lang="ko-KR" altLang="en-US" sz="6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접근 </a:t>
            </a:r>
            <a:r>
              <a:rPr lang="ko-KR" altLang="en-US" sz="66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관리</a:t>
            </a:r>
            <a:r>
              <a:rPr lang="en-US" altLang="ko-KR" sz="66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66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866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50" y="765973"/>
            <a:ext cx="5581337" cy="3009204"/>
          </a:xfrm>
          <a:prstGeom prst="rect">
            <a:avLst/>
          </a:prstGeom>
        </p:spPr>
      </p:pic>
      <p:graphicFrame>
        <p:nvGraphicFramePr>
          <p:cNvPr id="8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1883563"/>
              </p:ext>
            </p:extLst>
          </p:nvPr>
        </p:nvGraphicFramePr>
        <p:xfrm>
          <a:off x="7974227" y="646776"/>
          <a:ext cx="4217776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170"/>
                <a:gridCol w="3921606"/>
              </a:tblGrid>
              <a:tr h="0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 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8102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Contents list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700" b="1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Action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해당 설정 정책에 대한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Action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정의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       - </a:t>
                      </a:r>
                      <a:r>
                        <a:rPr lang="en-US" altLang="ko-KR" sz="800" b="1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Access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: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해당 설정 항목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(checked)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에 대한 </a:t>
                      </a:r>
                      <a:r>
                        <a:rPr lang="ko-KR" altLang="en-US" sz="800" b="1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접근 허용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비 설정 항목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(unchecked)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에 대한 </a:t>
                      </a:r>
                      <a:r>
                        <a:rPr lang="ko-KR" altLang="en-US" sz="800" b="1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접근 비 허용</a:t>
                      </a:r>
                      <a:endParaRPr lang="en-US" altLang="ko-KR" sz="800" b="1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       - </a:t>
                      </a:r>
                      <a:r>
                        <a:rPr lang="en-US" altLang="ko-KR" sz="800" b="1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Deny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: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해당 설정 항목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(checked)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에 대한 </a:t>
                      </a:r>
                      <a:r>
                        <a:rPr lang="ko-KR" altLang="en-US" sz="800" b="1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접근 차단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비 설정 항목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(unchecked)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에 대한 </a:t>
                      </a:r>
                      <a:r>
                        <a:rPr lang="ko-KR" altLang="en-US" sz="800" b="1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접근 비 차단</a:t>
                      </a:r>
                      <a:endParaRPr lang="en-US" altLang="ko-KR" sz="800" b="1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u="sng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Deny</a:t>
                      </a:r>
                      <a:r>
                        <a:rPr lang="ko-KR" altLang="en-US" sz="800" b="0" u="sng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는 </a:t>
                      </a:r>
                      <a:r>
                        <a:rPr lang="en-US" altLang="ko-KR" sz="800" b="0" u="sng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Access</a:t>
                      </a:r>
                      <a:r>
                        <a:rPr lang="ko-KR" altLang="en-US" sz="800" b="0" u="sng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보다 우선한다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=&gt;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사용자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A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가 동일한 메뉴에 대하여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Access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Deny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를 가지는 서로 다른 정책에 포함되어 있다면 해당 메뉴에 대한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Action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은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Deny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로 처리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700" b="1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7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접근 상세 설정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해당 메뉴에 대한 상세 접근 설정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Read :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해당 메뉴에 대한 조회만 가능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Write :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해당 메뉴에 대한 쓰기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추가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수정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삭제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가능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700" b="1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7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정책 적용 대상 사용자 관리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적용 대상 사용자 목록 조회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적용 대상 사용자 목록 추가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적용 대상 사용자 삭제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/>
                        <a:t>4</a:t>
                      </a:r>
                      <a:endParaRPr lang="ko-KR" altLang="en-US" sz="7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설정 정책 저장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클릭 시  </a:t>
                      </a:r>
                      <a:r>
                        <a:rPr lang="ko-KR" altLang="en-US" sz="80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선택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  <a:ea typeface="나눔고딕"/>
                        </a:rPr>
                        <a:t>팝업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 창(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나눔고딕"/>
                          <a:cs typeface="Arial"/>
                          <a:sym typeface="Arial"/>
                        </a:rPr>
                        <a:t>WCMS-000-P02)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dk1"/>
                          </a:solidFill>
                          <a:ea typeface="나눔고딕"/>
                        </a:rPr>
                        <a:t>레이어</a:t>
                      </a:r>
                      <a:r>
                        <a:rPr lang="ko-KR" altLang="en-US" sz="80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 오픈</a:t>
                      </a:r>
                      <a:r>
                        <a:rPr lang="ko-KR" altLang="en-US" sz="800" baseline="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-&gt; “</a:t>
                      </a:r>
                      <a:r>
                        <a:rPr lang="ko-KR" altLang="en-US" sz="800" baseline="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예</a:t>
                      </a:r>
                      <a:r>
                        <a:rPr lang="en-US" altLang="ko-KR" sz="800" baseline="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” -&gt; </a:t>
                      </a:r>
                      <a:r>
                        <a:rPr lang="ko-KR" altLang="en-US" sz="800" baseline="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새로운 정책 추가 </a:t>
                      </a:r>
                      <a:r>
                        <a:rPr lang="en-US" altLang="ko-KR" sz="800" baseline="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-&gt;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최근에 추가된 순으로 정렬하여 </a:t>
                      </a:r>
                      <a:r>
                        <a:rPr lang="ko-KR" altLang="en-US" sz="800" baseline="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정책 목록</a:t>
                      </a:r>
                      <a:r>
                        <a:rPr lang="en-US" altLang="ko-KR" sz="800" baseline="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WCMS-M08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)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화면 </a:t>
                      </a:r>
                      <a:r>
                        <a:rPr lang="ko-KR" altLang="en-US" sz="800" b="0" baseline="0" dirty="0" err="1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리로딩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/>
                        <a:t>5</a:t>
                      </a:r>
                      <a:endParaRPr lang="ko-KR" altLang="en-US" sz="7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적용 대상 범위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Any User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 - WCMS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에 등록된 모든 사용자들에 대하여 해당 정책 적용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 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해당 항목 선택 시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번의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‘Add’ , 7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번의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‘Delete’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항목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Disable,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 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해당 항목 선택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-&gt; ‘Save’ -&gt;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기존 설정된 사용자 목록 제거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Specific user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 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정의된 특정 사용자들에 대하여 해당 정책 적용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 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해당 항목 선택 시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번의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‘Add’ , 7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번의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‘Delete’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항목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Enable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700" b="1" dirty="0" smtClean="0"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endParaRPr lang="ko-KR" altLang="en-US" sz="7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해당 정책에 대한 권한을 가지는 사용자 추가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클릭 시 사용자 추가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레이어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팝업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뜨고 저장 하면 사용자 목록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리로딩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700" b="1" dirty="0" smtClean="0">
                          <a:latin typeface="나눔고딕" pitchFamily="50" charset="-127"/>
                          <a:ea typeface="나눔고딕" pitchFamily="50" charset="-127"/>
                        </a:rPr>
                        <a:t>7</a:t>
                      </a:r>
                      <a:endParaRPr lang="ko-KR" altLang="en-US" sz="7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사용자 삭제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클릭 시 </a:t>
                      </a:r>
                      <a:r>
                        <a:rPr lang="ko-KR" altLang="en-US" sz="80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선택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  <a:ea typeface="나눔고딕"/>
                        </a:rPr>
                        <a:t>팝업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 창(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나눔고딕"/>
                          <a:cs typeface="Arial"/>
                          <a:sym typeface="Arial"/>
                        </a:rPr>
                        <a:t>WCMS-000-P02)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dk1"/>
                          </a:solidFill>
                          <a:ea typeface="나눔고딕"/>
                        </a:rPr>
                        <a:t>레이어</a:t>
                      </a:r>
                      <a:r>
                        <a:rPr lang="ko-KR" altLang="en-US" sz="80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 오픈</a:t>
                      </a:r>
                      <a:r>
                        <a:rPr lang="ko-KR" altLang="en-US" sz="800" baseline="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-&gt; “</a:t>
                      </a:r>
                      <a:r>
                        <a:rPr lang="ko-KR" altLang="en-US" sz="800" baseline="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예</a:t>
                      </a:r>
                      <a:r>
                        <a:rPr lang="en-US" altLang="ko-KR" sz="800" baseline="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” -&gt; </a:t>
                      </a:r>
                      <a:r>
                        <a:rPr lang="ko-KR" altLang="en-US" sz="800" baseline="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선택한 사용자 목록 삭제 후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사용자 목록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리로딩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700" b="1" dirty="0" smtClean="0">
                          <a:latin typeface="나눔고딕" pitchFamily="50" charset="-127"/>
                          <a:ea typeface="나눔고딕" pitchFamily="50" charset="-127"/>
                        </a:rPr>
                        <a:t>7</a:t>
                      </a:r>
                      <a:endParaRPr lang="ko-KR" altLang="en-US" sz="7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정책 이름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길이 최소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2,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최대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10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으로 제한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700" b="1" dirty="0" smtClean="0">
                          <a:latin typeface="나눔고딕" pitchFamily="50" charset="-127"/>
                          <a:ea typeface="나눔고딕" pitchFamily="50" charset="-127"/>
                        </a:rPr>
                        <a:t>8</a:t>
                      </a:r>
                      <a:endParaRPr lang="ko-KR" altLang="en-US" sz="7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정책 설명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최소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0,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최대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255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으로 제한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69134" y="758779"/>
            <a:ext cx="5597353" cy="3016397"/>
          </a:xfrm>
          <a:prstGeom prst="rect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Shape 125"/>
          <p:cNvGrpSpPr/>
          <p:nvPr/>
        </p:nvGrpSpPr>
        <p:grpSpPr>
          <a:xfrm>
            <a:off x="-3638" y="3329"/>
            <a:ext cx="12195638" cy="643594"/>
            <a:chOff x="57150" y="234360"/>
            <a:chExt cx="9782276" cy="628510"/>
          </a:xfrm>
        </p:grpSpPr>
        <p:sp>
          <p:nvSpPr>
            <p:cNvPr id="11" name="Shape 126"/>
            <p:cNvSpPr/>
            <p:nvPr/>
          </p:nvSpPr>
          <p:spPr>
            <a:xfrm>
              <a:off x="57150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</a:p>
          </p:txBody>
        </p:sp>
        <p:sp>
          <p:nvSpPr>
            <p:cNvPr id="12" name="Shape 127"/>
            <p:cNvSpPr/>
            <p:nvPr/>
          </p:nvSpPr>
          <p:spPr>
            <a:xfrm>
              <a:off x="1122150" y="441066"/>
              <a:ext cx="12243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WCMS-M07</a:t>
              </a:r>
              <a:endParaRPr lang="en-US" altLang="ko-KR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28"/>
            <p:cNvSpPr/>
            <p:nvPr/>
          </p:nvSpPr>
          <p:spPr>
            <a:xfrm>
              <a:off x="2330425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</a:p>
          </p:txBody>
        </p:sp>
        <p:sp>
          <p:nvSpPr>
            <p:cNvPr id="16" name="Shape 129"/>
            <p:cNvSpPr/>
            <p:nvPr/>
          </p:nvSpPr>
          <p:spPr>
            <a:xfrm>
              <a:off x="3395426" y="441066"/>
              <a:ext cx="64440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30"/>
            <p:cNvSpPr/>
            <p:nvPr/>
          </p:nvSpPr>
          <p:spPr>
            <a:xfrm>
              <a:off x="57150" y="64777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</a:p>
          </p:txBody>
        </p:sp>
        <p:sp>
          <p:nvSpPr>
            <p:cNvPr id="18" name="Shape 131"/>
            <p:cNvSpPr/>
            <p:nvPr/>
          </p:nvSpPr>
          <p:spPr>
            <a:xfrm>
              <a:off x="1122150" y="64777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권한 생성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수정을 위한 팝업</a:t>
              </a:r>
              <a:endParaRPr lang="en-US" altLang="ko-KR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32"/>
            <p:cNvSpPr/>
            <p:nvPr/>
          </p:nvSpPr>
          <p:spPr>
            <a:xfrm>
              <a:off x="57150" y="23436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</a:p>
          </p:txBody>
        </p:sp>
        <p:sp>
          <p:nvSpPr>
            <p:cNvPr id="20" name="Shape 133"/>
            <p:cNvSpPr/>
            <p:nvPr/>
          </p:nvSpPr>
          <p:spPr>
            <a:xfrm>
              <a:off x="1122150" y="23436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46464" y="4080349"/>
            <a:ext cx="2004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&lt;User Tab </a:t>
            </a:r>
            <a:r>
              <a:rPr lang="ko-KR" altLang="en-US" sz="1200" dirty="0" smtClean="0"/>
              <a:t>상세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253754"/>
              </p:ext>
            </p:extLst>
          </p:nvPr>
        </p:nvGraphicFramePr>
        <p:xfrm>
          <a:off x="3702322" y="4209622"/>
          <a:ext cx="4092793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475"/>
                <a:gridCol w="486033"/>
                <a:gridCol w="3023285"/>
              </a:tblGrid>
              <a:tr h="17399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메뉴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관련 팝업 메시지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Save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문구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Deny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설정 항목은 </a:t>
                      </a:r>
                      <a:r>
                        <a:rPr lang="en-US" altLang="ko-KR" sz="800" baseline="0" dirty="0" smtClean="0"/>
                        <a:t>Access </a:t>
                      </a:r>
                      <a:r>
                        <a:rPr lang="ko-KR" altLang="en-US" sz="800" baseline="0" dirty="0" smtClean="0"/>
                        <a:t>설정 항목에 우선합니다</a:t>
                      </a:r>
                      <a:r>
                        <a:rPr lang="en-US" altLang="ko-KR" sz="800" baseline="0" dirty="0" smtClean="0"/>
                        <a:t>. </a:t>
                      </a:r>
                      <a:r>
                        <a:rPr lang="ko-KR" altLang="en-US" sz="800" baseline="0" dirty="0" smtClean="0"/>
                        <a:t>이는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사용자 동일한 메뉴에 대하여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Access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Deny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를 각각 가지는 서로 다른 정책에 포함되어 있다면 해당 메뉴에 대한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Action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은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Deny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로 처리됨을 의미 합니다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800" baseline="0" dirty="0" smtClean="0"/>
                        <a:t>저장 하시겠습니까</a:t>
                      </a:r>
                      <a:r>
                        <a:rPr lang="en-US" altLang="ko-KR" sz="800" baseline="0" dirty="0" smtClean="0"/>
                        <a:t>?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성공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요청하신 작업이 정상적으로 완료되었습니다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실패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요청하신 작업 처리 중 오류가 발생하였습니다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Delete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문구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삭제 하시겠습니까</a:t>
                      </a:r>
                      <a:r>
                        <a:rPr lang="en-US" altLang="ko-KR" sz="800" dirty="0" smtClean="0"/>
                        <a:t>?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성공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요청하신 작업이 정상적으로 완료되었습니다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실패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요청하신 작업 처리 중 오류가 발생하였습니다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959" y="1042811"/>
            <a:ext cx="4191871" cy="243355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38" y="3071466"/>
            <a:ext cx="4157095" cy="100101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2051243" y="1893994"/>
            <a:ext cx="203498" cy="189707"/>
            <a:chOff x="3717713" y="971828"/>
            <a:chExt cx="203498" cy="189707"/>
          </a:xfrm>
        </p:grpSpPr>
        <p:sp>
          <p:nvSpPr>
            <p:cNvPr id="41" name="순서도: 연결자 40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1</a:t>
              </a:r>
              <a:endParaRPr lang="ko-KR" altLang="en-US" sz="600" b="1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881434" y="1837154"/>
            <a:ext cx="203498" cy="189707"/>
            <a:chOff x="3717713" y="971828"/>
            <a:chExt cx="203498" cy="189707"/>
          </a:xfrm>
        </p:grpSpPr>
        <p:sp>
          <p:nvSpPr>
            <p:cNvPr id="44" name="순서도: 연결자 43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2</a:t>
              </a:r>
              <a:endParaRPr lang="ko-KR" altLang="en-US" sz="600" b="1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620730" y="1799140"/>
            <a:ext cx="203498" cy="189707"/>
            <a:chOff x="3717713" y="971828"/>
            <a:chExt cx="203498" cy="189707"/>
          </a:xfrm>
        </p:grpSpPr>
        <p:sp>
          <p:nvSpPr>
            <p:cNvPr id="47" name="순서도: 연결자 46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3</a:t>
              </a:r>
              <a:endParaRPr lang="ko-KR" altLang="en-US" sz="600" b="1" dirty="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362139" y="3071466"/>
            <a:ext cx="203498" cy="189707"/>
            <a:chOff x="3717713" y="971828"/>
            <a:chExt cx="203498" cy="189707"/>
          </a:xfrm>
        </p:grpSpPr>
        <p:sp>
          <p:nvSpPr>
            <p:cNvPr id="52" name="순서도: 연결자 51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4</a:t>
              </a:r>
              <a:endParaRPr lang="ko-KR" altLang="en-US" sz="600" b="1" dirty="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809589" y="1233315"/>
            <a:ext cx="203498" cy="189707"/>
            <a:chOff x="3717713" y="971828"/>
            <a:chExt cx="203498" cy="189707"/>
          </a:xfrm>
        </p:grpSpPr>
        <p:sp>
          <p:nvSpPr>
            <p:cNvPr id="55" name="순서도: 연결자 54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8</a:t>
              </a:r>
              <a:endParaRPr lang="ko-KR" altLang="en-US" sz="600" b="1" dirty="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786700" y="1559080"/>
            <a:ext cx="203498" cy="189707"/>
            <a:chOff x="3717713" y="971828"/>
            <a:chExt cx="203498" cy="189707"/>
          </a:xfrm>
        </p:grpSpPr>
        <p:sp>
          <p:nvSpPr>
            <p:cNvPr id="58" name="순서도: 연결자 57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9</a:t>
              </a:r>
              <a:endParaRPr lang="ko-KR" altLang="en-US" sz="600" b="1" dirty="0"/>
            </a:p>
          </p:txBody>
        </p: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334" y="4366282"/>
            <a:ext cx="3370146" cy="2312951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2662859" y="5154773"/>
            <a:ext cx="203498" cy="189707"/>
            <a:chOff x="3717713" y="971828"/>
            <a:chExt cx="203498" cy="189707"/>
          </a:xfrm>
        </p:grpSpPr>
        <p:sp>
          <p:nvSpPr>
            <p:cNvPr id="23" name="순서도: 연결자 22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6</a:t>
              </a:r>
              <a:endParaRPr lang="ko-KR" altLang="en-US" sz="600" b="1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030058" y="5183863"/>
            <a:ext cx="203498" cy="189707"/>
            <a:chOff x="3717713" y="971828"/>
            <a:chExt cx="203498" cy="189707"/>
          </a:xfrm>
        </p:grpSpPr>
        <p:sp>
          <p:nvSpPr>
            <p:cNvPr id="26" name="순서도: 연결자 25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7</a:t>
              </a:r>
              <a:endParaRPr lang="ko-KR" altLang="en-US" sz="600" b="1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833066" y="5183863"/>
            <a:ext cx="203498" cy="189707"/>
            <a:chOff x="3717713" y="971828"/>
            <a:chExt cx="203498" cy="189707"/>
          </a:xfrm>
        </p:grpSpPr>
        <p:sp>
          <p:nvSpPr>
            <p:cNvPr id="63" name="순서도: 연결자 62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5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7031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74" y="638328"/>
            <a:ext cx="5648840" cy="3208743"/>
          </a:xfrm>
          <a:prstGeom prst="rect">
            <a:avLst/>
          </a:prstGeom>
        </p:spPr>
      </p:pic>
      <p:graphicFrame>
        <p:nvGraphicFramePr>
          <p:cNvPr id="8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6303831"/>
              </p:ext>
            </p:extLst>
          </p:nvPr>
        </p:nvGraphicFramePr>
        <p:xfrm>
          <a:off x="9148393" y="646922"/>
          <a:ext cx="3043609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42"/>
                <a:gridCol w="2800867"/>
              </a:tblGrid>
              <a:tr h="0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 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8102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Contents list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8856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r>
                        <a:rPr lang="en-US" altLang="ko-KR" sz="700" b="1" kern="120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</a:t>
                      </a:r>
                      <a:endParaRPr lang="ko-KR" altLang="en-US" sz="7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나눔고딕"/>
                          <a:cs typeface="+mn-cs"/>
                        </a:rPr>
                        <a:t>새로운 정책 생성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나눔고딕"/>
                          <a:cs typeface="+mn-cs"/>
                        </a:rPr>
                        <a:t>추가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클릭시</a:t>
                      </a: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정책 생성</a:t>
                      </a:r>
                      <a:r>
                        <a:rPr lang="en-US" altLang="ko-KR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/</a:t>
                      </a: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수정 팝업</a:t>
                      </a:r>
                      <a:r>
                        <a:rPr lang="en-US" altLang="ko-KR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WCMS-M07</a:t>
                      </a:r>
                      <a:r>
                        <a:rPr lang="en-US" altLang="ko-KR" sz="7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) </a:t>
                      </a:r>
                      <a:r>
                        <a:rPr lang="ko-KR" altLang="en-US" sz="700" b="0" baseline="0" dirty="0" err="1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레이어</a:t>
                      </a:r>
                      <a:r>
                        <a:rPr lang="ko-KR" altLang="en-US" sz="7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 오픈</a:t>
                      </a:r>
                      <a:endParaRPr lang="en-US" altLang="ko-KR" sz="700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r>
                        <a:rPr lang="en-US" altLang="ko-KR" sz="700" b="1" kern="120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2</a:t>
                      </a:r>
                      <a:endParaRPr lang="ko-KR" altLang="en-US" sz="7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정책 삭제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클릭 시 </a:t>
                      </a:r>
                      <a:r>
                        <a:rPr lang="ko-KR" altLang="en-US" sz="80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선택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  <a:ea typeface="나눔고딕"/>
                        </a:rPr>
                        <a:t>팝업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 창(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나눔고딕"/>
                          <a:cs typeface="Arial"/>
                          <a:sym typeface="Arial"/>
                        </a:rPr>
                        <a:t>WCMS-000-P02)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dk1"/>
                          </a:solidFill>
                          <a:ea typeface="나눔고딕"/>
                        </a:rPr>
                        <a:t>레이어</a:t>
                      </a:r>
                      <a:r>
                        <a:rPr lang="ko-KR" altLang="en-US" sz="80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 오픈</a:t>
                      </a:r>
                      <a:r>
                        <a:rPr lang="ko-KR" altLang="en-US" sz="800" baseline="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-&gt; “</a:t>
                      </a:r>
                      <a:r>
                        <a:rPr lang="ko-KR" altLang="en-US" sz="800" baseline="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예</a:t>
                      </a:r>
                      <a:r>
                        <a:rPr lang="en-US" altLang="ko-KR" sz="800" baseline="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” -&gt; </a:t>
                      </a:r>
                      <a:r>
                        <a:rPr lang="ko-KR" altLang="en-US" sz="800" baseline="0" dirty="0" smtClean="0">
                          <a:solidFill>
                            <a:schemeClr val="dk1"/>
                          </a:solidFill>
                          <a:ea typeface="나눔고딕"/>
                        </a:rPr>
                        <a:t>선택한 사용자 목록 삭제 후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사용자 목록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리로딩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r>
                        <a:rPr lang="en-US" altLang="ko-KR" sz="700" b="1" kern="120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3</a:t>
                      </a:r>
                      <a:endParaRPr lang="ko-KR" altLang="en-US" sz="7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검색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조건 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정책 이름 검색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baseline="0" dirty="0" err="1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검색어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최대 길이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으로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제한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endParaRPr lang="ko-KR" altLang="en-US" sz="7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endParaRPr lang="ko-KR" altLang="en-US" sz="7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endParaRPr lang="ko-KR" altLang="en-US" sz="7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endParaRPr lang="ko-KR" altLang="en-US" sz="7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endParaRPr lang="ko-KR" altLang="en-US" sz="7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endParaRPr lang="ko-KR" altLang="en-US" sz="7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endParaRPr lang="ko-KR" altLang="en-US" sz="7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2" name="Shape 125"/>
          <p:cNvGrpSpPr/>
          <p:nvPr/>
        </p:nvGrpSpPr>
        <p:grpSpPr>
          <a:xfrm>
            <a:off x="-3638" y="3329"/>
            <a:ext cx="12195638" cy="643594"/>
            <a:chOff x="57150" y="234360"/>
            <a:chExt cx="9782276" cy="628510"/>
          </a:xfrm>
        </p:grpSpPr>
        <p:sp>
          <p:nvSpPr>
            <p:cNvPr id="13" name="Shape 126"/>
            <p:cNvSpPr/>
            <p:nvPr/>
          </p:nvSpPr>
          <p:spPr>
            <a:xfrm>
              <a:off x="57150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</a:p>
          </p:txBody>
        </p:sp>
        <p:sp>
          <p:nvSpPr>
            <p:cNvPr id="14" name="Shape 127"/>
            <p:cNvSpPr/>
            <p:nvPr/>
          </p:nvSpPr>
          <p:spPr>
            <a:xfrm>
              <a:off x="1122150" y="441066"/>
              <a:ext cx="12243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WCMS-M08</a:t>
              </a:r>
              <a:endParaRPr lang="en-US" altLang="ko-KR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28"/>
            <p:cNvSpPr/>
            <p:nvPr/>
          </p:nvSpPr>
          <p:spPr>
            <a:xfrm>
              <a:off x="2330425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</a:p>
          </p:txBody>
        </p:sp>
        <p:sp>
          <p:nvSpPr>
            <p:cNvPr id="16" name="Shape 129"/>
            <p:cNvSpPr/>
            <p:nvPr/>
          </p:nvSpPr>
          <p:spPr>
            <a:xfrm>
              <a:off x="3395426" y="441066"/>
              <a:ext cx="64440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30"/>
            <p:cNvSpPr/>
            <p:nvPr/>
          </p:nvSpPr>
          <p:spPr>
            <a:xfrm>
              <a:off x="57150" y="64777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</a:p>
          </p:txBody>
        </p:sp>
        <p:sp>
          <p:nvSpPr>
            <p:cNvPr id="18" name="Shape 131"/>
            <p:cNvSpPr/>
            <p:nvPr/>
          </p:nvSpPr>
          <p:spPr>
            <a:xfrm>
              <a:off x="1122150" y="64777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권한 목록 조회</a:t>
              </a: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추가</a:t>
              </a: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수정</a:t>
              </a: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삭제 등의 관리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</a:t>
              </a:r>
              <a:endParaRPr lang="en-US" altLang="ko-KR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32"/>
            <p:cNvSpPr/>
            <p:nvPr/>
          </p:nvSpPr>
          <p:spPr>
            <a:xfrm>
              <a:off x="57150" y="23436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</a:p>
          </p:txBody>
        </p:sp>
        <p:sp>
          <p:nvSpPr>
            <p:cNvPr id="20" name="Shape 133"/>
            <p:cNvSpPr/>
            <p:nvPr/>
          </p:nvSpPr>
          <p:spPr>
            <a:xfrm>
              <a:off x="1122150" y="23436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58" y="4218523"/>
            <a:ext cx="3758670" cy="113702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88957" y="3971290"/>
            <a:ext cx="2004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검색 데이터가 없는 경우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25" y="4590574"/>
            <a:ext cx="1425693" cy="18435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99" y="1122919"/>
            <a:ext cx="5245701" cy="268880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084" y="2433983"/>
            <a:ext cx="5160491" cy="9629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3102" y="1316469"/>
            <a:ext cx="131806" cy="121764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4573823" y="1359771"/>
            <a:ext cx="203498" cy="189707"/>
            <a:chOff x="3717713" y="971828"/>
            <a:chExt cx="203498" cy="189707"/>
          </a:xfrm>
        </p:grpSpPr>
        <p:sp>
          <p:nvSpPr>
            <p:cNvPr id="31" name="순서도: 연결자 30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1</a:t>
              </a:r>
              <a:endParaRPr lang="ko-KR" altLang="en-US" sz="600" b="1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152008" y="1282497"/>
            <a:ext cx="203498" cy="189707"/>
            <a:chOff x="3717713" y="971828"/>
            <a:chExt cx="203498" cy="189707"/>
          </a:xfrm>
        </p:grpSpPr>
        <p:sp>
          <p:nvSpPr>
            <p:cNvPr id="34" name="순서도: 연결자 33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2</a:t>
              </a:r>
              <a:endParaRPr lang="ko-KR" altLang="en-US" sz="600" b="1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81335" y="1322627"/>
            <a:ext cx="203498" cy="189707"/>
            <a:chOff x="3717713" y="971828"/>
            <a:chExt cx="203498" cy="189707"/>
          </a:xfrm>
        </p:grpSpPr>
        <p:sp>
          <p:nvSpPr>
            <p:cNvPr id="37" name="순서도: 연결자 36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3</a:t>
              </a:r>
              <a:endParaRPr lang="ko-KR" altLang="en-US" sz="600" b="1" dirty="0"/>
            </a:p>
          </p:txBody>
        </p: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038642"/>
              </p:ext>
            </p:extLst>
          </p:nvPr>
        </p:nvGraphicFramePr>
        <p:xfrm>
          <a:off x="4094227" y="4215974"/>
          <a:ext cx="3677421" cy="11179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259"/>
                <a:gridCol w="436706"/>
                <a:gridCol w="2716456"/>
              </a:tblGrid>
              <a:tr h="2339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메뉴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관련 팝업 메시지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Delete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문구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해당 정책 대상 사용자들에 대하여  해당 정책이 모두 삭제 됩니다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800" dirty="0" smtClean="0"/>
                        <a:t>삭제 하시겠습니까</a:t>
                      </a:r>
                      <a:r>
                        <a:rPr lang="en-US" altLang="ko-KR" sz="800" dirty="0" smtClean="0"/>
                        <a:t>?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성공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요청하신 작업이 정상적으로 완료되었습니다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실패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요청하신 작업 처리 중 오류가 발생하였습니다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97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43000" y="2597546"/>
            <a:ext cx="9906000" cy="1399921"/>
          </a:xfrm>
          <a:prstGeom prst="rect">
            <a:avLst/>
          </a:prstGeom>
          <a:gradFill>
            <a:gsLst>
              <a:gs pos="15000">
                <a:srgbClr val="570D52"/>
              </a:gs>
              <a:gs pos="100000">
                <a:srgbClr val="EF213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ctr"/>
          <a:lstStyle/>
          <a:p>
            <a:pPr algn="ctr">
              <a:lnSpc>
                <a:spcPct val="200000"/>
              </a:lnSpc>
            </a:pPr>
            <a:endParaRPr lang="ko-KR" altLang="en-US" sz="24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0566" y="2732727"/>
            <a:ext cx="29274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6. </a:t>
            </a:r>
            <a:r>
              <a:rPr lang="ko-KR" altLang="en-US" sz="6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공통</a:t>
            </a:r>
            <a:endParaRPr lang="ko-KR" altLang="en-US" sz="66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85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8" y="654096"/>
            <a:ext cx="6718004" cy="3953297"/>
          </a:xfrm>
          <a:prstGeom prst="rect">
            <a:avLst/>
          </a:prstGeom>
        </p:spPr>
      </p:pic>
      <p:grpSp>
        <p:nvGrpSpPr>
          <p:cNvPr id="21" name="Shape 125"/>
          <p:cNvGrpSpPr/>
          <p:nvPr/>
        </p:nvGrpSpPr>
        <p:grpSpPr>
          <a:xfrm>
            <a:off x="0" y="-21838"/>
            <a:ext cx="12192000" cy="553875"/>
            <a:chOff x="57150" y="234360"/>
            <a:chExt cx="9782276" cy="628509"/>
          </a:xfrm>
        </p:grpSpPr>
        <p:sp>
          <p:nvSpPr>
            <p:cNvPr id="22" name="Shape 126"/>
            <p:cNvSpPr/>
            <p:nvPr/>
          </p:nvSpPr>
          <p:spPr>
            <a:xfrm>
              <a:off x="57150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</a:p>
          </p:txBody>
        </p:sp>
        <p:sp>
          <p:nvSpPr>
            <p:cNvPr id="23" name="Shape 127"/>
            <p:cNvSpPr/>
            <p:nvPr/>
          </p:nvSpPr>
          <p:spPr>
            <a:xfrm>
              <a:off x="1122150" y="441066"/>
              <a:ext cx="12243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WCMS-000-001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128"/>
            <p:cNvSpPr/>
            <p:nvPr/>
          </p:nvSpPr>
          <p:spPr>
            <a:xfrm>
              <a:off x="2330425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</a:p>
          </p:txBody>
        </p:sp>
        <p:sp>
          <p:nvSpPr>
            <p:cNvPr id="25" name="Shape 129"/>
            <p:cNvSpPr/>
            <p:nvPr/>
          </p:nvSpPr>
          <p:spPr>
            <a:xfrm>
              <a:off x="3395426" y="441066"/>
              <a:ext cx="6444000" cy="215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130"/>
            <p:cNvSpPr/>
            <p:nvPr/>
          </p:nvSpPr>
          <p:spPr>
            <a:xfrm>
              <a:off x="57150" y="64777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</a:p>
          </p:txBody>
        </p:sp>
        <p:sp>
          <p:nvSpPr>
            <p:cNvPr id="27" name="Shape 131"/>
            <p:cNvSpPr/>
            <p:nvPr/>
          </p:nvSpPr>
          <p:spPr>
            <a:xfrm>
              <a:off x="1122150" y="64777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목록페이지 공통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132"/>
            <p:cNvSpPr/>
            <p:nvPr/>
          </p:nvSpPr>
          <p:spPr>
            <a:xfrm>
              <a:off x="57150" y="23436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</a:p>
          </p:txBody>
        </p:sp>
        <p:sp>
          <p:nvSpPr>
            <p:cNvPr id="29" name="Shape 133"/>
            <p:cNvSpPr/>
            <p:nvPr/>
          </p:nvSpPr>
          <p:spPr>
            <a:xfrm>
              <a:off x="1122150" y="23436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31" y="1177235"/>
            <a:ext cx="5467598" cy="297670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46" y="4150483"/>
            <a:ext cx="5507485" cy="129830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1988543" y="939860"/>
            <a:ext cx="203498" cy="189707"/>
            <a:chOff x="3717713" y="971828"/>
            <a:chExt cx="203498" cy="189707"/>
          </a:xfrm>
        </p:grpSpPr>
        <p:sp>
          <p:nvSpPr>
            <p:cNvPr id="35" name="순서도: 연결자 34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1</a:t>
              </a:r>
              <a:endParaRPr lang="ko-KR" altLang="en-US" sz="600" b="1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503081" y="1315770"/>
            <a:ext cx="203498" cy="189707"/>
            <a:chOff x="3717713" y="971828"/>
            <a:chExt cx="203498" cy="189707"/>
          </a:xfrm>
        </p:grpSpPr>
        <p:sp>
          <p:nvSpPr>
            <p:cNvPr id="38" name="순서도: 연결자 37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2</a:t>
              </a:r>
              <a:endParaRPr lang="ko-KR" altLang="en-US" sz="600" b="1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238310" y="4254145"/>
            <a:ext cx="203498" cy="189707"/>
            <a:chOff x="3717713" y="971828"/>
            <a:chExt cx="203498" cy="189707"/>
          </a:xfrm>
        </p:grpSpPr>
        <p:sp>
          <p:nvSpPr>
            <p:cNvPr id="41" name="순서도: 연결자 40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3</a:t>
              </a:r>
              <a:endParaRPr lang="ko-KR" altLang="en-US" sz="600" b="1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918244" y="4170791"/>
            <a:ext cx="203498" cy="189707"/>
            <a:chOff x="3717713" y="971828"/>
            <a:chExt cx="203498" cy="189707"/>
          </a:xfrm>
        </p:grpSpPr>
        <p:sp>
          <p:nvSpPr>
            <p:cNvPr id="44" name="순서도: 연결자 43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6</a:t>
              </a:r>
              <a:endParaRPr lang="ko-KR" altLang="en-US" sz="600" b="1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00804" y="1796685"/>
            <a:ext cx="203498" cy="189707"/>
            <a:chOff x="3717713" y="971828"/>
            <a:chExt cx="203498" cy="189707"/>
          </a:xfrm>
        </p:grpSpPr>
        <p:sp>
          <p:nvSpPr>
            <p:cNvPr id="47" name="순서도: 연결자 46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7</a:t>
              </a:r>
              <a:endParaRPr lang="ko-KR" altLang="en-US" sz="600" b="1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4913" y="1407634"/>
            <a:ext cx="166196" cy="153534"/>
          </a:xfrm>
          <a:prstGeom prst="rect">
            <a:avLst/>
          </a:prstGeom>
        </p:spPr>
      </p:pic>
      <p:sp>
        <p:nvSpPr>
          <p:cNvPr id="3" name="오른쪽 중괄호 2"/>
          <p:cNvSpPr/>
          <p:nvPr/>
        </p:nvSpPr>
        <p:spPr>
          <a:xfrm>
            <a:off x="5933542" y="1877643"/>
            <a:ext cx="236296" cy="2252605"/>
          </a:xfrm>
          <a:prstGeom prst="rightBrac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6054730" y="1911323"/>
            <a:ext cx="203498" cy="189707"/>
            <a:chOff x="3717713" y="971828"/>
            <a:chExt cx="203498" cy="189707"/>
          </a:xfrm>
        </p:grpSpPr>
        <p:sp>
          <p:nvSpPr>
            <p:cNvPr id="54" name="순서도: 연결자 53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9</a:t>
              </a:r>
              <a:endParaRPr lang="ko-KR" altLang="en-US" sz="600" b="1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1334681" y="1217927"/>
            <a:ext cx="203498" cy="189707"/>
            <a:chOff x="3717713" y="971828"/>
            <a:chExt cx="203498" cy="189707"/>
          </a:xfrm>
        </p:grpSpPr>
        <p:sp>
          <p:nvSpPr>
            <p:cNvPr id="57" name="순서도: 연결자 56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8</a:t>
              </a:r>
              <a:endParaRPr lang="ko-KR" altLang="en-US" sz="600" b="1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74615" y="5040325"/>
            <a:ext cx="2480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새로 고침 중 오류 발생한 경우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grpSp>
        <p:nvGrpSpPr>
          <p:cNvPr id="63" name="그룹 62"/>
          <p:cNvGrpSpPr/>
          <p:nvPr/>
        </p:nvGrpSpPr>
        <p:grpSpPr>
          <a:xfrm>
            <a:off x="2914799" y="4268454"/>
            <a:ext cx="203498" cy="189707"/>
            <a:chOff x="3717713" y="971828"/>
            <a:chExt cx="203498" cy="189707"/>
          </a:xfrm>
        </p:grpSpPr>
        <p:sp>
          <p:nvSpPr>
            <p:cNvPr id="64" name="순서도: 연결자 63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4</a:t>
              </a:r>
              <a:endParaRPr lang="ko-KR" altLang="en-US" sz="600" b="1" dirty="0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653265" y="4110604"/>
            <a:ext cx="203498" cy="189707"/>
            <a:chOff x="3717713" y="971828"/>
            <a:chExt cx="203498" cy="189707"/>
          </a:xfrm>
        </p:grpSpPr>
        <p:sp>
          <p:nvSpPr>
            <p:cNvPr id="67" name="순서도: 연결자 66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5</a:t>
              </a:r>
              <a:endParaRPr lang="ko-KR" altLang="en-US" sz="600" b="1" dirty="0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14" y="5338344"/>
            <a:ext cx="3371072" cy="1289481"/>
          </a:xfrm>
          <a:prstGeom prst="rect">
            <a:avLst/>
          </a:prstGeom>
        </p:spPr>
      </p:pic>
      <p:grpSp>
        <p:nvGrpSpPr>
          <p:cNvPr id="60" name="그룹 59"/>
          <p:cNvGrpSpPr/>
          <p:nvPr/>
        </p:nvGrpSpPr>
        <p:grpSpPr>
          <a:xfrm>
            <a:off x="1148882" y="5982219"/>
            <a:ext cx="334083" cy="192667"/>
            <a:chOff x="1610179" y="5416534"/>
            <a:chExt cx="334083" cy="192667"/>
          </a:xfrm>
        </p:grpSpPr>
        <p:sp>
          <p:nvSpPr>
            <p:cNvPr id="61" name="순서도: 연결자 60"/>
            <p:cNvSpPr/>
            <p:nvPr/>
          </p:nvSpPr>
          <p:spPr>
            <a:xfrm>
              <a:off x="1665398" y="5416534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610179" y="5424535"/>
              <a:ext cx="33408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2</a:t>
              </a:r>
              <a:r>
                <a:rPr lang="en-US" altLang="ko-KR" sz="600" b="1" dirty="0" smtClean="0"/>
                <a:t>-1</a:t>
              </a:r>
              <a:endParaRPr lang="ko-KR" altLang="en-US" sz="600" b="1" dirty="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342923" y="1671430"/>
            <a:ext cx="198887" cy="59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4981544" y="1671430"/>
            <a:ext cx="198887" cy="59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>
            <a:off x="3121255" y="1886881"/>
            <a:ext cx="86498" cy="6799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/>
          <p:cNvSpPr/>
          <p:nvPr/>
        </p:nvSpPr>
        <p:spPr>
          <a:xfrm>
            <a:off x="3824209" y="1877643"/>
            <a:ext cx="86498" cy="6799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/>
          <p:cNvSpPr/>
          <p:nvPr/>
        </p:nvSpPr>
        <p:spPr>
          <a:xfrm>
            <a:off x="4807058" y="1879284"/>
            <a:ext cx="86498" cy="6799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병합 75"/>
          <p:cNvSpPr/>
          <p:nvPr/>
        </p:nvSpPr>
        <p:spPr>
          <a:xfrm>
            <a:off x="2495692" y="1892823"/>
            <a:ext cx="95723" cy="45719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병합 77"/>
          <p:cNvSpPr/>
          <p:nvPr/>
        </p:nvSpPr>
        <p:spPr>
          <a:xfrm>
            <a:off x="1633325" y="1908155"/>
            <a:ext cx="95723" cy="45719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병합 78"/>
          <p:cNvSpPr/>
          <p:nvPr/>
        </p:nvSpPr>
        <p:spPr>
          <a:xfrm>
            <a:off x="5769559" y="1901558"/>
            <a:ext cx="95723" cy="45719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3047477" y="1694214"/>
            <a:ext cx="334083" cy="192667"/>
            <a:chOff x="1610179" y="5416534"/>
            <a:chExt cx="334083" cy="192667"/>
          </a:xfrm>
        </p:grpSpPr>
        <p:sp>
          <p:nvSpPr>
            <p:cNvPr id="81" name="순서도: 연결자 80"/>
            <p:cNvSpPr/>
            <p:nvPr/>
          </p:nvSpPr>
          <p:spPr>
            <a:xfrm>
              <a:off x="1665398" y="5416534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610179" y="5424535"/>
              <a:ext cx="33408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10</a:t>
              </a:r>
              <a:endParaRPr lang="ko-KR" altLang="en-US" sz="600" b="1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4220618" y="587961"/>
            <a:ext cx="334083" cy="192667"/>
            <a:chOff x="1610179" y="5416534"/>
            <a:chExt cx="334083" cy="192667"/>
          </a:xfrm>
        </p:grpSpPr>
        <p:sp>
          <p:nvSpPr>
            <p:cNvPr id="71" name="순서도: 연결자 70"/>
            <p:cNvSpPr/>
            <p:nvPr/>
          </p:nvSpPr>
          <p:spPr>
            <a:xfrm>
              <a:off x="1665398" y="5416534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610179" y="5424535"/>
              <a:ext cx="33408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11</a:t>
              </a:r>
              <a:endParaRPr lang="ko-KR" altLang="en-US" sz="600" b="1" dirty="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6051690" y="652169"/>
            <a:ext cx="334083" cy="192667"/>
            <a:chOff x="1610179" y="5416534"/>
            <a:chExt cx="334083" cy="192667"/>
          </a:xfrm>
        </p:grpSpPr>
        <p:sp>
          <p:nvSpPr>
            <p:cNvPr id="77" name="순서도: 연결자 76"/>
            <p:cNvSpPr/>
            <p:nvPr/>
          </p:nvSpPr>
          <p:spPr>
            <a:xfrm>
              <a:off x="1665398" y="5416534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610179" y="5424535"/>
              <a:ext cx="33408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12</a:t>
              </a:r>
              <a:endParaRPr lang="ko-KR" altLang="en-US" sz="600" b="1" dirty="0"/>
            </a:p>
          </p:txBody>
        </p:sp>
      </p:grpSp>
      <p:graphicFrame>
        <p:nvGraphicFramePr>
          <p:cNvPr id="8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627495"/>
              </p:ext>
            </p:extLst>
          </p:nvPr>
        </p:nvGraphicFramePr>
        <p:xfrm>
          <a:off x="7099333" y="358485"/>
          <a:ext cx="5036977" cy="650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03"/>
                <a:gridCol w="4650974"/>
              </a:tblGrid>
              <a:tr h="0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 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70441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페이지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네비게이터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현재 페이지의 화면 경로를 표출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각 경로를 클릭하면 해당 페이지로 바로 이동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새로고침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현재 페이지를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리로딩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전체 목록정보를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리로딩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검색 결과 목록을 표출한 상태에서 새로 고침 클릭 시에도 전체 목록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리로딩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2-1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="0" kern="1200" baseline="0" dirty="0" err="1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새로고침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오류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-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새로 고침 처리 중 오류가 발생한 경우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리스트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영역에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1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메시지</a:t>
                      </a:r>
                      <a:r>
                        <a:rPr lang="en-US" altLang="ko-KR" sz="800" b="0" i="1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altLang="ko-KR" sz="800" b="1" i="1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“An unknown</a:t>
                      </a:r>
                      <a:r>
                        <a:rPr lang="en-US" altLang="ko-KR" sz="800" b="1" i="1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error occurred during refresh”</a:t>
                      </a:r>
                      <a:r>
                        <a:rPr lang="en-US" altLang="ko-KR" sz="800" b="0" i="1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를 </a:t>
                      </a:r>
                      <a:r>
                        <a:rPr lang="en-US" altLang="ko-KR" sz="800" dirty="0" err="1" smtClean="0"/>
                        <a:t>보여준다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페이지 번호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-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전체 페이지가 차례로 표출 되며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페이지 번호 클릭 시 해당 페이지로 이동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-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현재 페이지의 번호는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RED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색상으로 표출되며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다른 페이지는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BLACK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으로 표출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이전페이지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다음페이지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이동 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클릭 시 이전페이지로 이동하며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해당 페이지 번호가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RED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색상으로 표출되며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이전 페이지는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BLACK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으로 표출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처음페이지</a:t>
                      </a:r>
                      <a:r>
                        <a:rPr lang="en-US" altLang="ko-KR" sz="800" b="0" dirty="0" smtClean="0"/>
                        <a:t>(</a:t>
                      </a:r>
                      <a:r>
                        <a:rPr lang="ko-KR" altLang="en-US" sz="800" b="0" dirty="0" smtClean="0"/>
                        <a:t>마지막</a:t>
                      </a:r>
                      <a:r>
                        <a:rPr lang="ko-KR" altLang="en-US" sz="800" b="0" baseline="0" dirty="0" smtClean="0"/>
                        <a:t> 페이지</a:t>
                      </a:r>
                      <a:r>
                        <a:rPr lang="en-US" altLang="ko-KR" sz="800" b="0" baseline="0" dirty="0" smtClean="0"/>
                        <a:t>)</a:t>
                      </a:r>
                      <a:r>
                        <a:rPr lang="ko-KR" altLang="en-US" sz="800" b="0" baseline="0" dirty="0" smtClean="0"/>
                        <a:t>이동</a:t>
                      </a:r>
                      <a:endParaRPr lang="en-US" altLang="ko-KR" sz="800" b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 - </a:t>
                      </a:r>
                      <a:r>
                        <a:rPr lang="ko-KR" altLang="en-US" sz="800" b="0" baseline="0" dirty="0" smtClean="0"/>
                        <a:t>클릭 시 처음페이지로 이동하며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해당 페이지 번호가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RED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색상으로 표출되며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이전 페이지는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BLACK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으로 표출</a:t>
                      </a:r>
                      <a:endParaRPr lang="ko-KR" altLang="en-US" sz="800" b="0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한 페이지에 표출할 목록 수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한 페이지당 표출되는 목록 수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 30/100/200/500/1000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로 구성 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기본 값은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100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리스트에서 원하는 목록 수 선택 시 즉시 한 페이지에 표출되는 목록 수가 변경되며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첫 페이지로 이동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목록 수에 따라 페이지 수도 자동 변경됨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7</a:t>
                      </a: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목록 선택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클릭 시 해당 목록이 선택 처리됨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선택 된 상태에서 클릭 시 선택 해제 처리됨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 Title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영역의 선택 클릭은 현재 페이지의 전체 목록 선택 처리됨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36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8</a:t>
                      </a: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메뉴 명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현재 페이지의 메뉴 명 표출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9</a:t>
                      </a: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스크롤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한페이지에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표출할 목록 수가 한번에 표출할 수 있는 최대 수 보다 많을 경우 스크롤 생성 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한번에 표출할 수 있는 최대 목록 수는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100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10</a:t>
                      </a: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컬럼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정렬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모든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컬럼에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대하여 정렬 가능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오름차순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/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내림차순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/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정렬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안함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중 선택 가능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정렬은 해당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컬럼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기준으로만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정렬된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컬럼내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다른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컬럼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기준으로 정렬 안됨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11</a:t>
                      </a: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현재 사용자 정보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ID +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요일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+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날짜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+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월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+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년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+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현재 시간으로 표출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12</a:t>
                      </a: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사용자 정보 설정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로그아웃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메뉴 클릭 시 로그 아웃 후 로그인 페이지로 이동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i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사용자 정보 변경  </a:t>
                      </a:r>
                      <a:r>
                        <a:rPr lang="en-US" altLang="ko-KR" sz="800" b="1" i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ko-KR" altLang="en-US" sz="800" b="1" i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메뉴 클릭 시  사용자 정보 변경 팝업</a:t>
                      </a:r>
                      <a:r>
                        <a:rPr lang="en-US" altLang="ko-KR" sz="800" b="1" i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en-US" altLang="ko-KR" sz="800" i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WCMS-000-P08)</a:t>
                      </a:r>
                      <a:r>
                        <a:rPr lang="en-US" altLang="ko-KR" sz="800" i="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i="0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레이어</a:t>
                      </a:r>
                      <a:r>
                        <a:rPr lang="ko-KR" altLang="en-US" sz="800" i="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오픈</a:t>
                      </a:r>
                      <a:endParaRPr lang="en-US" altLang="ko-KR" sz="800" b="1" i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비밀번호 변경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메뉴 클릭 시 비밀번호 변경 팝업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WCMS-000-P07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)</a:t>
                      </a:r>
                      <a:r>
                        <a:rPr lang="ko-KR" altLang="en-US" sz="800" b="0" baseline="0" dirty="0" err="1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레이어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 오픈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71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143000" y="552455"/>
            <a:ext cx="990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99456" y="7901"/>
            <a:ext cx="216059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 marL="342900" indent="-3429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200" b="1" dirty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1-2 </a:t>
            </a:r>
            <a:r>
              <a:rPr lang="en-US" altLang="ko-KR" sz="2200" b="1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Menu Tree</a:t>
            </a:r>
            <a:endParaRPr lang="en-US" altLang="ko-KR" sz="2200" b="1" dirty="0">
              <a:solidFill>
                <a:schemeClr val="tx1"/>
              </a:solidFill>
              <a:latin typeface="+mn-ea"/>
              <a:ea typeface="+mn-ea"/>
              <a:cs typeface="Tahoma" pitchFamily="34" charset="0"/>
            </a:endParaRPr>
          </a:p>
        </p:txBody>
      </p:sp>
      <p:graphicFrame>
        <p:nvGraphicFramePr>
          <p:cNvPr id="9" name="Shape 107"/>
          <p:cNvGraphicFramePr/>
          <p:nvPr>
            <p:extLst>
              <p:ext uri="{D42A27DB-BD31-4B8C-83A1-F6EECF244321}">
                <p14:modId xmlns:p14="http://schemas.microsoft.com/office/powerpoint/2010/main" val="1572057006"/>
              </p:ext>
            </p:extLst>
          </p:nvPr>
        </p:nvGraphicFramePr>
        <p:xfrm>
          <a:off x="1143001" y="1066370"/>
          <a:ext cx="8822724" cy="259238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20346"/>
                <a:gridCol w="1565189"/>
                <a:gridCol w="5517997"/>
                <a:gridCol w="619192"/>
              </a:tblGrid>
              <a:tr h="2022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b="1" i="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900" b="1" i="0" u="none" strike="noStrike" cap="none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차메뉴</a:t>
                      </a:r>
                      <a:endParaRPr lang="en-US" sz="900" b="1" i="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" marR="6800" marT="68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b="1" i="0" u="none" strike="noStrike" cap="none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2차메뉴</a:t>
                      </a:r>
                      <a:endParaRPr lang="en-US" sz="900" b="1" i="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" marR="6800" marT="68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메뉴설명</a:t>
                      </a:r>
                    </a:p>
                  </a:txBody>
                  <a:tcPr marL="6800" marR="6800" marT="68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b="1" i="0" u="none" strike="noStrike" cap="none" dirty="0" err="1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적용버전</a:t>
                      </a:r>
                      <a:endParaRPr lang="en-US" sz="900" b="1" i="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" marR="6800" marT="68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36585">
                <a:tc row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</a:t>
                      </a:r>
                      <a:r>
                        <a:rPr lang="en-US" sz="9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(M)</a:t>
                      </a:r>
                      <a:endParaRPr lang="en-US"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" marR="6800" marT="68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스키마 관리</a:t>
                      </a:r>
                      <a:endParaRPr lang="en-US"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" marR="6800" marT="68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" marR="6800" marT="68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900" dirty="0"/>
                    </a:p>
                  </a:txBody>
                  <a:tcPr marL="6800" marR="6800" marT="68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436585">
                <a:tc v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" marR="6800" marT="680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메뉴 관리</a:t>
                      </a:r>
                      <a:endParaRPr lang="en-US" sz="900" b="0" i="0" u="none" strike="noStrike" kern="1200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" marR="6800" marT="680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" marR="6800" marT="680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900" dirty="0"/>
                    </a:p>
                  </a:txBody>
                  <a:tcPr marL="6800" marR="6800" marT="680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436585">
                <a:tc v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" marR="6800" marT="680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정책 관리</a:t>
                      </a:r>
                      <a:r>
                        <a:rPr 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endParaRPr lang="en-US" sz="900" b="0" i="0" u="none" strike="noStrike" kern="1200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" marR="6800" marT="680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" marR="6800" marT="680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900" dirty="0"/>
                    </a:p>
                  </a:txBody>
                  <a:tcPr marL="6800" marR="6800" marT="680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436585">
                <a:tc v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" marR="6800" marT="68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사용자 관리</a:t>
                      </a:r>
                      <a:endParaRPr lang="en-US" sz="900" b="0" i="0" u="none" strike="noStrike" kern="1200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" marR="6800" marT="680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" marR="6800" marT="680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900" dirty="0"/>
                    </a:p>
                  </a:txBody>
                  <a:tcPr marL="6800" marR="6800" marT="680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64379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 서비스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(L)</a:t>
                      </a:r>
                      <a:endParaRPr lang="en-US"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" marR="6800" marT="680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 서비스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</a:t>
                      </a:r>
                      <a:endParaRPr lang="en-US"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" marR="6800" marT="680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" marR="6800" marT="680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900" dirty="0"/>
                    </a:p>
                  </a:txBody>
                  <a:tcPr marL="6800" marR="6800" marT="680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4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6447063"/>
              </p:ext>
            </p:extLst>
          </p:nvPr>
        </p:nvGraphicFramePr>
        <p:xfrm>
          <a:off x="7930055" y="517622"/>
          <a:ext cx="4261946" cy="34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724"/>
                <a:gridCol w="3907222"/>
              </a:tblGrid>
              <a:tr h="208496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 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08496">
                <a:tc gridSpan="2">
                  <a:txBody>
                    <a:bodyPr/>
                    <a:lstStyle/>
                    <a:p>
                      <a:pPr marL="0" marR="0" indent="0" algn="l" defTabSz="8102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Contents list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496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r>
                        <a:rPr lang="en-US" altLang="ko-KR" sz="800" b="1" kern="120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</a:t>
                      </a:r>
                      <a:endParaRPr lang="ko-KR" altLang="en-US" sz="8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비밀 번호 보안규정 체크</a:t>
                      </a: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     - Password</a:t>
                      </a: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의 길이는 최소 </a:t>
                      </a:r>
                      <a:r>
                        <a:rPr lang="en-US" altLang="ko-KR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6, </a:t>
                      </a: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최대 </a:t>
                      </a:r>
                      <a:r>
                        <a:rPr lang="en-US" altLang="ko-KR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14</a:t>
                      </a: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으로 제한</a:t>
                      </a: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     - Password</a:t>
                      </a: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는 영어 대문자</a:t>
                      </a:r>
                      <a:r>
                        <a:rPr lang="en-US" altLang="ko-KR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소문자</a:t>
                      </a:r>
                      <a:r>
                        <a:rPr lang="en-US" altLang="ko-KR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숫자</a:t>
                      </a:r>
                      <a:r>
                        <a:rPr lang="en-US" altLang="ko-KR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특수기호 중 </a:t>
                      </a:r>
                      <a:r>
                        <a:rPr lang="en-US" altLang="ko-KR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가지 이상의 조합으로 구성</a:t>
                      </a: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     </a:t>
                      </a:r>
                      <a:r>
                        <a:rPr lang="en-US" altLang="ko-KR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- </a:t>
                      </a: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보안 규정 오류 </a:t>
                      </a:r>
                      <a:r>
                        <a:rPr lang="en-US" altLang="ko-KR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비밀번호 보안 규정 체크 메시지 </a:t>
                      </a:r>
                      <a:r>
                        <a:rPr lang="en-US" altLang="ko-KR" sz="7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확인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7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팝업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WCMS-000-P01)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레이어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오픈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-&gt; ‘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새 비밀번호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’ </a:t>
                      </a:r>
                      <a:r>
                        <a:rPr lang="en-US" altLang="ko-KR" sz="7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InpubBox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에 포커스 위치</a:t>
                      </a: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성공 </a:t>
                      </a:r>
                      <a:r>
                        <a:rPr lang="en-US" altLang="ko-KR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성공 메시지 </a:t>
                      </a:r>
                      <a:r>
                        <a:rPr lang="en-US" altLang="ko-KR" sz="7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확인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7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팝업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WCMS-000-P01)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레이어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오픈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-&gt;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로그인 페이지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WCMS-000-002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)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로 이동</a:t>
                      </a: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실패 </a:t>
                      </a:r>
                      <a:r>
                        <a:rPr lang="en-US" altLang="ko-KR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실패 메시지 </a:t>
                      </a:r>
                      <a:r>
                        <a:rPr lang="en-US" altLang="ko-KR" sz="7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확인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7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팝업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WCMS-000-P01)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레이어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오픈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-&gt;</a:t>
                      </a:r>
                      <a:r>
                        <a:rPr lang="en-US" altLang="ko-KR" sz="7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현재 팝업 유지</a:t>
                      </a: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534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endParaRPr lang="ko-KR" altLang="en-US" sz="8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534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endParaRPr lang="ko-KR" altLang="en-US" sz="8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534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endParaRPr lang="ko-KR" altLang="en-US" sz="8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534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endParaRPr lang="ko-KR" altLang="en-US" sz="8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496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endParaRPr lang="ko-KR" altLang="en-US" sz="8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4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5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5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4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1" name="Shape 125"/>
          <p:cNvGrpSpPr/>
          <p:nvPr/>
        </p:nvGrpSpPr>
        <p:grpSpPr>
          <a:xfrm>
            <a:off x="0" y="3329"/>
            <a:ext cx="12192000" cy="514290"/>
            <a:chOff x="57150" y="234360"/>
            <a:chExt cx="9782276" cy="628510"/>
          </a:xfrm>
        </p:grpSpPr>
        <p:sp>
          <p:nvSpPr>
            <p:cNvPr id="22" name="Shape 126"/>
            <p:cNvSpPr/>
            <p:nvPr/>
          </p:nvSpPr>
          <p:spPr>
            <a:xfrm>
              <a:off x="57150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</a:p>
          </p:txBody>
        </p:sp>
        <p:sp>
          <p:nvSpPr>
            <p:cNvPr id="23" name="Shape 127"/>
            <p:cNvSpPr/>
            <p:nvPr/>
          </p:nvSpPr>
          <p:spPr>
            <a:xfrm>
              <a:off x="1122150" y="441066"/>
              <a:ext cx="12243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WCMS-000-P07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128"/>
            <p:cNvSpPr/>
            <p:nvPr/>
          </p:nvSpPr>
          <p:spPr>
            <a:xfrm>
              <a:off x="2330425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</a:p>
          </p:txBody>
        </p:sp>
        <p:sp>
          <p:nvSpPr>
            <p:cNvPr id="25" name="Shape 129"/>
            <p:cNvSpPr/>
            <p:nvPr/>
          </p:nvSpPr>
          <p:spPr>
            <a:xfrm>
              <a:off x="3395426" y="441066"/>
              <a:ext cx="64440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130"/>
            <p:cNvSpPr/>
            <p:nvPr/>
          </p:nvSpPr>
          <p:spPr>
            <a:xfrm>
              <a:off x="57150" y="64777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</a:p>
          </p:txBody>
        </p:sp>
        <p:sp>
          <p:nvSpPr>
            <p:cNvPr id="27" name="Shape 131"/>
            <p:cNvSpPr/>
            <p:nvPr/>
          </p:nvSpPr>
          <p:spPr>
            <a:xfrm>
              <a:off x="1122150" y="64777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비밀번호 변경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132"/>
            <p:cNvSpPr/>
            <p:nvPr/>
          </p:nvSpPr>
          <p:spPr>
            <a:xfrm>
              <a:off x="57150" y="23436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</a:p>
          </p:txBody>
        </p:sp>
        <p:sp>
          <p:nvSpPr>
            <p:cNvPr id="29" name="Shape 133"/>
            <p:cNvSpPr/>
            <p:nvPr/>
          </p:nvSpPr>
          <p:spPr>
            <a:xfrm>
              <a:off x="1122150" y="23436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51" y="1045132"/>
            <a:ext cx="2705100" cy="2305050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076403" y="2702517"/>
            <a:ext cx="203498" cy="189707"/>
            <a:chOff x="3717713" y="971828"/>
            <a:chExt cx="203498" cy="189707"/>
          </a:xfrm>
        </p:grpSpPr>
        <p:sp>
          <p:nvSpPr>
            <p:cNvPr id="32" name="순서도: 연결자 31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1</a:t>
              </a:r>
              <a:endParaRPr lang="ko-KR" altLang="en-US" sz="600" b="1" dirty="0"/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513802"/>
              </p:ext>
            </p:extLst>
          </p:nvPr>
        </p:nvGraphicFramePr>
        <p:xfrm>
          <a:off x="3707971" y="1252056"/>
          <a:ext cx="3677421" cy="17275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259"/>
                <a:gridCol w="757556"/>
                <a:gridCol w="2395606"/>
              </a:tblGrid>
              <a:tr h="2339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메뉴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관련 팝업 메시지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Save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비밀 번호 보안 규정 체크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비밀 번호는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영어 대문자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소문자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숫자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특수기호 중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가지 이상의 조합된 길이가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이상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14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이하로 설정 하여야 합니다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성공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요청하신 작업이 정상적으로 완료되었습니다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실패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현재 비밀 번호 오류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비밀 번호</a:t>
                      </a:r>
                      <a:r>
                        <a:rPr lang="ko-KR" altLang="en-US" sz="800" baseline="0" dirty="0" smtClean="0"/>
                        <a:t> 인증 오류가 발생하였습니다</a:t>
                      </a:r>
                      <a:r>
                        <a:rPr lang="en-US" altLang="ko-KR" sz="800" baseline="0" dirty="0" smtClean="0"/>
                        <a:t>. </a:t>
                      </a:r>
                      <a:r>
                        <a:rPr lang="ko-KR" altLang="en-US" sz="800" baseline="0" dirty="0" smtClean="0"/>
                        <a:t>올바른 비밀 번호를 입력하시기 바랍니다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그 외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요청하신 작업 처리 중 오류가 발생하였습니다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51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546131"/>
              </p:ext>
            </p:extLst>
          </p:nvPr>
        </p:nvGraphicFramePr>
        <p:xfrm>
          <a:off x="7930055" y="517622"/>
          <a:ext cx="4261946" cy="2815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724"/>
                <a:gridCol w="3907222"/>
              </a:tblGrid>
              <a:tr h="208496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 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08496">
                <a:tc gridSpan="2">
                  <a:txBody>
                    <a:bodyPr/>
                    <a:lstStyle/>
                    <a:p>
                      <a:pPr marL="0" marR="0" indent="0" algn="l" defTabSz="8102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Contents list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496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r>
                        <a:rPr lang="en-US" altLang="ko-KR" sz="800" b="1" kern="120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</a:t>
                      </a:r>
                      <a:endParaRPr lang="ko-KR" altLang="en-US" sz="8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성공 </a:t>
                      </a:r>
                      <a:r>
                        <a:rPr lang="en-US" altLang="ko-KR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성공 메시지 </a:t>
                      </a:r>
                      <a:r>
                        <a:rPr lang="en-US" altLang="ko-KR" sz="7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확인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7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팝업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WCMS-000-P01)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레이어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오픈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-&gt;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로그인 페이지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WCMS-000-002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)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로 이동</a:t>
                      </a: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실패 </a:t>
                      </a:r>
                      <a:r>
                        <a:rPr lang="en-US" altLang="ko-KR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실패 메시지 </a:t>
                      </a:r>
                      <a:r>
                        <a:rPr lang="en-US" altLang="ko-KR" sz="7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확인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7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팝업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WCMS-000-P01)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레이어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오픈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-&gt;</a:t>
                      </a:r>
                      <a:r>
                        <a:rPr lang="en-US" altLang="ko-KR" sz="7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현재 팝업 유지</a:t>
                      </a: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534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endParaRPr lang="ko-KR" altLang="en-US" sz="8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534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endParaRPr lang="ko-KR" altLang="en-US" sz="8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534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endParaRPr lang="ko-KR" altLang="en-US" sz="8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534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endParaRPr lang="ko-KR" altLang="en-US" sz="8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496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endParaRPr lang="ko-KR" altLang="en-US" sz="8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4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5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5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4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1" name="Shape 125"/>
          <p:cNvGrpSpPr/>
          <p:nvPr/>
        </p:nvGrpSpPr>
        <p:grpSpPr>
          <a:xfrm>
            <a:off x="0" y="3329"/>
            <a:ext cx="12192000" cy="514290"/>
            <a:chOff x="57150" y="234360"/>
            <a:chExt cx="9782276" cy="628510"/>
          </a:xfrm>
        </p:grpSpPr>
        <p:sp>
          <p:nvSpPr>
            <p:cNvPr id="22" name="Shape 126"/>
            <p:cNvSpPr/>
            <p:nvPr/>
          </p:nvSpPr>
          <p:spPr>
            <a:xfrm>
              <a:off x="57150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</a:p>
          </p:txBody>
        </p:sp>
        <p:sp>
          <p:nvSpPr>
            <p:cNvPr id="23" name="Shape 127"/>
            <p:cNvSpPr/>
            <p:nvPr/>
          </p:nvSpPr>
          <p:spPr>
            <a:xfrm>
              <a:off x="1122150" y="441066"/>
              <a:ext cx="12243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WCMS-000-P08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128"/>
            <p:cNvSpPr/>
            <p:nvPr/>
          </p:nvSpPr>
          <p:spPr>
            <a:xfrm>
              <a:off x="2330425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</a:p>
          </p:txBody>
        </p:sp>
        <p:sp>
          <p:nvSpPr>
            <p:cNvPr id="25" name="Shape 129"/>
            <p:cNvSpPr/>
            <p:nvPr/>
          </p:nvSpPr>
          <p:spPr>
            <a:xfrm>
              <a:off x="3395426" y="441066"/>
              <a:ext cx="64440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130"/>
            <p:cNvSpPr/>
            <p:nvPr/>
          </p:nvSpPr>
          <p:spPr>
            <a:xfrm>
              <a:off x="57150" y="64777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</a:p>
          </p:txBody>
        </p:sp>
        <p:sp>
          <p:nvSpPr>
            <p:cNvPr id="27" name="Shape 131"/>
            <p:cNvSpPr/>
            <p:nvPr/>
          </p:nvSpPr>
          <p:spPr>
            <a:xfrm>
              <a:off x="1122150" y="64777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사용자 정보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(Profile)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변경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132"/>
            <p:cNvSpPr/>
            <p:nvPr/>
          </p:nvSpPr>
          <p:spPr>
            <a:xfrm>
              <a:off x="57150" y="23436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</a:p>
          </p:txBody>
        </p:sp>
        <p:sp>
          <p:nvSpPr>
            <p:cNvPr id="29" name="Shape 133"/>
            <p:cNvSpPr/>
            <p:nvPr/>
          </p:nvSpPr>
          <p:spPr>
            <a:xfrm>
              <a:off x="1122150" y="23436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845970"/>
              </p:ext>
            </p:extLst>
          </p:nvPr>
        </p:nvGraphicFramePr>
        <p:xfrm>
          <a:off x="3707971" y="1252056"/>
          <a:ext cx="3677421" cy="660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259"/>
                <a:gridCol w="757556"/>
                <a:gridCol w="2395606"/>
              </a:tblGrid>
              <a:tr h="2339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메뉴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관련 팝업 메시지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Save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성공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요청하신 작업이 정상적으로 완료되었습니다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실패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요청하신 작업 처리 중 오류가 발생하였습니다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73" y="794051"/>
            <a:ext cx="2619621" cy="2847074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1327346" y="2979569"/>
            <a:ext cx="203498" cy="189707"/>
            <a:chOff x="3717713" y="971828"/>
            <a:chExt cx="203498" cy="189707"/>
          </a:xfrm>
        </p:grpSpPr>
        <p:sp>
          <p:nvSpPr>
            <p:cNvPr id="19" name="순서도: 연결자 18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1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8653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4806172"/>
              </p:ext>
            </p:extLst>
          </p:nvPr>
        </p:nvGraphicFramePr>
        <p:xfrm>
          <a:off x="8266923" y="517622"/>
          <a:ext cx="3925078" cy="181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05"/>
                <a:gridCol w="3654973"/>
              </a:tblGrid>
              <a:tr h="208496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 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08496">
                <a:tc gridSpan="2">
                  <a:txBody>
                    <a:bodyPr/>
                    <a:lstStyle/>
                    <a:p>
                      <a:pPr marL="0" marR="0" indent="0" algn="l" defTabSz="8102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Contents list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496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r>
                        <a:rPr lang="en-US" altLang="ko-KR" sz="800" b="1" kern="120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</a:t>
                      </a:r>
                      <a:endParaRPr lang="ko-KR" altLang="en-US" sz="8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1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계정 생성 후 최초 로그인</a:t>
                      </a:r>
                      <a:r>
                        <a:rPr lang="en-US" altLang="ko-KR" sz="700" b="1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700" b="1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또는 관리자에 의한 비밀 번호 초기화 후 최초 로그인</a:t>
                      </a:r>
                      <a:r>
                        <a:rPr lang="en-US" altLang="ko-KR" sz="700" b="1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     </a:t>
                      </a:r>
                      <a:r>
                        <a:rPr lang="en-US" altLang="ko-KR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- </a:t>
                      </a: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계정 생성 후 최초 로그인 시 비밀 번호 변경을 하지 않을 경우 로그인 불가</a:t>
                      </a: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     </a:t>
                      </a:r>
                      <a:r>
                        <a:rPr lang="en-US" altLang="ko-KR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- </a:t>
                      </a: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비밀 번호 변경 팝업</a:t>
                      </a:r>
                      <a:r>
                        <a:rPr lang="en-US" altLang="ko-KR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WCMS-000-P07)</a:t>
                      </a:r>
                      <a:r>
                        <a:rPr lang="en-US" altLang="ko-KR" sz="7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레이어</a:t>
                      </a:r>
                      <a:r>
                        <a:rPr lang="ko-KR" altLang="en-US" sz="7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오픈 </a:t>
                      </a:r>
                      <a:r>
                        <a:rPr lang="en-US" altLang="ko-KR" sz="7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-&gt; </a:t>
                      </a:r>
                      <a:r>
                        <a:rPr lang="ko-KR" altLang="en-US" sz="7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 </a:t>
                      </a:r>
                      <a:r>
                        <a:rPr lang="en-US" altLang="ko-KR" sz="7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-&gt; </a:t>
                      </a:r>
                      <a:r>
                        <a:rPr lang="ko-KR" altLang="en-US" sz="7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화면 </a:t>
                      </a:r>
                      <a:r>
                        <a:rPr lang="en-US" altLang="ko-KR" sz="7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-&gt; </a:t>
                      </a:r>
                      <a:r>
                        <a:rPr lang="ko-KR" altLang="en-US" sz="7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변경된 비밀 번호로 로그인 시도</a:t>
                      </a:r>
                      <a:endParaRPr lang="en-US" altLang="ko-KR" sz="700" baseline="0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0" baseline="0" dirty="0" smtClean="0">
                        <a:solidFill>
                          <a:srgbClr val="000000"/>
                        </a:solidFill>
                        <a:latin typeface="Arial"/>
                        <a:ea typeface="나눔고딕" pitchFamily="50" charset="-127"/>
                        <a:cs typeface="Arial"/>
                        <a:sym typeface="Arial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rgbClr val="000000"/>
                          </a:solidFill>
                          <a:latin typeface="Arial"/>
                          <a:ea typeface="나눔고딕" pitchFamily="50" charset="-127"/>
                          <a:cs typeface="Arial"/>
                          <a:sym typeface="Arial"/>
                        </a:rPr>
                        <a:t>ID, Password </a:t>
                      </a: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Arial"/>
                          <a:ea typeface="나눔고딕" pitchFamily="50" charset="-127"/>
                          <a:cs typeface="Arial"/>
                          <a:sym typeface="Arial"/>
                        </a:rPr>
                        <a:t>필수 체크</a:t>
                      </a:r>
                      <a:endParaRPr lang="en-US" altLang="ko-KR" sz="700" b="0" baseline="0" dirty="0" smtClean="0">
                        <a:solidFill>
                          <a:srgbClr val="000000"/>
                        </a:solidFill>
                        <a:latin typeface="Arial"/>
                        <a:ea typeface="나눔고딕" pitchFamily="50" charset="-127"/>
                        <a:cs typeface="Arial"/>
                        <a:sym typeface="Arial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Arial"/>
                          <a:ea typeface="나눔고딕" pitchFamily="50" charset="-127"/>
                          <a:cs typeface="Arial"/>
                          <a:sym typeface="Arial"/>
                        </a:rPr>
                        <a:t>성공 </a:t>
                      </a:r>
                      <a:r>
                        <a:rPr lang="en-US" altLang="ko-KR" sz="700" b="0" baseline="0" dirty="0" smtClean="0">
                          <a:solidFill>
                            <a:srgbClr val="000000"/>
                          </a:solidFill>
                          <a:latin typeface="Arial"/>
                          <a:ea typeface="나눔고딕" pitchFamily="50" charset="-127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성공 메시지 </a:t>
                      </a:r>
                      <a:r>
                        <a:rPr lang="en-US" altLang="ko-KR" sz="7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확인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7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팝업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WCMS-000-P01)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레이어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오픈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-&gt;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메인 페이지 이동</a:t>
                      </a:r>
                      <a:endParaRPr lang="en-US" altLang="ko-KR" sz="700" b="0" baseline="0" dirty="0" smtClean="0">
                        <a:solidFill>
                          <a:srgbClr val="000000"/>
                        </a:solidFill>
                        <a:latin typeface="Arial"/>
                        <a:ea typeface="나눔고딕" pitchFamily="50" charset="-127"/>
                        <a:cs typeface="Arial"/>
                        <a:sym typeface="Arial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rgbClr val="000000"/>
                          </a:solidFill>
                          <a:latin typeface="Arial"/>
                          <a:ea typeface="나눔고딕" pitchFamily="50" charset="-127"/>
                          <a:cs typeface="Arial"/>
                          <a:sym typeface="Arial"/>
                        </a:rPr>
                        <a:t>실패 </a:t>
                      </a:r>
                      <a:r>
                        <a:rPr lang="en-US" altLang="ko-KR" sz="700" b="0" baseline="0" dirty="0" smtClean="0">
                          <a:solidFill>
                            <a:srgbClr val="000000"/>
                          </a:solidFill>
                          <a:latin typeface="Arial"/>
                          <a:ea typeface="나눔고딕" pitchFamily="50" charset="-127"/>
                          <a:cs typeface="Arial"/>
                          <a:sym typeface="Arial"/>
                        </a:rPr>
                        <a:t>:  </a:t>
                      </a:r>
                      <a:r>
                        <a:rPr lang="ko-KR" altLang="en-US" sz="7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실패 메시지 </a:t>
                      </a:r>
                      <a:r>
                        <a:rPr lang="en-US" altLang="ko-KR" sz="7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확인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7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팝업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altLang="ko-KR" sz="7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  <a:sym typeface="Arial"/>
                        </a:rPr>
                        <a:t>WCMS-000-P01)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레이어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 오픈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-&gt;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나눔고딕"/>
                          <a:cs typeface="Arial" panose="020B0604020202020204" pitchFamily="34" charset="0"/>
                        </a:rPr>
                        <a:t>로그인 페이지 유지</a:t>
                      </a: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534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endParaRPr lang="ko-KR" altLang="en-US" sz="8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534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endParaRPr lang="ko-KR" altLang="en-US" sz="8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1" name="Shape 125"/>
          <p:cNvGrpSpPr/>
          <p:nvPr/>
        </p:nvGrpSpPr>
        <p:grpSpPr>
          <a:xfrm>
            <a:off x="0" y="3329"/>
            <a:ext cx="12192000" cy="514290"/>
            <a:chOff x="57150" y="234360"/>
            <a:chExt cx="9782276" cy="628510"/>
          </a:xfrm>
        </p:grpSpPr>
        <p:sp>
          <p:nvSpPr>
            <p:cNvPr id="22" name="Shape 126"/>
            <p:cNvSpPr/>
            <p:nvPr/>
          </p:nvSpPr>
          <p:spPr>
            <a:xfrm>
              <a:off x="57150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</a:p>
          </p:txBody>
        </p:sp>
        <p:sp>
          <p:nvSpPr>
            <p:cNvPr id="23" name="Shape 127"/>
            <p:cNvSpPr/>
            <p:nvPr/>
          </p:nvSpPr>
          <p:spPr>
            <a:xfrm>
              <a:off x="1122150" y="441066"/>
              <a:ext cx="12243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WCMS-000-002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128"/>
            <p:cNvSpPr/>
            <p:nvPr/>
          </p:nvSpPr>
          <p:spPr>
            <a:xfrm>
              <a:off x="2330425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</a:p>
          </p:txBody>
        </p:sp>
        <p:sp>
          <p:nvSpPr>
            <p:cNvPr id="25" name="Shape 129"/>
            <p:cNvSpPr/>
            <p:nvPr/>
          </p:nvSpPr>
          <p:spPr>
            <a:xfrm>
              <a:off x="3395426" y="441066"/>
              <a:ext cx="64440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130"/>
            <p:cNvSpPr/>
            <p:nvPr/>
          </p:nvSpPr>
          <p:spPr>
            <a:xfrm>
              <a:off x="57150" y="64777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</a:p>
          </p:txBody>
        </p:sp>
        <p:sp>
          <p:nvSpPr>
            <p:cNvPr id="27" name="Shape 131"/>
            <p:cNvSpPr/>
            <p:nvPr/>
          </p:nvSpPr>
          <p:spPr>
            <a:xfrm>
              <a:off x="1122150" y="64777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로그인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132"/>
            <p:cNvSpPr/>
            <p:nvPr/>
          </p:nvSpPr>
          <p:spPr>
            <a:xfrm>
              <a:off x="57150" y="23436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</a:p>
          </p:txBody>
        </p:sp>
        <p:sp>
          <p:nvSpPr>
            <p:cNvPr id="29" name="Shape 133"/>
            <p:cNvSpPr/>
            <p:nvPr/>
          </p:nvSpPr>
          <p:spPr>
            <a:xfrm>
              <a:off x="1122150" y="23436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23" y="1055677"/>
            <a:ext cx="3074625" cy="2721688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580395" y="2942743"/>
            <a:ext cx="203498" cy="189707"/>
            <a:chOff x="3717713" y="971828"/>
            <a:chExt cx="203498" cy="189707"/>
          </a:xfrm>
        </p:grpSpPr>
        <p:sp>
          <p:nvSpPr>
            <p:cNvPr id="32" name="순서도: 연결자 31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1</a:t>
              </a:r>
              <a:endParaRPr lang="ko-KR" altLang="en-US" sz="600" b="1" dirty="0"/>
            </a:p>
          </p:txBody>
        </p:sp>
      </p:grp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621698"/>
              </p:ext>
            </p:extLst>
          </p:nvPr>
        </p:nvGraphicFramePr>
        <p:xfrm>
          <a:off x="4160610" y="1217500"/>
          <a:ext cx="3677421" cy="13617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259"/>
                <a:gridCol w="757556"/>
                <a:gridCol w="2395606"/>
              </a:tblGrid>
              <a:tr h="2339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메뉴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관련 팝업 메시지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로그인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필수 체크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[</a:t>
                      </a:r>
                      <a:r>
                        <a:rPr lang="ko-KR" altLang="en-US" sz="800" dirty="0" smtClean="0"/>
                        <a:t>아이디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비밀번호</a:t>
                      </a:r>
                      <a:r>
                        <a:rPr lang="en-US" altLang="ko-KR" sz="800" dirty="0" smtClean="0"/>
                        <a:t>]</a:t>
                      </a:r>
                      <a:r>
                        <a:rPr lang="ko-KR" altLang="en-US" sz="800" dirty="0" smtClean="0"/>
                        <a:t>를 입력 하시기 바랍니다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성공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요청하신 작업이 정상적으로 완료되었습니다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실패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인증 오류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baseline="0" dirty="0" smtClean="0"/>
                        <a:t>인증 오류가 발생하였습니다</a:t>
                      </a:r>
                      <a:r>
                        <a:rPr lang="en-US" altLang="ko-KR" sz="800" baseline="0" dirty="0" smtClean="0"/>
                        <a:t>. </a:t>
                      </a:r>
                      <a:r>
                        <a:rPr lang="ko-KR" altLang="en-US" sz="800" baseline="0" dirty="0" smtClean="0"/>
                        <a:t>올바른 아이디 또는 비밀 번호를 입력하시기 바랍니다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그 외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요청하신 작업 처리 중 오류가 발생하였습니다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11471" y="4315424"/>
            <a:ext cx="5305096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서비스 페이지 최초 계정 </a:t>
            </a:r>
            <a:r>
              <a:rPr lang="en-US" altLang="ko-KR" dirty="0" smtClean="0"/>
              <a:t>:admin/inno1029# =&gt; </a:t>
            </a:r>
            <a:r>
              <a:rPr lang="ko-KR" altLang="en-US" dirty="0" smtClean="0"/>
              <a:t>삭제 불가 계정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2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6024642"/>
              </p:ext>
            </p:extLst>
          </p:nvPr>
        </p:nvGraphicFramePr>
        <p:xfrm>
          <a:off x="6680719" y="587553"/>
          <a:ext cx="5511282" cy="4539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248"/>
                <a:gridCol w="5222034"/>
              </a:tblGrid>
              <a:tr h="200745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 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00745">
                <a:tc gridSpan="2">
                  <a:txBody>
                    <a:bodyPr/>
                    <a:lstStyle/>
                    <a:p>
                      <a:pPr marL="0" marR="0" indent="0" algn="l" defTabSz="8102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Contents list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72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이전 월로 이동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클릭 시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이전 월로 이동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72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다음 월로 이동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클릭 시 다음 월로 이동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679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날짜 선택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-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원하는 날짜를 클릭 시 왼쪽 화면과 같이 선택 표시됨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-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선택한 상태에서 다른 날짜 클릭 시 클릭한 날짜가 선택 상태로 바뀌고 이전 날짜는 비 선택 상태로 바뀜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3258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="0" strike="sngStrike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오전</a:t>
                      </a:r>
                      <a:r>
                        <a:rPr lang="en-US" altLang="ko-KR" sz="800" b="0" strike="sngStrike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strike="sngStrike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오후 선택</a:t>
                      </a:r>
                      <a:endParaRPr lang="en-US" altLang="ko-KR" sz="800" b="0" strike="sngStrike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strike="sngStrike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- </a:t>
                      </a:r>
                      <a:r>
                        <a:rPr lang="ko-KR" altLang="en-US" sz="800" b="0" strike="sngStrike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오전 </a:t>
                      </a:r>
                      <a:r>
                        <a:rPr lang="en-US" altLang="ko-KR" sz="800" b="0" strike="sngStrike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AM (</a:t>
                      </a:r>
                      <a:r>
                        <a:rPr lang="ko-KR" altLang="en-US" sz="800" b="0" strike="sngStrike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기본 선택 값</a:t>
                      </a:r>
                      <a:r>
                        <a:rPr lang="en-US" altLang="ko-KR" sz="800" b="0" strike="sngStrike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strike="sngStrike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- </a:t>
                      </a:r>
                      <a:r>
                        <a:rPr lang="ko-KR" altLang="en-US" sz="800" b="0" strike="sngStrike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오후 </a:t>
                      </a:r>
                      <a:r>
                        <a:rPr lang="en-US" altLang="ko-KR" sz="800" b="0" strike="sngStrike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PM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3258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r>
                        <a:rPr lang="en-US" altLang="ko-KR" sz="800" b="1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(Hour)</a:t>
                      </a:r>
                      <a:r>
                        <a:rPr lang="ko-KR" altLang="en-US" sz="800" b="1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입력</a:t>
                      </a:r>
                      <a:endParaRPr lang="en-US" altLang="ko-KR" sz="800" b="1" strike="sngStrik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trike="sngStrike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- 1~12</a:t>
                      </a:r>
                      <a:r>
                        <a:rPr lang="ko-KR" altLang="en-US" sz="800" b="0" strike="sngStrike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사이의 정수만 입력 가능</a:t>
                      </a:r>
                      <a:endParaRPr lang="en-US" altLang="ko-KR" sz="800" b="0" strike="sngStrike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trike="sngStrike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</a:t>
                      </a:r>
                      <a:r>
                        <a:rPr lang="ko-KR" altLang="en-US" sz="800" b="0" strike="sngStrike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기본은 빈 상태</a:t>
                      </a:r>
                      <a:endParaRPr lang="en-US" altLang="ko-KR" sz="800" b="0" strike="sngStrike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3258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trike="sngStrike" dirty="0" smtClean="0"/>
                        <a:t>분</a:t>
                      </a:r>
                      <a:r>
                        <a:rPr lang="en-US" altLang="ko-KR" sz="800" b="1" strike="sngStrike" dirty="0" smtClean="0"/>
                        <a:t>(</a:t>
                      </a:r>
                      <a:r>
                        <a:rPr lang="en-US" altLang="ko-KR" sz="800" i="1" strike="sngStrike" dirty="0" smtClean="0"/>
                        <a:t>minute)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i="0" strike="sngStrike" dirty="0" smtClean="0"/>
                        <a:t>0~60 </a:t>
                      </a:r>
                      <a:r>
                        <a:rPr lang="ko-KR" altLang="en-US" sz="800" b="0" i="0" strike="sngStrike" dirty="0" smtClean="0"/>
                        <a:t>사이의 정수만 입력 가능</a:t>
                      </a:r>
                      <a:endParaRPr lang="en-US" altLang="ko-KR" sz="800" b="0" i="0" strike="sngStrike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strike="sngStrike" dirty="0" smtClean="0"/>
                        <a:t>기본은 빈 상태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32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7</a:t>
                      </a:r>
                      <a:endParaRPr lang="ko-KR" altLang="en-US" sz="8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초</a:t>
                      </a:r>
                      <a:r>
                        <a:rPr lang="en-US" altLang="ko-KR" sz="800" b="1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(Second)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strike="sngStrike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0~60 </a:t>
                      </a:r>
                      <a:r>
                        <a:rPr lang="ko-KR" altLang="en-US" sz="800" b="0" strike="sngStrike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사이의 정수만 입력 가능</a:t>
                      </a:r>
                      <a:endParaRPr lang="en-US" altLang="ko-KR" sz="800" b="0" strike="sngStrike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strike="sngStrike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기본은 빈 상태</a:t>
                      </a:r>
                      <a:endParaRPr lang="en-US" altLang="ko-KR" sz="800" b="0" strike="sngStrike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32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8</a:t>
                      </a:r>
                      <a:endParaRPr lang="ko-KR" altLang="en-US" sz="8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설정한 날짜 </a:t>
                      </a:r>
                      <a:r>
                        <a:rPr lang="ko-KR" altLang="en-US" sz="800" b="0" strike="sngStrike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및 시간 값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선택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클릭 시 이전 화면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리로딩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되며 날짜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Input Box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에 설정한 </a:t>
                      </a:r>
                      <a:r>
                        <a:rPr lang="ko-KR" altLang="en-US" sz="800" b="0" strike="sngStrike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시간</a:t>
                      </a:r>
                      <a:r>
                        <a:rPr lang="en-US" altLang="ko-KR" sz="800" b="0" strike="sngStrike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800" b="0" strike="sngStrike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및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날짜 값이 표출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7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9</a:t>
                      </a:r>
                      <a:endParaRPr lang="ko-KR" altLang="en-US" sz="8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설정한 날짜 </a:t>
                      </a:r>
                      <a:r>
                        <a:rPr lang="ko-KR" altLang="en-US" sz="800" b="0" strike="sngStrike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및 시간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값 선택 취소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클릭 시 팝업 창 닫고 이전 화면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리로딩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1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1" name="Shape 125"/>
          <p:cNvGrpSpPr/>
          <p:nvPr/>
        </p:nvGrpSpPr>
        <p:grpSpPr>
          <a:xfrm>
            <a:off x="0" y="-21838"/>
            <a:ext cx="12192000" cy="609393"/>
            <a:chOff x="57150" y="234360"/>
            <a:chExt cx="9782276" cy="628510"/>
          </a:xfrm>
        </p:grpSpPr>
        <p:sp>
          <p:nvSpPr>
            <p:cNvPr id="22" name="Shape 126"/>
            <p:cNvSpPr/>
            <p:nvPr/>
          </p:nvSpPr>
          <p:spPr>
            <a:xfrm>
              <a:off x="57150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</a:p>
          </p:txBody>
        </p:sp>
        <p:sp>
          <p:nvSpPr>
            <p:cNvPr id="23" name="Shape 127"/>
            <p:cNvSpPr/>
            <p:nvPr/>
          </p:nvSpPr>
          <p:spPr>
            <a:xfrm>
              <a:off x="1122150" y="441066"/>
              <a:ext cx="12243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WCMS-000-P05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128"/>
            <p:cNvSpPr/>
            <p:nvPr/>
          </p:nvSpPr>
          <p:spPr>
            <a:xfrm>
              <a:off x="2330425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</a:p>
          </p:txBody>
        </p:sp>
        <p:sp>
          <p:nvSpPr>
            <p:cNvPr id="25" name="Shape 129"/>
            <p:cNvSpPr/>
            <p:nvPr/>
          </p:nvSpPr>
          <p:spPr>
            <a:xfrm>
              <a:off x="3395426" y="441066"/>
              <a:ext cx="64440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130"/>
            <p:cNvSpPr/>
            <p:nvPr/>
          </p:nvSpPr>
          <p:spPr>
            <a:xfrm>
              <a:off x="57150" y="64777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</a:p>
          </p:txBody>
        </p:sp>
        <p:sp>
          <p:nvSpPr>
            <p:cNvPr id="27" name="Shape 131"/>
            <p:cNvSpPr/>
            <p:nvPr/>
          </p:nvSpPr>
          <p:spPr>
            <a:xfrm>
              <a:off x="1122150" y="64777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kumimoji="1" lang="en-US" altLang="ko-KR" sz="800" dirty="0" err="1">
                  <a:solidFill>
                    <a:srgbClr val="333333"/>
                  </a:solidFill>
                  <a:ea typeface="돋움" pitchFamily="50" charset="-127"/>
                  <a:sym typeface="Wingdings" pitchFamily="2" charset="2"/>
                </a:rPr>
                <a:t>Datepicker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132"/>
            <p:cNvSpPr/>
            <p:nvPr/>
          </p:nvSpPr>
          <p:spPr>
            <a:xfrm>
              <a:off x="57150" y="23436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</a:p>
          </p:txBody>
        </p:sp>
        <p:sp>
          <p:nvSpPr>
            <p:cNvPr id="29" name="Shape 133"/>
            <p:cNvSpPr/>
            <p:nvPr/>
          </p:nvSpPr>
          <p:spPr>
            <a:xfrm>
              <a:off x="1122150" y="23436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713" y="1916212"/>
            <a:ext cx="2762250" cy="2714625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2419531" y="2320007"/>
            <a:ext cx="203498" cy="189707"/>
            <a:chOff x="3717713" y="971828"/>
            <a:chExt cx="203498" cy="189707"/>
          </a:xfrm>
        </p:grpSpPr>
        <p:sp>
          <p:nvSpPr>
            <p:cNvPr id="15" name="순서도: 연결자 14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1</a:t>
              </a:r>
              <a:endParaRPr lang="ko-KR" altLang="en-US" sz="6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242810" y="2935683"/>
            <a:ext cx="203498" cy="189707"/>
            <a:chOff x="3717713" y="971828"/>
            <a:chExt cx="203498" cy="189707"/>
          </a:xfrm>
        </p:grpSpPr>
        <p:sp>
          <p:nvSpPr>
            <p:cNvPr id="18" name="순서도: 연결자 17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3</a:t>
              </a:r>
              <a:endParaRPr lang="ko-KR" altLang="en-US" sz="600" b="1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781544" y="3712809"/>
            <a:ext cx="203498" cy="189707"/>
            <a:chOff x="3717713" y="971828"/>
            <a:chExt cx="203498" cy="189707"/>
          </a:xfrm>
        </p:grpSpPr>
        <p:sp>
          <p:nvSpPr>
            <p:cNvPr id="30" name="순서도: 연결자 29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4</a:t>
              </a:r>
              <a:endParaRPr lang="ko-KR" altLang="en-US" sz="600" b="1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3423370" y="3707768"/>
            <a:ext cx="203498" cy="189707"/>
            <a:chOff x="3717713" y="971828"/>
            <a:chExt cx="203498" cy="189707"/>
          </a:xfrm>
        </p:grpSpPr>
        <p:sp>
          <p:nvSpPr>
            <p:cNvPr id="33" name="순서도: 연결자 32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5</a:t>
              </a:r>
              <a:endParaRPr lang="ko-KR" altLang="en-US" sz="600" b="1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953936" y="4171823"/>
            <a:ext cx="203498" cy="189707"/>
            <a:chOff x="3717713" y="971828"/>
            <a:chExt cx="203498" cy="189707"/>
          </a:xfrm>
        </p:grpSpPr>
        <p:sp>
          <p:nvSpPr>
            <p:cNvPr id="36" name="순서도: 연결자 35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8</a:t>
              </a:r>
              <a:endParaRPr lang="ko-KR" altLang="en-US" sz="600" b="1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257792" y="4124644"/>
            <a:ext cx="203498" cy="189707"/>
            <a:chOff x="3717713" y="971828"/>
            <a:chExt cx="203498" cy="189707"/>
          </a:xfrm>
        </p:grpSpPr>
        <p:sp>
          <p:nvSpPr>
            <p:cNvPr id="39" name="순서도: 연결자 38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9</a:t>
              </a:r>
              <a:endParaRPr lang="ko-KR" altLang="en-US" sz="600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680817" y="2320007"/>
            <a:ext cx="203498" cy="189707"/>
            <a:chOff x="3717713" y="971828"/>
            <a:chExt cx="203498" cy="189707"/>
          </a:xfrm>
        </p:grpSpPr>
        <p:sp>
          <p:nvSpPr>
            <p:cNvPr id="42" name="순서도: 연결자 41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2</a:t>
              </a:r>
              <a:endParaRPr lang="ko-KR" altLang="en-US" sz="600" b="1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796001" y="3712927"/>
            <a:ext cx="203498" cy="189707"/>
            <a:chOff x="3717713" y="971828"/>
            <a:chExt cx="203498" cy="189707"/>
          </a:xfrm>
        </p:grpSpPr>
        <p:sp>
          <p:nvSpPr>
            <p:cNvPr id="45" name="순서도: 연결자 44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6</a:t>
              </a:r>
              <a:endParaRPr lang="ko-KR" altLang="en-US" sz="6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168919" y="3690927"/>
            <a:ext cx="203498" cy="189707"/>
            <a:chOff x="3717713" y="971828"/>
            <a:chExt cx="203498" cy="189707"/>
          </a:xfrm>
        </p:grpSpPr>
        <p:sp>
          <p:nvSpPr>
            <p:cNvPr id="48" name="순서도: 연결자 47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7</a:t>
              </a:r>
              <a:endParaRPr lang="ko-KR" altLang="en-US" sz="600" b="1" dirty="0"/>
            </a:p>
          </p:txBody>
        </p:sp>
      </p:grpSp>
      <p:sp>
        <p:nvSpPr>
          <p:cNvPr id="4" name="모서리가 둥근 직사각형 3"/>
          <p:cNvSpPr/>
          <p:nvPr/>
        </p:nvSpPr>
        <p:spPr>
          <a:xfrm>
            <a:off x="4093886" y="3083803"/>
            <a:ext cx="215446" cy="218377"/>
          </a:xfrm>
          <a:prstGeom prst="roundRect">
            <a:avLst/>
          </a:prstGeom>
          <a:solidFill>
            <a:schemeClr val="tx2">
              <a:lumMod val="60000"/>
              <a:lumOff val="40000"/>
              <a:alpha val="71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870692" y="5160516"/>
            <a:ext cx="4439492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Time </a:t>
            </a:r>
            <a:r>
              <a:rPr lang="ko-KR" altLang="en-US" sz="1100" b="1" dirty="0" smtClean="0"/>
              <a:t>설정은 </a:t>
            </a:r>
            <a:r>
              <a:rPr lang="en-US" altLang="ko-KR" sz="1100" b="1" dirty="0" smtClean="0"/>
              <a:t>NUX</a:t>
            </a:r>
            <a:r>
              <a:rPr lang="ko-KR" altLang="en-US" sz="1100" b="1" dirty="0" smtClean="0"/>
              <a:t>의 </a:t>
            </a:r>
            <a:r>
              <a:rPr lang="en-US" altLang="ko-KR" sz="1100" b="1" dirty="0" err="1" smtClean="0"/>
              <a:t>Datepicker</a:t>
            </a:r>
            <a:r>
              <a:rPr lang="ko-KR" altLang="en-US" sz="1100" b="1" dirty="0" smtClean="0"/>
              <a:t>에서 지원하지 않을 경우 다른 대안 필요 </a:t>
            </a:r>
            <a:r>
              <a:rPr lang="en-US" altLang="ko-KR" sz="1100" b="1" dirty="0" smtClean="0"/>
              <a:t>=&gt; 1</a:t>
            </a:r>
            <a:r>
              <a:rPr lang="ko-KR" altLang="en-US" sz="1100" b="1" dirty="0" smtClean="0"/>
              <a:t>차 개발에서는 날짜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시간을 따로 입력 하도록 변경</a:t>
            </a:r>
            <a:endParaRPr lang="ko-KR" altLang="en-US" sz="1100" b="1" dirty="0"/>
          </a:p>
        </p:txBody>
      </p:sp>
      <p:sp>
        <p:nvSpPr>
          <p:cNvPr id="3" name="직사각형 2"/>
          <p:cNvSpPr/>
          <p:nvPr/>
        </p:nvSpPr>
        <p:spPr>
          <a:xfrm>
            <a:off x="2433559" y="3732482"/>
            <a:ext cx="2450756" cy="464055"/>
          </a:xfrm>
          <a:prstGeom prst="rect">
            <a:avLst/>
          </a:prstGeom>
          <a:solidFill>
            <a:schemeClr val="tx2">
              <a:lumMod val="75000"/>
              <a:alpha val="87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시간 설정 </a:t>
            </a:r>
            <a:r>
              <a:rPr lang="en-US" altLang="ko-KR" b="1" dirty="0" smtClean="0">
                <a:solidFill>
                  <a:schemeClr val="bg1"/>
                </a:solidFill>
              </a:rPr>
              <a:t>UI </a:t>
            </a:r>
            <a:r>
              <a:rPr lang="ko-KR" altLang="en-US" b="1" dirty="0" smtClean="0">
                <a:solidFill>
                  <a:schemeClr val="bg1"/>
                </a:solidFill>
              </a:rPr>
              <a:t>제거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1" name="사각형 설명선 50"/>
          <p:cNvSpPr/>
          <p:nvPr/>
        </p:nvSpPr>
        <p:spPr>
          <a:xfrm>
            <a:off x="9870821" y="3028016"/>
            <a:ext cx="848497" cy="224780"/>
          </a:xfrm>
          <a:prstGeom prst="wedgeRectCallout">
            <a:avLst>
              <a:gd name="adj1" fmla="val -142895"/>
              <a:gd name="adj2" fmla="val -589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2016.7.19 </a:t>
            </a:r>
            <a:r>
              <a:rPr lang="ko-KR" altLang="en-US" sz="800" dirty="0" smtClean="0"/>
              <a:t>수정</a:t>
            </a:r>
            <a:endParaRPr lang="ko-KR" altLang="en-US" sz="800" dirty="0"/>
          </a:p>
        </p:txBody>
      </p:sp>
      <p:sp>
        <p:nvSpPr>
          <p:cNvPr id="5" name="오른쪽 중괄호 4"/>
          <p:cNvSpPr/>
          <p:nvPr/>
        </p:nvSpPr>
        <p:spPr>
          <a:xfrm>
            <a:off x="8826759" y="2320007"/>
            <a:ext cx="419878" cy="17201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 설명선 51"/>
          <p:cNvSpPr/>
          <p:nvPr/>
        </p:nvSpPr>
        <p:spPr>
          <a:xfrm>
            <a:off x="5612294" y="3945385"/>
            <a:ext cx="848497" cy="224780"/>
          </a:xfrm>
          <a:prstGeom prst="wedgeRectCallout">
            <a:avLst>
              <a:gd name="adj1" fmla="val -142895"/>
              <a:gd name="adj2" fmla="val -589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2016.7.19 </a:t>
            </a:r>
            <a:r>
              <a:rPr lang="ko-KR" altLang="en-US" sz="800" dirty="0" smtClean="0"/>
              <a:t>수정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6507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9950715"/>
              </p:ext>
            </p:extLst>
          </p:nvPr>
        </p:nvGraphicFramePr>
        <p:xfrm>
          <a:off x="8005665" y="526010"/>
          <a:ext cx="4186335" cy="2589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110"/>
                <a:gridCol w="3693225"/>
              </a:tblGrid>
              <a:tr h="207823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 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07823">
                <a:tc gridSpan="2">
                  <a:txBody>
                    <a:bodyPr/>
                    <a:lstStyle/>
                    <a:p>
                      <a:pPr marL="0" marR="0" indent="0" algn="l" defTabSz="8102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Contents list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782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5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3809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3809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3809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3809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782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5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78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38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38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78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77544" y="1441284"/>
            <a:ext cx="30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Notice </a:t>
            </a:r>
            <a:r>
              <a:rPr lang="en-US" altLang="ko-KR" dirty="0" smtClean="0"/>
              <a:t>Popup (</a:t>
            </a:r>
            <a:r>
              <a:rPr lang="ko-KR" altLang="en-US" dirty="0" smtClean="0"/>
              <a:t>확인 팝업 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21" name="Shape 125"/>
          <p:cNvGrpSpPr/>
          <p:nvPr/>
        </p:nvGrpSpPr>
        <p:grpSpPr>
          <a:xfrm>
            <a:off x="0" y="3329"/>
            <a:ext cx="12192000" cy="522685"/>
            <a:chOff x="57150" y="234360"/>
            <a:chExt cx="9782276" cy="628510"/>
          </a:xfrm>
        </p:grpSpPr>
        <p:sp>
          <p:nvSpPr>
            <p:cNvPr id="22" name="Shape 126"/>
            <p:cNvSpPr/>
            <p:nvPr/>
          </p:nvSpPr>
          <p:spPr>
            <a:xfrm>
              <a:off x="57150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</a:p>
          </p:txBody>
        </p:sp>
        <p:sp>
          <p:nvSpPr>
            <p:cNvPr id="23" name="Shape 127"/>
            <p:cNvSpPr/>
            <p:nvPr/>
          </p:nvSpPr>
          <p:spPr>
            <a:xfrm>
              <a:off x="1122150" y="441066"/>
              <a:ext cx="12243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WCMS-000-P01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128"/>
            <p:cNvSpPr/>
            <p:nvPr/>
          </p:nvSpPr>
          <p:spPr>
            <a:xfrm>
              <a:off x="2330425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</a:p>
          </p:txBody>
        </p:sp>
        <p:sp>
          <p:nvSpPr>
            <p:cNvPr id="25" name="Shape 129"/>
            <p:cNvSpPr/>
            <p:nvPr/>
          </p:nvSpPr>
          <p:spPr>
            <a:xfrm>
              <a:off x="3395426" y="441066"/>
              <a:ext cx="64440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130"/>
            <p:cNvSpPr/>
            <p:nvPr/>
          </p:nvSpPr>
          <p:spPr>
            <a:xfrm>
              <a:off x="57150" y="64777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</a:p>
          </p:txBody>
        </p:sp>
        <p:sp>
          <p:nvSpPr>
            <p:cNvPr id="27" name="Shape 131"/>
            <p:cNvSpPr/>
            <p:nvPr/>
          </p:nvSpPr>
          <p:spPr>
            <a:xfrm>
              <a:off x="1122150" y="64777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확인 </a:t>
              </a:r>
              <a:r>
                <a:rPr lang="ko-KR" altLang="en-US" sz="800" dirty="0" err="1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팝업창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132"/>
            <p:cNvSpPr/>
            <p:nvPr/>
          </p:nvSpPr>
          <p:spPr>
            <a:xfrm>
              <a:off x="57150" y="23436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</a:p>
          </p:txBody>
        </p:sp>
        <p:sp>
          <p:nvSpPr>
            <p:cNvPr id="29" name="Shape 133"/>
            <p:cNvSpPr/>
            <p:nvPr/>
          </p:nvSpPr>
          <p:spPr>
            <a:xfrm>
              <a:off x="1122150" y="23436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600" y="1810616"/>
            <a:ext cx="31908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675434"/>
              </p:ext>
            </p:extLst>
          </p:nvPr>
        </p:nvGraphicFramePr>
        <p:xfrm>
          <a:off x="8266923" y="517622"/>
          <a:ext cx="3925078" cy="259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337"/>
                <a:gridCol w="3462741"/>
              </a:tblGrid>
              <a:tr h="208496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 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08496">
                <a:tc gridSpan="2">
                  <a:txBody>
                    <a:bodyPr/>
                    <a:lstStyle/>
                    <a:p>
                      <a:pPr marL="0" marR="0" indent="0" algn="l" defTabSz="8102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Contents list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496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5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534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534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534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534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496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5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4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5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5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4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377446" y="1189066"/>
            <a:ext cx="336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Confirm </a:t>
            </a:r>
            <a:r>
              <a:rPr lang="en-US" altLang="ko-KR" dirty="0" smtClean="0"/>
              <a:t>Popup (</a:t>
            </a:r>
            <a:r>
              <a:rPr lang="ko-KR" altLang="en-US" dirty="0" smtClean="0"/>
              <a:t>선택 팝업 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21" name="Shape 125"/>
          <p:cNvGrpSpPr/>
          <p:nvPr/>
        </p:nvGrpSpPr>
        <p:grpSpPr>
          <a:xfrm>
            <a:off x="0" y="3329"/>
            <a:ext cx="12192000" cy="514290"/>
            <a:chOff x="57150" y="234360"/>
            <a:chExt cx="9782276" cy="628510"/>
          </a:xfrm>
        </p:grpSpPr>
        <p:sp>
          <p:nvSpPr>
            <p:cNvPr id="22" name="Shape 126"/>
            <p:cNvSpPr/>
            <p:nvPr/>
          </p:nvSpPr>
          <p:spPr>
            <a:xfrm>
              <a:off x="57150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</a:p>
          </p:txBody>
        </p:sp>
        <p:sp>
          <p:nvSpPr>
            <p:cNvPr id="23" name="Shape 127"/>
            <p:cNvSpPr/>
            <p:nvPr/>
          </p:nvSpPr>
          <p:spPr>
            <a:xfrm>
              <a:off x="1122150" y="441066"/>
              <a:ext cx="12243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WCMS-000-P02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128"/>
            <p:cNvSpPr/>
            <p:nvPr/>
          </p:nvSpPr>
          <p:spPr>
            <a:xfrm>
              <a:off x="2330425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</a:p>
          </p:txBody>
        </p:sp>
        <p:sp>
          <p:nvSpPr>
            <p:cNvPr id="25" name="Shape 129"/>
            <p:cNvSpPr/>
            <p:nvPr/>
          </p:nvSpPr>
          <p:spPr>
            <a:xfrm>
              <a:off x="3395426" y="441066"/>
              <a:ext cx="64440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130"/>
            <p:cNvSpPr/>
            <p:nvPr/>
          </p:nvSpPr>
          <p:spPr>
            <a:xfrm>
              <a:off x="57150" y="64777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</a:p>
          </p:txBody>
        </p:sp>
        <p:sp>
          <p:nvSpPr>
            <p:cNvPr id="27" name="Shape 131"/>
            <p:cNvSpPr/>
            <p:nvPr/>
          </p:nvSpPr>
          <p:spPr>
            <a:xfrm>
              <a:off x="1122150" y="64777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선택 </a:t>
              </a:r>
              <a:r>
                <a:rPr lang="ko-KR" altLang="en-US" sz="800" dirty="0" err="1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팝업창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132"/>
            <p:cNvSpPr/>
            <p:nvPr/>
          </p:nvSpPr>
          <p:spPr>
            <a:xfrm>
              <a:off x="57150" y="23436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</a:p>
          </p:txBody>
        </p:sp>
        <p:sp>
          <p:nvSpPr>
            <p:cNvPr id="29" name="Shape 133"/>
            <p:cNvSpPr/>
            <p:nvPr/>
          </p:nvSpPr>
          <p:spPr>
            <a:xfrm>
              <a:off x="1122150" y="23436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549" y="1696223"/>
            <a:ext cx="31527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1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내용 개체 틀 3"/>
          <p:cNvGraphicFramePr>
            <a:graphicFrameLocks/>
          </p:cNvGraphicFramePr>
          <p:nvPr>
            <p:extLst/>
          </p:nvPr>
        </p:nvGraphicFramePr>
        <p:xfrm>
          <a:off x="8266923" y="517622"/>
          <a:ext cx="3925078" cy="259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337"/>
                <a:gridCol w="3462741"/>
              </a:tblGrid>
              <a:tr h="208496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 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08496">
                <a:tc gridSpan="2">
                  <a:txBody>
                    <a:bodyPr/>
                    <a:lstStyle/>
                    <a:p>
                      <a:pPr marL="0" marR="0" indent="0" algn="l" defTabSz="8102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Contents list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496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5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534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534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534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534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496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5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4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5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5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4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1" name="Shape 125"/>
          <p:cNvGrpSpPr/>
          <p:nvPr/>
        </p:nvGrpSpPr>
        <p:grpSpPr>
          <a:xfrm>
            <a:off x="0" y="3329"/>
            <a:ext cx="12192000" cy="514290"/>
            <a:chOff x="57150" y="234360"/>
            <a:chExt cx="9782276" cy="628510"/>
          </a:xfrm>
        </p:grpSpPr>
        <p:sp>
          <p:nvSpPr>
            <p:cNvPr id="22" name="Shape 126"/>
            <p:cNvSpPr/>
            <p:nvPr/>
          </p:nvSpPr>
          <p:spPr>
            <a:xfrm>
              <a:off x="57150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</a:p>
          </p:txBody>
        </p:sp>
        <p:sp>
          <p:nvSpPr>
            <p:cNvPr id="23" name="Shape 127"/>
            <p:cNvSpPr/>
            <p:nvPr/>
          </p:nvSpPr>
          <p:spPr>
            <a:xfrm>
              <a:off x="1122150" y="441066"/>
              <a:ext cx="12243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WCMS-000-P06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128"/>
            <p:cNvSpPr/>
            <p:nvPr/>
          </p:nvSpPr>
          <p:spPr>
            <a:xfrm>
              <a:off x="2330425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</a:p>
          </p:txBody>
        </p:sp>
        <p:sp>
          <p:nvSpPr>
            <p:cNvPr id="25" name="Shape 129"/>
            <p:cNvSpPr/>
            <p:nvPr/>
          </p:nvSpPr>
          <p:spPr>
            <a:xfrm>
              <a:off x="3395426" y="441066"/>
              <a:ext cx="64440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130"/>
            <p:cNvSpPr/>
            <p:nvPr/>
          </p:nvSpPr>
          <p:spPr>
            <a:xfrm>
              <a:off x="57150" y="64777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</a:p>
          </p:txBody>
        </p:sp>
        <p:sp>
          <p:nvSpPr>
            <p:cNvPr id="27" name="Shape 131"/>
            <p:cNvSpPr/>
            <p:nvPr/>
          </p:nvSpPr>
          <p:spPr>
            <a:xfrm>
              <a:off x="1122150" y="64777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ko-KR" altLang="en-US" sz="800" dirty="0" err="1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미리보기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800" dirty="0" err="1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팝업창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132"/>
            <p:cNvSpPr/>
            <p:nvPr/>
          </p:nvSpPr>
          <p:spPr>
            <a:xfrm>
              <a:off x="57150" y="23436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</a:p>
          </p:txBody>
        </p:sp>
        <p:sp>
          <p:nvSpPr>
            <p:cNvPr id="29" name="Shape 133"/>
            <p:cNvSpPr/>
            <p:nvPr/>
          </p:nvSpPr>
          <p:spPr>
            <a:xfrm>
              <a:off x="1122150" y="23436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921" y="1526832"/>
            <a:ext cx="31623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2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4062901"/>
              </p:ext>
            </p:extLst>
          </p:nvPr>
        </p:nvGraphicFramePr>
        <p:xfrm>
          <a:off x="7669763" y="441933"/>
          <a:ext cx="4522237" cy="3535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910"/>
                <a:gridCol w="4214327"/>
              </a:tblGrid>
              <a:tr h="210515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 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0515">
                <a:tc gridSpan="2">
                  <a:txBody>
                    <a:bodyPr/>
                    <a:lstStyle/>
                    <a:p>
                      <a:pPr marL="0" marR="0" indent="0" algn="l" defTabSz="8102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Contents list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90639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다운로드 파일 이름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스키마 템플릿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en-US" altLang="ko-KR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SchemaTemplate.json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스키마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en-US" altLang="ko-KR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Schema.json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메뉴 템플릿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en-US" altLang="ko-KR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MenuTemplate.json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메뉴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en-US" altLang="ko-KR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Menu.json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목록 템플릿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 [Menu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명칭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]</a:t>
                      </a:r>
                      <a:r>
                        <a:rPr lang="en-US" altLang="ko-KR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Template.json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목록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 [Menu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명칭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]</a:t>
                      </a:r>
                      <a:r>
                        <a:rPr lang="en-US" altLang="ko-KR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list.json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6256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다운로드 파일 형식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.</a:t>
                      </a:r>
                      <a:r>
                        <a:rPr lang="en-US" altLang="ko-KR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json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로 제한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6708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6708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6708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6708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67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67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67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67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1" name="Shape 125"/>
          <p:cNvGrpSpPr/>
          <p:nvPr/>
        </p:nvGrpSpPr>
        <p:grpSpPr>
          <a:xfrm>
            <a:off x="0" y="3329"/>
            <a:ext cx="12192000" cy="444540"/>
            <a:chOff x="57150" y="234360"/>
            <a:chExt cx="9782276" cy="628510"/>
          </a:xfrm>
        </p:grpSpPr>
        <p:sp>
          <p:nvSpPr>
            <p:cNvPr id="22" name="Shape 126"/>
            <p:cNvSpPr/>
            <p:nvPr/>
          </p:nvSpPr>
          <p:spPr>
            <a:xfrm>
              <a:off x="57150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</a:p>
          </p:txBody>
        </p:sp>
        <p:sp>
          <p:nvSpPr>
            <p:cNvPr id="23" name="Shape 127"/>
            <p:cNvSpPr/>
            <p:nvPr/>
          </p:nvSpPr>
          <p:spPr>
            <a:xfrm>
              <a:off x="1122150" y="441066"/>
              <a:ext cx="12243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WCMS-000-P03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128"/>
            <p:cNvSpPr/>
            <p:nvPr/>
          </p:nvSpPr>
          <p:spPr>
            <a:xfrm>
              <a:off x="2330425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</a:p>
          </p:txBody>
        </p:sp>
        <p:sp>
          <p:nvSpPr>
            <p:cNvPr id="25" name="Shape 129"/>
            <p:cNvSpPr/>
            <p:nvPr/>
          </p:nvSpPr>
          <p:spPr>
            <a:xfrm>
              <a:off x="3395426" y="441066"/>
              <a:ext cx="64440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130"/>
            <p:cNvSpPr/>
            <p:nvPr/>
          </p:nvSpPr>
          <p:spPr>
            <a:xfrm>
              <a:off x="57150" y="64777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</a:p>
          </p:txBody>
        </p:sp>
        <p:sp>
          <p:nvSpPr>
            <p:cNvPr id="27" name="Shape 131"/>
            <p:cNvSpPr/>
            <p:nvPr/>
          </p:nvSpPr>
          <p:spPr>
            <a:xfrm>
              <a:off x="1122150" y="64777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파일 다운로드 팝업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132"/>
            <p:cNvSpPr/>
            <p:nvPr/>
          </p:nvSpPr>
          <p:spPr>
            <a:xfrm>
              <a:off x="57150" y="23436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</a:p>
          </p:txBody>
        </p:sp>
        <p:sp>
          <p:nvSpPr>
            <p:cNvPr id="29" name="Shape 133"/>
            <p:cNvSpPr/>
            <p:nvPr/>
          </p:nvSpPr>
          <p:spPr>
            <a:xfrm>
              <a:off x="1122150" y="23436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247" y="1646794"/>
            <a:ext cx="4276725" cy="211455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2821609" y="3197943"/>
            <a:ext cx="203498" cy="189707"/>
            <a:chOff x="3717713" y="971828"/>
            <a:chExt cx="203498" cy="189707"/>
          </a:xfrm>
        </p:grpSpPr>
        <p:sp>
          <p:nvSpPr>
            <p:cNvPr id="15" name="순서도: 연결자 14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1</a:t>
              </a:r>
              <a:endParaRPr lang="ko-KR" altLang="en-US" sz="6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340442" y="3197943"/>
            <a:ext cx="203498" cy="189707"/>
            <a:chOff x="3717713" y="971828"/>
            <a:chExt cx="203498" cy="189707"/>
          </a:xfrm>
        </p:grpSpPr>
        <p:sp>
          <p:nvSpPr>
            <p:cNvPr id="18" name="순서도: 연결자 17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2</a:t>
              </a:r>
              <a:endParaRPr lang="ko-KR" altLang="en-US" sz="600" b="1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55944" y="2488625"/>
            <a:ext cx="2009330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팝업의 </a:t>
            </a:r>
            <a:r>
              <a:rPr lang="en-US" altLang="ko-KR" sz="800" b="1" dirty="0" smtClean="0"/>
              <a:t>UI</a:t>
            </a:r>
            <a:r>
              <a:rPr lang="ko-KR" altLang="en-US" sz="800" b="1" dirty="0" smtClean="0"/>
              <a:t>는 참고로 실제와 다름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35106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7399044"/>
              </p:ext>
            </p:extLst>
          </p:nvPr>
        </p:nvGraphicFramePr>
        <p:xfrm>
          <a:off x="7539135" y="646922"/>
          <a:ext cx="465286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96"/>
                <a:gridCol w="4410269"/>
              </a:tblGrid>
              <a:tr h="0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 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8102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Contents list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업로드할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파일 형식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 .</a:t>
                      </a:r>
                      <a:r>
                        <a:rPr lang="en-US" altLang="ko-KR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json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로 제한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1" name="Shape 125"/>
          <p:cNvGrpSpPr/>
          <p:nvPr/>
        </p:nvGrpSpPr>
        <p:grpSpPr>
          <a:xfrm>
            <a:off x="0" y="-21838"/>
            <a:ext cx="12192000" cy="479038"/>
            <a:chOff x="57150" y="234360"/>
            <a:chExt cx="9782276" cy="628510"/>
          </a:xfrm>
        </p:grpSpPr>
        <p:sp>
          <p:nvSpPr>
            <p:cNvPr id="22" name="Shape 126"/>
            <p:cNvSpPr/>
            <p:nvPr/>
          </p:nvSpPr>
          <p:spPr>
            <a:xfrm>
              <a:off x="57150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</a:p>
          </p:txBody>
        </p:sp>
        <p:sp>
          <p:nvSpPr>
            <p:cNvPr id="23" name="Shape 127"/>
            <p:cNvSpPr/>
            <p:nvPr/>
          </p:nvSpPr>
          <p:spPr>
            <a:xfrm>
              <a:off x="1122150" y="441066"/>
              <a:ext cx="12243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WCMS-000-P04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128"/>
            <p:cNvSpPr/>
            <p:nvPr/>
          </p:nvSpPr>
          <p:spPr>
            <a:xfrm>
              <a:off x="2330425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</a:p>
          </p:txBody>
        </p:sp>
        <p:sp>
          <p:nvSpPr>
            <p:cNvPr id="25" name="Shape 129"/>
            <p:cNvSpPr/>
            <p:nvPr/>
          </p:nvSpPr>
          <p:spPr>
            <a:xfrm>
              <a:off x="3395426" y="441066"/>
              <a:ext cx="64440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130"/>
            <p:cNvSpPr/>
            <p:nvPr/>
          </p:nvSpPr>
          <p:spPr>
            <a:xfrm>
              <a:off x="57150" y="64777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</a:p>
          </p:txBody>
        </p:sp>
        <p:sp>
          <p:nvSpPr>
            <p:cNvPr id="27" name="Shape 131"/>
            <p:cNvSpPr/>
            <p:nvPr/>
          </p:nvSpPr>
          <p:spPr>
            <a:xfrm>
              <a:off x="1122150" y="64777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파일 업로드 팝업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132"/>
            <p:cNvSpPr/>
            <p:nvPr/>
          </p:nvSpPr>
          <p:spPr>
            <a:xfrm>
              <a:off x="57150" y="23436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</a:p>
          </p:txBody>
        </p:sp>
        <p:sp>
          <p:nvSpPr>
            <p:cNvPr id="29" name="Shape 133"/>
            <p:cNvSpPr/>
            <p:nvPr/>
          </p:nvSpPr>
          <p:spPr>
            <a:xfrm>
              <a:off x="1122150" y="23436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941" y="1241468"/>
            <a:ext cx="5153025" cy="280987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4981499" y="3621586"/>
            <a:ext cx="203498" cy="189707"/>
            <a:chOff x="3717713" y="971828"/>
            <a:chExt cx="203498" cy="189707"/>
          </a:xfrm>
        </p:grpSpPr>
        <p:sp>
          <p:nvSpPr>
            <p:cNvPr id="18" name="순서도: 연결자 17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1</a:t>
              </a:r>
              <a:endParaRPr lang="ko-KR" altLang="en-US" sz="600" b="1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55944" y="2488625"/>
            <a:ext cx="2009330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팝업의 </a:t>
            </a:r>
            <a:r>
              <a:rPr lang="en-US" altLang="ko-KR" sz="800" b="1" dirty="0" smtClean="0"/>
              <a:t>UI</a:t>
            </a:r>
            <a:r>
              <a:rPr lang="ko-KR" altLang="en-US" sz="800" b="1" dirty="0" smtClean="0"/>
              <a:t>는 참고로 실제와 다름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76321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1628905" y="581359"/>
            <a:ext cx="8195699" cy="1912199"/>
          </a:xfrm>
          <a:prstGeom prst="rect">
            <a:avLst/>
          </a:prstGeom>
          <a:noFill/>
          <a:ln>
            <a:noFill/>
          </a:ln>
        </p:spPr>
        <p:txBody>
          <a:bodyPr lIns="72000" tIns="32400" rIns="72000" bIns="32400" anchor="t" anchorCtr="0">
            <a:noAutofit/>
          </a:bodyPr>
          <a:lstStyle/>
          <a:p>
            <a:pPr>
              <a:buClr>
                <a:srgbClr val="262626"/>
              </a:buClr>
              <a:buSzPct val="25000"/>
            </a:pPr>
            <a:r>
              <a:rPr lang="en-US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&lt; </a:t>
            </a:r>
            <a:r>
              <a:rPr lang="en-US" sz="1000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화면ID</a:t>
            </a:r>
            <a:r>
              <a:rPr lang="en-US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생성규칙</a:t>
            </a:r>
            <a:r>
              <a:rPr lang="en-US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&gt;			</a:t>
            </a:r>
          </a:p>
          <a:p>
            <a:pPr>
              <a:buClr>
                <a:srgbClr val="262626"/>
              </a:buClr>
              <a:buSzPct val="25000"/>
            </a:pPr>
            <a:r>
              <a:rPr lang="en-US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1000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일반화면</a:t>
            </a:r>
            <a:r>
              <a:rPr lang="en-US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1000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구분</a:t>
            </a:r>
            <a:r>
              <a:rPr lang="en-US" sz="1000" dirty="0" smtClean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(4) </a:t>
            </a:r>
            <a:r>
              <a:rPr lang="en-US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1000" dirty="0" smtClean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'-'</a:t>
            </a:r>
            <a:r>
              <a:rPr lang="en-US" altLang="ko-KR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+ 1차메뉴(2</a:t>
            </a:r>
            <a:r>
              <a:rPr lang="en-US" altLang="ko-KR" sz="1000" dirty="0" smtClean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) +</a:t>
            </a:r>
            <a:r>
              <a:rPr lang="en-US" sz="1000" dirty="0" smtClean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dirty="0" err="1" smtClean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일련번호</a:t>
            </a:r>
            <a:r>
              <a:rPr lang="en-US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(2)   예) </a:t>
            </a:r>
            <a:r>
              <a:rPr lang="en-US" sz="1000" dirty="0" smtClean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WCMS-M01</a:t>
            </a:r>
            <a:r>
              <a:rPr lang="en-US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>
              <a:buClr>
                <a:srgbClr val="262626"/>
              </a:buClr>
              <a:buSzPct val="25000"/>
            </a:pPr>
            <a:r>
              <a:rPr lang="en-US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1000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팝업창화면ID</a:t>
            </a:r>
            <a:r>
              <a:rPr lang="en-US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:  </a:t>
            </a:r>
            <a:r>
              <a:rPr lang="en-US" sz="1000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해당화면ID</a:t>
            </a:r>
            <a:r>
              <a:rPr lang="en-US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(8) + 'P' + </a:t>
            </a:r>
            <a:r>
              <a:rPr lang="en-US" sz="1000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일련번호</a:t>
            </a:r>
            <a:r>
              <a:rPr lang="en-US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(2)  예) </a:t>
            </a:r>
            <a:r>
              <a:rPr lang="en-US" altLang="ko-KR" sz="1000" dirty="0" smtClean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WCMS-M01</a:t>
            </a:r>
            <a:r>
              <a:rPr lang="en-US" sz="1000" dirty="0" smtClean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-P01</a:t>
            </a:r>
            <a:r>
              <a:rPr lang="en-US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>
              <a:buClr>
                <a:srgbClr val="262626"/>
              </a:buClr>
              <a:buSzPct val="25000"/>
            </a:pPr>
            <a:r>
              <a:rPr lang="en-US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단, </a:t>
            </a:r>
            <a:r>
              <a:rPr lang="en-US" sz="1000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공통팝업은</a:t>
            </a:r>
            <a:r>
              <a:rPr lang="en-US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공통적으로</a:t>
            </a:r>
            <a:r>
              <a:rPr lang="en-US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사용하는</a:t>
            </a:r>
            <a:r>
              <a:rPr lang="en-US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메뉴의</a:t>
            </a:r>
            <a:r>
              <a:rPr lang="en-US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범위에</a:t>
            </a:r>
            <a:r>
              <a:rPr lang="en-US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0을 </a:t>
            </a:r>
            <a:r>
              <a:rPr lang="en-US" sz="1000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설정하여</a:t>
            </a:r>
            <a:r>
              <a:rPr lang="en-US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일련번호를</a:t>
            </a:r>
            <a:r>
              <a:rPr lang="en-US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붙힌다</a:t>
            </a:r>
            <a:r>
              <a:rPr lang="en-US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. 예) </a:t>
            </a:r>
            <a:r>
              <a:rPr lang="en-US" altLang="ko-KR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WCMS</a:t>
            </a:r>
            <a:r>
              <a:rPr lang="en-US" sz="1000" dirty="0" smtClean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-000-P01</a:t>
            </a:r>
            <a:endParaRPr lang="en-US" sz="10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262626"/>
              </a:buClr>
              <a:buSzPct val="25000"/>
            </a:pPr>
            <a:r>
              <a:rPr lang="en-US" sz="1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821724" y="511605"/>
            <a:ext cx="990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78182" y="2"/>
            <a:ext cx="129234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 marL="342900" indent="-3429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200" b="1" dirty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1-3 </a:t>
            </a:r>
            <a:r>
              <a:rPr lang="ko-KR" altLang="en-US" sz="2200" b="1" dirty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설명</a:t>
            </a:r>
            <a:endParaRPr lang="en-US" altLang="ko-KR" sz="2200" b="1" dirty="0">
              <a:solidFill>
                <a:schemeClr val="tx1"/>
              </a:solidFill>
              <a:latin typeface="+mn-ea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5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21724" y="511605"/>
            <a:ext cx="990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78182" y="2"/>
            <a:ext cx="195598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 marL="342900" indent="-3429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200" b="1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1-4 </a:t>
            </a:r>
            <a:r>
              <a:rPr lang="ko-KR" altLang="en-US" sz="2200" b="1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화면 목록</a:t>
            </a:r>
            <a:endParaRPr lang="en-US" altLang="ko-KR" sz="2200" b="1" dirty="0">
              <a:solidFill>
                <a:schemeClr val="tx1"/>
              </a:solidFill>
              <a:latin typeface="+mn-ea"/>
              <a:ea typeface="+mn-ea"/>
              <a:cs typeface="Tahoma" pitchFamily="34" charset="0"/>
            </a:endParaRPr>
          </a:p>
        </p:txBody>
      </p:sp>
      <p:graphicFrame>
        <p:nvGraphicFramePr>
          <p:cNvPr id="6" name="Shape 119"/>
          <p:cNvGraphicFramePr/>
          <p:nvPr>
            <p:extLst>
              <p:ext uri="{D42A27DB-BD31-4B8C-83A1-F6EECF244321}">
                <p14:modId xmlns:p14="http://schemas.microsoft.com/office/powerpoint/2010/main" val="2248666667"/>
              </p:ext>
            </p:extLst>
          </p:nvPr>
        </p:nvGraphicFramePr>
        <p:xfrm>
          <a:off x="1177066" y="697549"/>
          <a:ext cx="8548600" cy="3389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2200"/>
                <a:gridCol w="1512925"/>
                <a:gridCol w="4732500"/>
                <a:gridCol w="1260975"/>
              </a:tblGrid>
              <a:tr h="27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화면ID</a:t>
                      </a:r>
                      <a:endParaRPr 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5550" marR="85550" marT="42775" marB="42775" anchor="ctr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화면이름</a:t>
                      </a:r>
                    </a:p>
                  </a:txBody>
                  <a:tcPr marL="85550" marR="85550" marT="42775" marB="42775" anchor="ctr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</a:p>
                  </a:txBody>
                  <a:tcPr marL="85550" marR="85550" marT="42775" marB="42775" anchor="ctr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</a:p>
                  </a:txBody>
                  <a:tcPr marL="85550" marR="85550" marT="42775" marB="42775" anchor="ctr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u="none" strike="noStrike" cap="none"/>
                        <a:t> </a:t>
                      </a:r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800" u="none" strike="noStrike" cap="none" dirty="0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u="none" strike="noStrike" cap="none"/>
                        <a:t> </a:t>
                      </a:r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800" u="none" strike="noStrike" cap="none" dirty="0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u="none" strike="noStrike" cap="none"/>
                        <a:t> </a:t>
                      </a:r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800" u="none" strike="noStrike" cap="none" dirty="0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u="none" strike="noStrike" cap="none"/>
                        <a:t> </a:t>
                      </a:r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u="none" strike="noStrike" cap="none"/>
                        <a:t> </a:t>
                      </a:r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u="none" strike="noStrike" cap="none"/>
                        <a:t> </a:t>
                      </a:r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u="none" strike="noStrike" cap="none"/>
                        <a:t> </a:t>
                      </a:r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u="none" strike="noStrike" cap="none"/>
                        <a:t> </a:t>
                      </a:r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u="none" strike="noStrike" cap="none"/>
                        <a:t> </a:t>
                      </a:r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4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0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 dirty="0"/>
                    </a:p>
                  </a:txBody>
                  <a:tcPr marL="85550" marR="85550" marT="42775" marB="42775">
                    <a:lnL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61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667508" y="895566"/>
          <a:ext cx="8937820" cy="5557773"/>
        </p:xfrm>
        <a:graphic>
          <a:graphicData uri="http://schemas.openxmlformats.org/drawingml/2006/table">
            <a:tbl>
              <a:tblPr/>
              <a:tblGrid>
                <a:gridCol w="1440160"/>
                <a:gridCol w="1512168"/>
                <a:gridCol w="5985492"/>
              </a:tblGrid>
              <a:tr h="290557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336774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673547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010321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347094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1683868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020641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2357415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2694188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돋움" pitchFamily="50" charset="-127"/>
                        </a:rPr>
                        <a:t>Type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돋움" pitchFamily="50" charset="-127"/>
                      </a:endParaRPr>
                    </a:p>
                  </a:txBody>
                  <a:tcPr marL="91439" marR="91439" marT="45721" marB="4572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336774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673547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010321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347094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1683868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020641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2357415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2694188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1439" marR="91439" marT="45721" marB="4572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돋움" pitchFamily="50" charset="-127"/>
                        </a:rPr>
                        <a:t>Description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돋움" pitchFamily="50" charset="-127"/>
                      </a:endParaRPr>
                    </a:p>
                  </a:txBody>
                  <a:tcPr marL="91439" marR="91439" marT="45721" marB="4572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</a:tr>
              <a:tr h="65840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336774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673547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010321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347094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1683868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020641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2357415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2694188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1" marB="4572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336774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673547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010321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347094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1683868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020641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2357415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2694188" algn="l" defTabSz="673547" rtl="0" eaLnBrk="1" latinLnBrk="1" hangingPunct="1">
                        <a:defRPr sz="13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Click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기본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실행 버튼을 선택 또는 실행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</a:tr>
              <a:tr h="6584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1" marB="4572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35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Mouse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Right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실행하고자 하는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OBJECT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의 하위 메뉴 리스트를 노출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</a:tr>
              <a:tr h="6584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1" marB="4572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Double </a:t>
                      </a: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Click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OBJECT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를 실행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</a:tr>
              <a:tr h="6584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1" marB="4572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35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Click</a:t>
                      </a:r>
                    </a:p>
                    <a:p>
                      <a:pPr marL="0" marR="0" lvl="0" indent="0" algn="ctr" defTabSz="6735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&amp; Drag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OBJECT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를 이동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, OBJECT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간의 변경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, OBJECT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의 영역 내 실행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</a:tr>
              <a:tr h="6584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1" marB="4572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35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Double Wheel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Zoon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IN / OUT,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리스트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UP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/ DOWN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</a:tr>
              <a:tr h="6584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1" marB="4572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35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Click</a:t>
                      </a:r>
                    </a:p>
                    <a:p>
                      <a:pPr marL="0" marR="0" lvl="0" indent="0" algn="ctr" defTabSz="6735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&amp; boxing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OBJECT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의 다중 선택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영역 범위 선택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</a:tr>
              <a:tr h="6584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1" marB="4572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35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Function icon….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OBJECT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의 성격에 따른 마우스 아이콘 변경으로 해당 기능 실행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</a:tr>
              <a:tr h="6584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1" marB="4572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35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Keyboard 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키보드를 사용하여 마우스와 조합하여 기능을 실행시키거나 단축키를 사용하여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/>
                      </a:r>
                      <a:b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</a:b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해당 기능을 실행 할 수 있다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sp>
        <p:nvSpPr>
          <p:cNvPr id="7" name="Oval 478"/>
          <p:cNvSpPr>
            <a:spLocks noChangeArrowheads="1"/>
          </p:cNvSpPr>
          <p:nvPr/>
        </p:nvSpPr>
        <p:spPr bwMode="auto">
          <a:xfrm>
            <a:off x="2243575" y="1254278"/>
            <a:ext cx="204787" cy="204787"/>
          </a:xfrm>
          <a:prstGeom prst="ellipse">
            <a:avLst/>
          </a:prstGeom>
          <a:solidFill>
            <a:srgbClr val="FF33CC">
              <a:alpha val="45882"/>
            </a:srgbClr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endParaRPr lang="ko-KR" altLang="en-US" sz="700">
              <a:solidFill>
                <a:srgbClr val="4D4D4D"/>
              </a:solidFill>
              <a:ea typeface="맑은 고딕" pitchFamily="50" charset="-127"/>
            </a:endParaRPr>
          </a:p>
        </p:txBody>
      </p:sp>
      <p:pic>
        <p:nvPicPr>
          <p:cNvPr id="8" name="Picture 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0449" y="1415069"/>
            <a:ext cx="206821" cy="272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55"/>
          <p:cNvSpPr>
            <a:spLocks noChangeShapeType="1"/>
          </p:cNvSpPr>
          <p:nvPr/>
        </p:nvSpPr>
        <p:spPr bwMode="auto">
          <a:xfrm>
            <a:off x="2102287" y="3316553"/>
            <a:ext cx="544513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oval" w="sm" len="sm"/>
            <a:tailEnd type="triangle" w="sm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" name="Oval 478"/>
          <p:cNvSpPr>
            <a:spLocks noChangeArrowheads="1"/>
          </p:cNvSpPr>
          <p:nvPr/>
        </p:nvSpPr>
        <p:spPr bwMode="auto">
          <a:xfrm>
            <a:off x="1984809" y="3203841"/>
            <a:ext cx="203200" cy="203200"/>
          </a:xfrm>
          <a:prstGeom prst="ellipse">
            <a:avLst/>
          </a:prstGeom>
          <a:solidFill>
            <a:srgbClr val="FF33CC">
              <a:alpha val="45882"/>
            </a:srgbClr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endParaRPr lang="ko-KR" altLang="en-US" sz="700">
              <a:solidFill>
                <a:srgbClr val="4D4D4D"/>
              </a:solidFill>
              <a:ea typeface="맑은 고딕" pitchFamily="50" charset="-127"/>
            </a:endParaRPr>
          </a:p>
        </p:txBody>
      </p:sp>
      <p:sp>
        <p:nvSpPr>
          <p:cNvPr id="12" name="Oval 478"/>
          <p:cNvSpPr>
            <a:spLocks noChangeArrowheads="1"/>
          </p:cNvSpPr>
          <p:nvPr/>
        </p:nvSpPr>
        <p:spPr bwMode="auto">
          <a:xfrm>
            <a:off x="2507100" y="3203841"/>
            <a:ext cx="204787" cy="203200"/>
          </a:xfrm>
          <a:prstGeom prst="ellipse">
            <a:avLst/>
          </a:prstGeom>
          <a:solidFill>
            <a:srgbClr val="FF33CC">
              <a:alpha val="45882"/>
            </a:srgbClr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endParaRPr lang="ko-KR" altLang="en-US" sz="700">
              <a:solidFill>
                <a:srgbClr val="4D4D4D"/>
              </a:solidFill>
              <a:ea typeface="맑은 고딕" pitchFamily="50" charset="-127"/>
            </a:endParaRPr>
          </a:p>
        </p:txBody>
      </p:sp>
      <p:pic>
        <p:nvPicPr>
          <p:cNvPr id="13" name="Picture 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6787" y="3389288"/>
            <a:ext cx="207963" cy="273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Line 59"/>
          <p:cNvSpPr>
            <a:spLocks noChangeShapeType="1"/>
          </p:cNvSpPr>
          <p:nvPr/>
        </p:nvSpPr>
        <p:spPr bwMode="auto">
          <a:xfrm>
            <a:off x="2623059" y="3959203"/>
            <a:ext cx="0" cy="31641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sm" len="sm"/>
            <a:tailEnd type="triangle" w="sm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6" name="Oval 478"/>
          <p:cNvSpPr>
            <a:spLocks noChangeArrowheads="1"/>
          </p:cNvSpPr>
          <p:nvPr/>
        </p:nvSpPr>
        <p:spPr bwMode="auto">
          <a:xfrm>
            <a:off x="2286832" y="3914208"/>
            <a:ext cx="204787" cy="203200"/>
          </a:xfrm>
          <a:prstGeom prst="ellipse">
            <a:avLst/>
          </a:prstGeom>
          <a:solidFill>
            <a:srgbClr val="FF33CC">
              <a:alpha val="45882"/>
            </a:srgbClr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endParaRPr lang="ko-KR" altLang="en-US" sz="700">
              <a:solidFill>
                <a:srgbClr val="4D4D4D"/>
              </a:solidFill>
              <a:ea typeface="맑은 고딕" pitchFamily="50" charset="-127"/>
            </a:endParaRPr>
          </a:p>
        </p:txBody>
      </p:sp>
      <p:pic>
        <p:nvPicPr>
          <p:cNvPr id="17" name="Picture 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7571" y="4015808"/>
            <a:ext cx="280801" cy="37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그룹 2"/>
          <p:cNvGrpSpPr/>
          <p:nvPr/>
        </p:nvGrpSpPr>
        <p:grpSpPr>
          <a:xfrm>
            <a:off x="2211745" y="2576657"/>
            <a:ext cx="316073" cy="437397"/>
            <a:chOff x="1068742" y="2576654"/>
            <a:chExt cx="316073" cy="437397"/>
          </a:xfrm>
        </p:grpSpPr>
        <p:sp>
          <p:nvSpPr>
            <p:cNvPr id="33" name="Oval 478"/>
            <p:cNvSpPr>
              <a:spLocks noChangeArrowheads="1"/>
            </p:cNvSpPr>
            <p:nvPr/>
          </p:nvSpPr>
          <p:spPr bwMode="auto">
            <a:xfrm>
              <a:off x="1180028" y="2576654"/>
              <a:ext cx="204787" cy="204787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lang="ko-KR" altLang="en-US" sz="700">
                <a:solidFill>
                  <a:srgbClr val="4D4D4D"/>
                </a:solidFill>
                <a:ea typeface="맑은 고딕" pitchFamily="50" charset="-127"/>
              </a:endParaRPr>
            </a:p>
          </p:txBody>
        </p:sp>
        <p:pic>
          <p:nvPicPr>
            <p:cNvPr id="34" name="Picture 5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76447" y="2742506"/>
              <a:ext cx="206375" cy="271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Oval 478"/>
            <p:cNvSpPr>
              <a:spLocks noChangeArrowheads="1"/>
            </p:cNvSpPr>
            <p:nvPr/>
          </p:nvSpPr>
          <p:spPr bwMode="auto">
            <a:xfrm>
              <a:off x="1068742" y="2576654"/>
              <a:ext cx="204787" cy="204787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lang="ko-KR" altLang="en-US" sz="700">
                <a:solidFill>
                  <a:srgbClr val="4D4D4D"/>
                </a:solidFill>
                <a:ea typeface="맑은 고딕" pitchFamily="50" charset="-127"/>
              </a:endParaRPr>
            </a:p>
          </p:txBody>
        </p:sp>
      </p:grpSp>
      <p:sp>
        <p:nvSpPr>
          <p:cNvPr id="40" name="Oval 478"/>
          <p:cNvSpPr>
            <a:spLocks noChangeArrowheads="1"/>
          </p:cNvSpPr>
          <p:nvPr/>
        </p:nvSpPr>
        <p:spPr bwMode="auto">
          <a:xfrm>
            <a:off x="2278542" y="1968487"/>
            <a:ext cx="101478" cy="101478"/>
          </a:xfrm>
          <a:prstGeom prst="ellipse">
            <a:avLst/>
          </a:prstGeom>
          <a:solidFill>
            <a:srgbClr val="FF33CC">
              <a:alpha val="45882"/>
            </a:srgbClr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endParaRPr lang="ko-KR" altLang="en-US" sz="700">
              <a:solidFill>
                <a:srgbClr val="4D4D4D"/>
              </a:solidFill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05861" y="1916835"/>
            <a:ext cx="368420" cy="425265"/>
            <a:chOff x="1062861" y="1916832"/>
            <a:chExt cx="368420" cy="425265"/>
          </a:xfrm>
        </p:grpSpPr>
        <p:sp>
          <p:nvSpPr>
            <p:cNvPr id="38" name="Oval 478"/>
            <p:cNvSpPr>
              <a:spLocks noChangeArrowheads="1"/>
            </p:cNvSpPr>
            <p:nvPr/>
          </p:nvSpPr>
          <p:spPr bwMode="auto">
            <a:xfrm>
              <a:off x="1226494" y="1916832"/>
              <a:ext cx="204787" cy="204787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lang="ko-KR" altLang="en-US" sz="700">
                <a:solidFill>
                  <a:srgbClr val="4D4D4D"/>
                </a:solidFill>
                <a:ea typeface="맑은 고딕" pitchFamily="50" charset="-127"/>
              </a:endParaRPr>
            </a:p>
          </p:txBody>
        </p:sp>
        <p:pic>
          <p:nvPicPr>
            <p:cNvPr id="42" name="Picture 5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62861" y="1968487"/>
              <a:ext cx="280208" cy="373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6" name="Oval 478"/>
          <p:cNvSpPr>
            <a:spLocks noChangeArrowheads="1"/>
          </p:cNvSpPr>
          <p:nvPr/>
        </p:nvSpPr>
        <p:spPr bwMode="auto">
          <a:xfrm>
            <a:off x="2281334" y="5229203"/>
            <a:ext cx="204787" cy="204787"/>
          </a:xfrm>
          <a:prstGeom prst="ellipse">
            <a:avLst/>
          </a:prstGeom>
          <a:solidFill>
            <a:srgbClr val="FF33CC">
              <a:alpha val="45882"/>
            </a:srgbClr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endParaRPr lang="ko-KR" altLang="en-US" sz="700">
              <a:solidFill>
                <a:srgbClr val="4D4D4D"/>
              </a:solidFill>
              <a:ea typeface="맑은 고딕" pitchFamily="50" charset="-127"/>
            </a:endParaRPr>
          </a:p>
        </p:txBody>
      </p:sp>
      <p:pic>
        <p:nvPicPr>
          <p:cNvPr id="47" name="Picture 53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8208" y="5389994"/>
            <a:ext cx="206821" cy="272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직사각형 1"/>
          <p:cNvSpPr/>
          <p:nvPr/>
        </p:nvSpPr>
        <p:spPr>
          <a:xfrm>
            <a:off x="1902827" y="4544628"/>
            <a:ext cx="671457" cy="324535"/>
          </a:xfrm>
          <a:prstGeom prst="rect">
            <a:avLst/>
          </a:prstGeom>
          <a:solidFill>
            <a:srgbClr val="FF33CC">
              <a:alpha val="46000"/>
            </a:srgbClr>
          </a:solidFill>
          <a:ln w="12700">
            <a:solidFill>
              <a:srgbClr val="D600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4380" y="4797152"/>
            <a:ext cx="206821" cy="272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284" y="5949283"/>
            <a:ext cx="563584" cy="409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직선 연결선 24"/>
          <p:cNvCxnSpPr/>
          <p:nvPr/>
        </p:nvCxnSpPr>
        <p:spPr>
          <a:xfrm>
            <a:off x="1143000" y="552455"/>
            <a:ext cx="990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977" y="6294170"/>
            <a:ext cx="517456" cy="499193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36290"/>
          <a:stretch/>
        </p:blipFill>
        <p:spPr>
          <a:xfrm>
            <a:off x="1241016" y="6516588"/>
            <a:ext cx="953328" cy="2767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</p:spPr>
      </p:pic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1199458" y="40852"/>
            <a:ext cx="285405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 marL="342900" indent="-3429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200" b="1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1-4 </a:t>
            </a:r>
            <a:r>
              <a:rPr lang="en-US" altLang="ko-KR" sz="2200" b="1" dirty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Interaction - PC</a:t>
            </a:r>
          </a:p>
        </p:txBody>
      </p:sp>
    </p:spTree>
    <p:extLst>
      <p:ext uri="{BB962C8B-B14F-4D97-AF65-F5344CB8AC3E}">
        <p14:creationId xmlns:p14="http://schemas.microsoft.com/office/powerpoint/2010/main" val="231081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43000" y="2597546"/>
            <a:ext cx="9906000" cy="1399921"/>
          </a:xfrm>
          <a:prstGeom prst="rect">
            <a:avLst/>
          </a:prstGeom>
          <a:gradFill>
            <a:gsLst>
              <a:gs pos="15000">
                <a:srgbClr val="570D52"/>
              </a:gs>
              <a:gs pos="100000">
                <a:srgbClr val="EF213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ctr"/>
          <a:lstStyle/>
          <a:p>
            <a:pPr algn="ctr">
              <a:lnSpc>
                <a:spcPct val="200000"/>
              </a:lnSpc>
            </a:pPr>
            <a:endParaRPr lang="ko-KR" altLang="en-US" sz="24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0567" y="2732727"/>
            <a:ext cx="88521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en-US" altLang="ko-KR" sz="6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6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사용자 서비스 </a:t>
            </a:r>
            <a:r>
              <a:rPr lang="ko-KR" altLang="en-US" sz="66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관리</a:t>
            </a:r>
            <a:r>
              <a:rPr lang="en-US" altLang="ko-KR" sz="66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66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98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36" y="516108"/>
            <a:ext cx="6133605" cy="3961740"/>
          </a:xfrm>
          <a:prstGeom prst="rect">
            <a:avLst/>
          </a:prstGeom>
        </p:spPr>
      </p:pic>
      <p:graphicFrame>
        <p:nvGraphicFramePr>
          <p:cNvPr id="8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9221556"/>
              </p:ext>
            </p:extLst>
          </p:nvPr>
        </p:nvGraphicFramePr>
        <p:xfrm>
          <a:off x="6938147" y="446734"/>
          <a:ext cx="5253856" cy="5534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91"/>
                <a:gridCol w="5048865"/>
              </a:tblGrid>
              <a:tr h="0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 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652101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검색 조건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WCMS-M04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에서 설정한 검색 </a:t>
                      </a:r>
                      <a:r>
                        <a:rPr lang="ko-KR" altLang="en-US" sz="800" b="0" baseline="0" dirty="0" err="1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컬럼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 목록</a:t>
                      </a:r>
                      <a:endParaRPr lang="en-US" altLang="ko-KR" sz="800" b="0" baseline="0" dirty="0" smtClean="0">
                        <a:solidFill>
                          <a:schemeClr val="dk1"/>
                        </a:solidFill>
                        <a:latin typeface="Arial"/>
                        <a:ea typeface="나눔고딕" pitchFamily="50" charset="-127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선택된 </a:t>
                      </a:r>
                      <a:r>
                        <a:rPr lang="ko-KR" altLang="en-US" sz="800" b="0" baseline="0" dirty="0" err="1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컬럼에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 따라 </a:t>
                      </a:r>
                      <a:r>
                        <a:rPr lang="ko-KR" altLang="en-US" sz="800" b="0" baseline="0" dirty="0" err="1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검색어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 입력 </a:t>
                      </a:r>
                      <a:r>
                        <a:rPr lang="en-US" altLang="ko-KR" sz="800" b="0" baseline="0" dirty="0" err="1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UIComponent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가 달라 진다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     (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예 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선택한 </a:t>
                      </a:r>
                      <a:r>
                        <a:rPr lang="ko-KR" altLang="en-US" sz="800" b="0" baseline="0" dirty="0" err="1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컬럼이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DateTime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 타입이면 이에 해당 하는 </a:t>
                      </a:r>
                      <a:r>
                        <a:rPr lang="en-US" altLang="ko-KR" sz="800" b="0" baseline="0" dirty="0" err="1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UIComponent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가 구성된다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. )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18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 smtClean="0"/>
                        <a:t>2</a:t>
                      </a:r>
                      <a:endParaRPr lang="ko-KR" altLang="en-US" sz="900" b="1" dirty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검색어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1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번 선택 </a:t>
                      </a:r>
                      <a:r>
                        <a:rPr lang="ko-KR" altLang="en-US" sz="800" b="0" baseline="0" dirty="0" err="1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컬럼에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 따라 </a:t>
                      </a:r>
                      <a:r>
                        <a:rPr lang="ko-KR" altLang="en-US" sz="800" b="0" baseline="0" dirty="0" err="1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검색어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 입력 </a:t>
                      </a:r>
                      <a:r>
                        <a:rPr lang="en-US" altLang="ko-KR" sz="800" b="0" baseline="0" dirty="0" err="1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UIComponent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가 달라 진다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입력 문자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문자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/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숫자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), </a:t>
                      </a:r>
                      <a:r>
                        <a:rPr lang="ko-KR" altLang="en-US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문자 길이 제한 체크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(1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번 선택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컬럼의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정의에 따름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8086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 smtClean="0"/>
                        <a:t>3</a:t>
                      </a:r>
                      <a:endParaRPr lang="ko-KR" altLang="en-US" sz="900" b="1" dirty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검색요청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입력 값 체크 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   </a:t>
                      </a:r>
                      <a:r>
                        <a:rPr lang="en-US" altLang="ko-KR" sz="800" b="1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Number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입력 가능 값의 범위 체크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(1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번 선택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컬럼의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정의에 따름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  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기간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종료 날짜는 시작 날짜 보다 작을 수 없음 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    </a:t>
                      </a:r>
                      <a:r>
                        <a:rPr lang="ko-KR" altLang="en-US" sz="800" b="0" kern="1200" baseline="0" dirty="0" smtClean="0">
                          <a:solidFill>
                            <a:srgbClr val="0000FF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입력 문자 없는 경우 </a:t>
                      </a:r>
                      <a:r>
                        <a:rPr lang="en-US" altLang="ko-KR" sz="800" b="0" kern="1200" baseline="0" dirty="0" smtClean="0">
                          <a:solidFill>
                            <a:srgbClr val="0000FF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kern="1200" baseline="0" dirty="0" smtClean="0">
                          <a:solidFill>
                            <a:srgbClr val="0000FF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전체 항목에 대한 검색</a:t>
                      </a:r>
                      <a:endParaRPr lang="en-US" altLang="ko-KR" sz="800" b="0" baseline="0" dirty="0" smtClean="0">
                        <a:solidFill>
                          <a:srgbClr val="0000FF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성공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검색 조건 기준 오름차순 정렬하여 현재 화면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리로딩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나눔고딕" pitchFamily="50" charset="-127"/>
                          <a:cs typeface="Arial"/>
                          <a:sym typeface="Arial"/>
                        </a:rPr>
                        <a:t>실패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나눔고딕" pitchFamily="50" charset="-127"/>
                          <a:cs typeface="Arial"/>
                          <a:sym typeface="Arial"/>
                        </a:rPr>
                        <a:t>: 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나눔고딕" pitchFamily="50" charset="-127"/>
                          <a:cs typeface="Arial"/>
                          <a:sym typeface="Arial"/>
                        </a:rPr>
                        <a:t>실패 메시지 </a:t>
                      </a:r>
                      <a:r>
                        <a:rPr lang="en-US" altLang="ko-KR" sz="800" dirty="0" err="1" smtClean="0">
                          <a:solidFill>
                            <a:schemeClr val="dk1"/>
                          </a:solidFill>
                        </a:rPr>
                        <a:t>확인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팝업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WCMS-000-P01) </a:t>
                      </a:r>
                      <a:r>
                        <a:rPr lang="ko-KR" altLang="en-US" sz="80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레이어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오픈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422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추가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버튼 클릭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-&gt;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등록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 화면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(WCMS-L01-P01)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 </a:t>
                      </a:r>
                      <a:r>
                        <a:rPr lang="ko-KR" altLang="en-US" sz="80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레이어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팝업으로 오픈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</a:t>
                      </a:r>
                      <a:r>
                        <a:rPr lang="ko-KR" altLang="en-US" sz="8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완료 하면 </a:t>
                      </a:r>
                      <a:r>
                        <a:rPr lang="ko-KR" altLang="en-US" sz="800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레이어</a:t>
                      </a:r>
                      <a:r>
                        <a:rPr lang="ko-KR" altLang="en-US" sz="8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팝업 닫히고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업데이트된 순으로 정렬하여 현재 화면 </a:t>
                      </a:r>
                      <a:r>
                        <a:rPr lang="ko-KR" altLang="en-US" sz="800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리로딩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+mn-lt"/>
                          <a:ea typeface="+mn-ea"/>
                        </a:rPr>
                        <a:t>전체 데이터 목록 다운로드</a:t>
                      </a:r>
                      <a:endParaRPr lang="en-US" altLang="ko-KR" sz="800" b="0" baseline="0" dirty="0" smtClean="0">
                        <a:latin typeface="+mn-lt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+mn-lt"/>
                          <a:ea typeface="+mn-ea"/>
                        </a:rPr>
                        <a:t>버튼 클릭 </a:t>
                      </a:r>
                      <a:r>
                        <a:rPr lang="en-US" altLang="ko-KR" sz="800" b="0" baseline="0" dirty="0" smtClean="0">
                          <a:latin typeface="+mn-lt"/>
                          <a:ea typeface="+mn-ea"/>
                        </a:rPr>
                        <a:t>-&gt;</a:t>
                      </a:r>
                      <a:r>
                        <a:rPr lang="ko-KR" altLang="en-US" sz="800" b="0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파일 다운로드 화면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WCMS-000-P03</a:t>
                      </a:r>
                      <a:r>
                        <a:rPr lang="en-US" altLang="ko-KR" sz="800" b="0" baseline="0" dirty="0" smtClean="0">
                          <a:solidFill>
                            <a:schemeClr val="dk1"/>
                          </a:solidFill>
                          <a:latin typeface="Arial"/>
                          <a:ea typeface="나눔고딕" pitchFamily="50" charset="-127"/>
                          <a:cs typeface="+mn-cs"/>
                          <a:sym typeface="Arial"/>
                        </a:rPr>
                        <a:t>)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이 </a:t>
                      </a: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레이어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팝업으로 오픈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성공</a:t>
                      </a:r>
                      <a:r>
                        <a:rPr lang="ko-KR" altLang="en-US" sz="800" b="1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800" b="1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현재 검색된 전체 메뉴 목록이 로컬 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PC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에 저장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-&gt;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성공 메시지 확인 팝업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WCMS-000-P01)</a:t>
                      </a:r>
                      <a:r>
                        <a:rPr lang="ko-KR" altLang="en-US" sz="80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레이어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US" altLang="ko-KR" sz="800" b="1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실패</a:t>
                      </a:r>
                      <a:r>
                        <a:rPr lang="ko-KR" altLang="en-US" sz="800" b="1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800" b="1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실패 메시지 확인 팝업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WCMS-000-P01) </a:t>
                      </a:r>
                      <a:r>
                        <a:rPr lang="ko-KR" altLang="en-US" sz="80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레이어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오픈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6</a:t>
                      </a:r>
                      <a:endParaRPr lang="ko-KR" altLang="en-US" sz="900" b="1" dirty="0" smtClean="0"/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선택 목록 삭제</a:t>
                      </a: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팝업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WCMS-000-P02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레이어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오픈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-&gt; 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” -&gt; 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논리 삭제 처리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-&gt;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업데이트된 순으로 정렬하여 현재 화면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리로딩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팝업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WCMS-000-P02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레이어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오픈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-&gt; 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아니오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”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8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달력 팝업으로 설정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버튼 클릭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-&gt;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달력 팝업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WCMS-000-P05)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레이어</a:t>
                      </a:r>
                      <a:r>
                        <a:rPr lang="ko-KR" altLang="en-US" sz="8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오픈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날짜 및 시간을 설정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-&gt;“Select” -&gt;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Input Box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에 설정한 날짜 및 시간 값이 표출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9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DateTime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조건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종료 날짜는 시작 날짜 보다 작을 수 없음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=&gt; </a:t>
                      </a:r>
                      <a:r>
                        <a:rPr lang="en-US" altLang="ko-KR" sz="800" b="0" u="sng" kern="1200" baseline="0" dirty="0" smtClean="0">
                          <a:solidFill>
                            <a:srgbClr val="0000FF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UI</a:t>
                      </a:r>
                      <a:r>
                        <a:rPr lang="ko-KR" altLang="en-US" sz="800" b="0" u="sng" kern="1200" baseline="0" dirty="0" smtClean="0">
                          <a:solidFill>
                            <a:srgbClr val="0000FF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에서 시작 날짜 이전 날짜 버튼 </a:t>
                      </a:r>
                      <a:r>
                        <a:rPr lang="en-US" altLang="ko-KR" sz="800" b="0" u="sng" kern="1200" baseline="0" dirty="0" smtClean="0">
                          <a:solidFill>
                            <a:srgbClr val="0000FF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Disable</a:t>
                      </a:r>
                      <a:r>
                        <a:rPr lang="ko-KR" altLang="en-US" sz="800" b="0" u="sng" kern="1200" baseline="0" dirty="0" smtClean="0">
                          <a:solidFill>
                            <a:srgbClr val="0000FF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처리</a:t>
                      </a:r>
                      <a:endParaRPr lang="en-US" altLang="ko-KR" sz="800" b="0" u="sng" kern="1200" baseline="0" dirty="0" smtClean="0">
                        <a:solidFill>
                          <a:srgbClr val="0000FF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시작 날짜만 입력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시작 날짜부터 현재 시점까지 검색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종료 날짜만 입력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데이터가 저장된 처음 시점부터 종료 날짜까지 검색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시작</a:t>
                      </a:r>
                      <a:r>
                        <a:rPr lang="en-US" altLang="ko-KR" sz="800" b="1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1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종료 날짜 모두 입력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시작 날짜 부터 종료 날짜까지 검색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시작</a:t>
                      </a:r>
                      <a:r>
                        <a:rPr lang="en-US" altLang="ko-KR" sz="800" b="1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1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종료 날짜 모두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미입력</a:t>
                      </a:r>
                      <a:r>
                        <a:rPr lang="ko-KR" altLang="en-US" sz="800" b="1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kern="1200" baseline="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모든 데이터 검색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Shape 125"/>
          <p:cNvGrpSpPr/>
          <p:nvPr/>
        </p:nvGrpSpPr>
        <p:grpSpPr>
          <a:xfrm>
            <a:off x="-3638" y="3329"/>
            <a:ext cx="12195638" cy="449407"/>
            <a:chOff x="57150" y="234360"/>
            <a:chExt cx="9782276" cy="628510"/>
          </a:xfrm>
        </p:grpSpPr>
        <p:sp>
          <p:nvSpPr>
            <p:cNvPr id="10" name="Shape 126"/>
            <p:cNvSpPr/>
            <p:nvPr/>
          </p:nvSpPr>
          <p:spPr>
            <a:xfrm>
              <a:off x="57150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</a:p>
          </p:txBody>
        </p:sp>
        <p:sp>
          <p:nvSpPr>
            <p:cNvPr id="11" name="Shape 127"/>
            <p:cNvSpPr/>
            <p:nvPr/>
          </p:nvSpPr>
          <p:spPr>
            <a:xfrm>
              <a:off x="1122150" y="441066"/>
              <a:ext cx="12243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WCMS-L01</a:t>
              </a:r>
              <a:endParaRPr lang="en-US" altLang="ko-KR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8"/>
            <p:cNvSpPr/>
            <p:nvPr/>
          </p:nvSpPr>
          <p:spPr>
            <a:xfrm>
              <a:off x="2330425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</a:p>
          </p:txBody>
        </p:sp>
        <p:sp>
          <p:nvSpPr>
            <p:cNvPr id="13" name="Shape 129"/>
            <p:cNvSpPr/>
            <p:nvPr/>
          </p:nvSpPr>
          <p:spPr>
            <a:xfrm>
              <a:off x="3395426" y="441066"/>
              <a:ext cx="64440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30"/>
            <p:cNvSpPr/>
            <p:nvPr/>
          </p:nvSpPr>
          <p:spPr>
            <a:xfrm>
              <a:off x="57150" y="64777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</a:p>
          </p:txBody>
        </p:sp>
        <p:sp>
          <p:nvSpPr>
            <p:cNvPr id="15" name="Shape 131"/>
            <p:cNvSpPr/>
            <p:nvPr/>
          </p:nvSpPr>
          <p:spPr>
            <a:xfrm>
              <a:off x="1122150" y="64777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데이터 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목록 조회</a:t>
              </a: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추가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수정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삭제</a:t>
              </a: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,Export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등의 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관리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</a:t>
              </a:r>
              <a:endParaRPr lang="en-US" altLang="ko-KR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32"/>
            <p:cNvSpPr/>
            <p:nvPr/>
          </p:nvSpPr>
          <p:spPr>
            <a:xfrm>
              <a:off x="57150" y="23436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</a:p>
          </p:txBody>
        </p:sp>
        <p:sp>
          <p:nvSpPr>
            <p:cNvPr id="17" name="Shape 133"/>
            <p:cNvSpPr/>
            <p:nvPr/>
          </p:nvSpPr>
          <p:spPr>
            <a:xfrm>
              <a:off x="1122150" y="23436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90" y="1061704"/>
            <a:ext cx="5692551" cy="344597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264" y="1587993"/>
            <a:ext cx="240590" cy="222260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591580" y="1810253"/>
            <a:ext cx="203498" cy="189707"/>
            <a:chOff x="3717713" y="971828"/>
            <a:chExt cx="203498" cy="189707"/>
          </a:xfrm>
        </p:grpSpPr>
        <p:sp>
          <p:nvSpPr>
            <p:cNvPr id="22" name="순서도: 연결자 21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1</a:t>
              </a:r>
              <a:endParaRPr lang="ko-KR" altLang="en-US" sz="600" b="1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458356" y="1778992"/>
            <a:ext cx="203498" cy="189707"/>
            <a:chOff x="3717713" y="971828"/>
            <a:chExt cx="203498" cy="189707"/>
          </a:xfrm>
        </p:grpSpPr>
        <p:sp>
          <p:nvSpPr>
            <p:cNvPr id="25" name="순서도: 연결자 24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2</a:t>
              </a:r>
              <a:endParaRPr lang="ko-KR" altLang="en-US" sz="600" b="1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989532" y="1802090"/>
            <a:ext cx="203498" cy="189707"/>
            <a:chOff x="3717713" y="971828"/>
            <a:chExt cx="203498" cy="189707"/>
          </a:xfrm>
        </p:grpSpPr>
        <p:sp>
          <p:nvSpPr>
            <p:cNvPr id="34" name="순서도: 연결자 33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5</a:t>
              </a:r>
              <a:endParaRPr lang="ko-KR" altLang="en-US" sz="600" b="1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119728" y="1844453"/>
            <a:ext cx="203498" cy="189707"/>
            <a:chOff x="3717713" y="971828"/>
            <a:chExt cx="203498" cy="189707"/>
          </a:xfrm>
        </p:grpSpPr>
        <p:sp>
          <p:nvSpPr>
            <p:cNvPr id="37" name="순서도: 연결자 36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6</a:t>
              </a:r>
              <a:endParaRPr lang="ko-KR" altLang="en-US" sz="600" b="1" dirty="0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343" y="4093196"/>
            <a:ext cx="5438217" cy="22500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4231233" y="1793852"/>
            <a:ext cx="203498" cy="189707"/>
            <a:chOff x="3717713" y="971828"/>
            <a:chExt cx="203498" cy="189707"/>
          </a:xfrm>
        </p:grpSpPr>
        <p:sp>
          <p:nvSpPr>
            <p:cNvPr id="53" name="순서도: 연결자 52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4</a:t>
              </a:r>
              <a:endParaRPr lang="ko-KR" altLang="en-US" sz="600" b="1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6261" y="4722636"/>
            <a:ext cx="3011017" cy="1287487"/>
            <a:chOff x="339708" y="4996342"/>
            <a:chExt cx="3011017" cy="1287487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2304" y="5107945"/>
              <a:ext cx="2396564" cy="943829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39708" y="6006830"/>
              <a:ext cx="3011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&lt;</a:t>
              </a:r>
              <a:r>
                <a:rPr lang="ko-KR" altLang="en-US" sz="1200" dirty="0" smtClean="0"/>
                <a:t>선택한 검색 조건 </a:t>
              </a:r>
              <a:r>
                <a:rPr lang="en-US" altLang="ko-KR" sz="1200" dirty="0" err="1" smtClean="0"/>
                <a:t>DateTime</a:t>
              </a:r>
              <a:r>
                <a:rPr lang="en-US" altLang="ko-KR" sz="1200" dirty="0" smtClean="0"/>
                <a:t> Type</a:t>
              </a:r>
              <a:r>
                <a:rPr lang="ko-KR" altLang="en-US" sz="1200" dirty="0" smtClean="0"/>
                <a:t>인 경우 </a:t>
              </a:r>
              <a:r>
                <a:rPr lang="en-US" altLang="ko-KR" sz="1200" dirty="0" smtClean="0"/>
                <a:t>&gt;</a:t>
              </a:r>
              <a:endParaRPr lang="ko-KR" altLang="en-US" sz="1200" dirty="0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1672222" y="5499344"/>
              <a:ext cx="203498" cy="189707"/>
              <a:chOff x="3717713" y="971828"/>
              <a:chExt cx="203498" cy="189707"/>
            </a:xfrm>
          </p:grpSpPr>
          <p:sp>
            <p:nvSpPr>
              <p:cNvPr id="57" name="순서도: 연결자 56"/>
              <p:cNvSpPr/>
              <p:nvPr/>
            </p:nvSpPr>
            <p:spPr>
              <a:xfrm>
                <a:off x="3731741" y="972065"/>
                <a:ext cx="189470" cy="189470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717713" y="971828"/>
                <a:ext cx="17299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 smtClean="0"/>
                  <a:t>8</a:t>
                </a:r>
                <a:endParaRPr lang="ko-KR" altLang="en-US" sz="600" b="1" dirty="0"/>
              </a:p>
            </p:txBody>
          </p:sp>
        </p:grpSp>
        <p:sp>
          <p:nvSpPr>
            <p:cNvPr id="59" name="오른쪽 중괄호 58"/>
            <p:cNvSpPr/>
            <p:nvPr/>
          </p:nvSpPr>
          <p:spPr>
            <a:xfrm rot="16200000">
              <a:off x="1735481" y="4746701"/>
              <a:ext cx="312124" cy="1006049"/>
            </a:xfrm>
            <a:prstGeom prst="rightBrace">
              <a:avLst>
                <a:gd name="adj1" fmla="val 0"/>
                <a:gd name="adj2" fmla="val 50000"/>
              </a:avLst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891542" y="4996342"/>
              <a:ext cx="203498" cy="189707"/>
              <a:chOff x="3717713" y="971828"/>
              <a:chExt cx="203498" cy="189707"/>
            </a:xfrm>
          </p:grpSpPr>
          <p:sp>
            <p:nvSpPr>
              <p:cNvPr id="61" name="순서도: 연결자 60"/>
              <p:cNvSpPr/>
              <p:nvPr/>
            </p:nvSpPr>
            <p:spPr>
              <a:xfrm>
                <a:off x="3731741" y="972065"/>
                <a:ext cx="189470" cy="189470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717713" y="971828"/>
                <a:ext cx="17299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/>
                  <a:t>9</a:t>
                </a:r>
                <a:endParaRPr lang="ko-KR" altLang="en-US" sz="600" b="1" dirty="0"/>
              </a:p>
            </p:txBody>
          </p:sp>
        </p:grpSp>
      </p:grpSp>
      <p:cxnSp>
        <p:nvCxnSpPr>
          <p:cNvPr id="19" name="직선 화살표 연결선 18"/>
          <p:cNvCxnSpPr/>
          <p:nvPr/>
        </p:nvCxnSpPr>
        <p:spPr>
          <a:xfrm flipH="1">
            <a:off x="1212738" y="1996487"/>
            <a:ext cx="553835" cy="297953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500831"/>
              </p:ext>
            </p:extLst>
          </p:nvPr>
        </p:nvGraphicFramePr>
        <p:xfrm>
          <a:off x="3097816" y="4701665"/>
          <a:ext cx="3731416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698"/>
                <a:gridCol w="731698"/>
                <a:gridCol w="2268020"/>
              </a:tblGrid>
              <a:tr h="17399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메뉴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관련 팝업 메시지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bg1"/>
                          </a:solidFill>
                        </a:rPr>
                        <a:t>Ecxel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 Export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성공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요청하신 작업이 정상적으로 완료되었습니다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실패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요청하신 작업</a:t>
                      </a:r>
                      <a:r>
                        <a:rPr lang="ko-KR" altLang="en-US" sz="800" baseline="0" dirty="0" smtClean="0"/>
                        <a:t> 처리 중 오류가 발생하였습니다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Delete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문구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삭제 하시겠습니까</a:t>
                      </a:r>
                      <a:r>
                        <a:rPr lang="en-US" altLang="ko-KR" sz="800" dirty="0" smtClean="0"/>
                        <a:t>?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성공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요청하신 작업이 정상적으로 완료되었습니다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실패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요청하신 작업 처리 중 오류가 발생하였습니다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검색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실패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요청하신 작업</a:t>
                      </a:r>
                      <a:r>
                        <a:rPr lang="ko-KR" altLang="en-US" sz="800" baseline="0" dirty="0" smtClean="0"/>
                        <a:t> 처리 중 오류가 발생하였습니다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2548862" y="1839412"/>
            <a:ext cx="203498" cy="189707"/>
            <a:chOff x="3717713" y="971828"/>
            <a:chExt cx="203498" cy="189707"/>
          </a:xfrm>
        </p:grpSpPr>
        <p:sp>
          <p:nvSpPr>
            <p:cNvPr id="64" name="순서도: 연결자 63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3</a:t>
              </a:r>
              <a:endParaRPr lang="ko-KR" altLang="en-US" sz="600" b="1" dirty="0"/>
            </a:p>
          </p:txBody>
        </p:sp>
      </p:grpSp>
      <p:sp>
        <p:nvSpPr>
          <p:cNvPr id="2" name="사각형 설명선 1"/>
          <p:cNvSpPr/>
          <p:nvPr/>
        </p:nvSpPr>
        <p:spPr>
          <a:xfrm>
            <a:off x="11096368" y="4907302"/>
            <a:ext cx="848497" cy="224780"/>
          </a:xfrm>
          <a:prstGeom prst="wedgeRectCallout">
            <a:avLst>
              <a:gd name="adj1" fmla="val -37655"/>
              <a:gd name="adj2" fmla="val 137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2016.7.18 </a:t>
            </a:r>
            <a:r>
              <a:rPr lang="ko-KR" altLang="en-US" sz="800" dirty="0" smtClean="0"/>
              <a:t>추가</a:t>
            </a:r>
            <a:endParaRPr lang="ko-KR" altLang="en-US" sz="800" dirty="0"/>
          </a:p>
        </p:txBody>
      </p:sp>
      <p:sp>
        <p:nvSpPr>
          <p:cNvPr id="48" name="사각형 설명선 47"/>
          <p:cNvSpPr/>
          <p:nvPr/>
        </p:nvSpPr>
        <p:spPr>
          <a:xfrm>
            <a:off x="10443570" y="2188171"/>
            <a:ext cx="848497" cy="224780"/>
          </a:xfrm>
          <a:prstGeom prst="wedgeRectCallout">
            <a:avLst>
              <a:gd name="adj1" fmla="val -164522"/>
              <a:gd name="adj2" fmla="val 588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2016.7.19 </a:t>
            </a:r>
            <a:r>
              <a:rPr lang="ko-KR" altLang="en-US" sz="800" dirty="0" smtClean="0"/>
              <a:t>추가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5247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2848072"/>
              </p:ext>
            </p:extLst>
          </p:nvPr>
        </p:nvGraphicFramePr>
        <p:xfrm>
          <a:off x="6410905" y="446734"/>
          <a:ext cx="578109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62"/>
                <a:gridCol w="5555536"/>
              </a:tblGrid>
              <a:tr h="0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Description 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1" dirty="0" smtClean="0">
                          <a:latin typeface="나눔고딕" pitchFamily="50" charset="-127"/>
                          <a:ea typeface="나눔고딕" pitchFamily="50" charset="-127"/>
                        </a:rPr>
                        <a:t>7</a:t>
                      </a:r>
                      <a:endParaRPr lang="ko-KR" altLang="en-US" sz="9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검색된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데이터가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없을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경우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리스트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영역에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메시지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altLang="ko-KR" sz="800" b="1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“No</a:t>
                      </a:r>
                      <a:r>
                        <a:rPr lang="en-US" altLang="ko-KR" sz="800" b="1" i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Result Found”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)를 </a:t>
                      </a:r>
                      <a:r>
                        <a:rPr lang="en-US" altLang="ko-KR" sz="800" dirty="0" err="1" smtClean="0"/>
                        <a:t>보여준다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4406" marR="8440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Shape 125"/>
          <p:cNvGrpSpPr/>
          <p:nvPr/>
        </p:nvGrpSpPr>
        <p:grpSpPr>
          <a:xfrm>
            <a:off x="-3638" y="3329"/>
            <a:ext cx="12195638" cy="449407"/>
            <a:chOff x="57150" y="234360"/>
            <a:chExt cx="9782276" cy="628510"/>
          </a:xfrm>
        </p:grpSpPr>
        <p:sp>
          <p:nvSpPr>
            <p:cNvPr id="10" name="Shape 126"/>
            <p:cNvSpPr/>
            <p:nvPr/>
          </p:nvSpPr>
          <p:spPr>
            <a:xfrm>
              <a:off x="57150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ID </a:t>
              </a:r>
            </a:p>
          </p:txBody>
        </p:sp>
        <p:sp>
          <p:nvSpPr>
            <p:cNvPr id="11" name="Shape 127"/>
            <p:cNvSpPr/>
            <p:nvPr/>
          </p:nvSpPr>
          <p:spPr>
            <a:xfrm>
              <a:off x="1122150" y="441066"/>
              <a:ext cx="12243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WCMS-L01-01</a:t>
              </a:r>
              <a:endParaRPr lang="en-US" altLang="ko-KR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8"/>
            <p:cNvSpPr/>
            <p:nvPr/>
          </p:nvSpPr>
          <p:spPr>
            <a:xfrm>
              <a:off x="2330425" y="441066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화면 경로 </a:t>
              </a:r>
            </a:p>
          </p:txBody>
        </p:sp>
        <p:sp>
          <p:nvSpPr>
            <p:cNvPr id="13" name="Shape 129"/>
            <p:cNvSpPr/>
            <p:nvPr/>
          </p:nvSpPr>
          <p:spPr>
            <a:xfrm>
              <a:off x="3395426" y="441066"/>
              <a:ext cx="6444000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30"/>
            <p:cNvSpPr/>
            <p:nvPr/>
          </p:nvSpPr>
          <p:spPr>
            <a:xfrm>
              <a:off x="57150" y="64777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 설명</a:t>
              </a:r>
            </a:p>
          </p:txBody>
        </p:sp>
        <p:sp>
          <p:nvSpPr>
            <p:cNvPr id="15" name="Shape 131"/>
            <p:cNvSpPr/>
            <p:nvPr/>
          </p:nvSpPr>
          <p:spPr>
            <a:xfrm>
              <a:off x="1122150" y="64777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데이터 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목록 조회</a:t>
              </a: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추가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수정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삭제</a:t>
              </a: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,Export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등의 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관리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페이지</a:t>
              </a:r>
              <a:endParaRPr lang="en-US" altLang="ko-KR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32"/>
            <p:cNvSpPr/>
            <p:nvPr/>
          </p:nvSpPr>
          <p:spPr>
            <a:xfrm>
              <a:off x="57150" y="234360"/>
              <a:ext cx="1064999" cy="21509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명</a:t>
              </a:r>
            </a:p>
          </p:txBody>
        </p:sp>
        <p:sp>
          <p:nvSpPr>
            <p:cNvPr id="17" name="Shape 133"/>
            <p:cNvSpPr/>
            <p:nvPr/>
          </p:nvSpPr>
          <p:spPr>
            <a:xfrm>
              <a:off x="1122150" y="234360"/>
              <a:ext cx="8715899" cy="21509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altLang="ko-KR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WCMS</a:t>
              </a:r>
              <a:r>
                <a:rPr lang="ko-KR" altLang="en-US" sz="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-US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67" y="1263505"/>
            <a:ext cx="3447606" cy="139063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9866" y="873454"/>
            <a:ext cx="2004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검색 데이터가 없는 경우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grpSp>
        <p:nvGrpSpPr>
          <p:cNvPr id="39" name="그룹 38"/>
          <p:cNvGrpSpPr/>
          <p:nvPr/>
        </p:nvGrpSpPr>
        <p:grpSpPr>
          <a:xfrm>
            <a:off x="1335737" y="1958822"/>
            <a:ext cx="203498" cy="189707"/>
            <a:chOff x="3717713" y="971828"/>
            <a:chExt cx="203498" cy="189707"/>
          </a:xfrm>
        </p:grpSpPr>
        <p:sp>
          <p:nvSpPr>
            <p:cNvPr id="40" name="순서도: 연결자 39"/>
            <p:cNvSpPr/>
            <p:nvPr/>
          </p:nvSpPr>
          <p:spPr>
            <a:xfrm>
              <a:off x="3731741" y="972065"/>
              <a:ext cx="189470" cy="18947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17713" y="971828"/>
              <a:ext cx="1729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7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1366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20476</TotalTime>
  <Words>5468</Words>
  <Application>Microsoft Office PowerPoint</Application>
  <PresentationFormat>와이드스크린</PresentationFormat>
  <Paragraphs>1178</Paragraphs>
  <Slides>38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50" baseType="lpstr">
      <vt:lpstr>Arial Unicode MS</vt:lpstr>
      <vt:lpstr>Noto Sans</vt:lpstr>
      <vt:lpstr>나눔고딕</vt:lpstr>
      <vt:lpstr>돋움</vt:lpstr>
      <vt:lpstr>맑은 고딕</vt:lpstr>
      <vt:lpstr>Arial</vt:lpstr>
      <vt:lpstr>Calibri</vt:lpstr>
      <vt:lpstr>Calibri Light</vt:lpstr>
      <vt:lpstr>Symbol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Administrator</cp:lastModifiedBy>
  <cp:revision>1064</cp:revision>
  <dcterms:created xsi:type="dcterms:W3CDTF">2016-05-23T06:36:16Z</dcterms:created>
  <dcterms:modified xsi:type="dcterms:W3CDTF">2019-10-27T23:47:43Z</dcterms:modified>
</cp:coreProperties>
</file>