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1" r:id="rId8"/>
    <p:sldId id="274" r:id="rId9"/>
    <p:sldId id="263" r:id="rId10"/>
    <p:sldId id="267" r:id="rId11"/>
    <p:sldId id="268" r:id="rId12"/>
    <p:sldId id="269" r:id="rId13"/>
    <p:sldId id="273" r:id="rId14"/>
    <p:sldId id="266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1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181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9541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20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59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46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9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C6F52A-A82B-47A2-A83A-8C4C91F2D59F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1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2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8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1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MIRAI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Yevgeniy Kiveisha - Jan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86876" y="632969"/>
            <a:ext cx="1199367" cy="2076569"/>
            <a:chOff x="3986876" y="632969"/>
            <a:chExt cx="1199367" cy="2076569"/>
          </a:xfrm>
        </p:grpSpPr>
        <p:grpSp>
          <p:nvGrpSpPr>
            <p:cNvPr id="4" name="Group 3"/>
            <p:cNvGrpSpPr/>
            <p:nvPr/>
          </p:nvGrpSpPr>
          <p:grpSpPr>
            <a:xfrm>
              <a:off x="4207347" y="1910174"/>
              <a:ext cx="748923" cy="799364"/>
              <a:chOff x="8041782" y="3397991"/>
              <a:chExt cx="748923" cy="799364"/>
            </a:xfrm>
          </p:grpSpPr>
          <p:pic>
            <p:nvPicPr>
              <p:cNvPr id="5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7366" y="3397991"/>
                <a:ext cx="537754" cy="537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041782" y="393574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Scanner</a:t>
                </a:r>
                <a:endParaRPr lang="en-US" sz="105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86876" y="632969"/>
              <a:ext cx="1199367" cy="770569"/>
              <a:chOff x="9626034" y="2880514"/>
              <a:chExt cx="1199367" cy="770569"/>
            </a:xfrm>
          </p:grpSpPr>
          <p:pic>
            <p:nvPicPr>
              <p:cNvPr id="8" name="Picture 20" descr="Image result for malicious fi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0941" y="2880514"/>
                <a:ext cx="516653" cy="5166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626034" y="3397167"/>
                <a:ext cx="11993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 smtClean="0"/>
                  <a:t>scanListener.go</a:t>
                </a:r>
                <a:endParaRPr lang="en-US" sz="1050" dirty="0" smtClean="0"/>
              </a:p>
            </p:txBody>
          </p:sp>
        </p:grpSp>
        <p:cxnSp>
          <p:nvCxnSpPr>
            <p:cNvPr id="10" name="Straight Arrow Connector 9"/>
            <p:cNvCxnSpPr>
              <a:stCxn id="5" idx="0"/>
              <a:endCxn id="9" idx="2"/>
            </p:cNvCxnSpPr>
            <p:nvPr/>
          </p:nvCxnSpPr>
          <p:spPr>
            <a:xfrm flipV="1">
              <a:off x="4581808" y="1403538"/>
              <a:ext cx="4752" cy="506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08956" y="2255597"/>
            <a:ext cx="5810250" cy="453941"/>
            <a:chOff x="5586603" y="2079038"/>
            <a:chExt cx="5810250" cy="45394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6603" y="2079038"/>
              <a:ext cx="5810250" cy="2000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200900" y="2279063"/>
              <a:ext cx="219322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Reporting method. (</a:t>
              </a:r>
              <a:r>
                <a:rPr lang="en-US" sz="1050" dirty="0" err="1" smtClean="0"/>
                <a:t>scanner.h</a:t>
              </a:r>
              <a:r>
                <a:rPr lang="en-US" sz="1050" dirty="0"/>
                <a:t>)</a:t>
              </a:r>
              <a:endParaRPr lang="en-US" sz="105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42" y="1776634"/>
            <a:ext cx="1394473" cy="459562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425244" y="3826093"/>
            <a:ext cx="2581275" cy="496703"/>
            <a:chOff x="4818436" y="3744087"/>
            <a:chExt cx="2581275" cy="49670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8436" y="3744087"/>
              <a:ext cx="2581275" cy="24765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11657" y="3986874"/>
              <a:ext cx="21948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Loader listener. (</a:t>
              </a:r>
              <a:r>
                <a:rPr lang="en-US" sz="1050" dirty="0" err="1" smtClean="0"/>
                <a:t>scanListen.go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22626" y="5444214"/>
            <a:ext cx="7734300" cy="549191"/>
            <a:chOff x="2640330" y="5180026"/>
            <a:chExt cx="7734300" cy="54919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0330" y="5180026"/>
              <a:ext cx="7734300" cy="29527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83285" y="5475301"/>
              <a:ext cx="235673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STDOUT the result. (</a:t>
              </a:r>
              <a:r>
                <a:rPr lang="en-US" sz="1050" dirty="0" err="1" smtClean="0"/>
                <a:t>scanListen.go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10220511" y="3577040"/>
            <a:ext cx="1408176" cy="877824"/>
          </a:xfrm>
          <a:prstGeom prst="wedgeRoundRectCallout">
            <a:avLst>
              <a:gd name="adj1" fmla="val -106716"/>
              <a:gd name="adj2" fmla="val -183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Once the potential device was found scanner report to the loader server.</a:t>
            </a:r>
            <a:endParaRPr lang="en-US" sz="10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809993" y="3259976"/>
            <a:ext cx="1408176" cy="877824"/>
          </a:xfrm>
          <a:prstGeom prst="wedgeRoundRectCallout">
            <a:avLst>
              <a:gd name="adj1" fmla="val -109962"/>
              <a:gd name="adj2" fmla="val 20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GO based server handle the report.</a:t>
            </a:r>
            <a:endParaRPr 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334331" y="3209144"/>
            <a:ext cx="1408176" cy="1113652"/>
          </a:xfrm>
          <a:prstGeom prst="wedgeRoundRectCallout">
            <a:avLst>
              <a:gd name="adj1" fmla="val 79648"/>
              <a:gd name="adj2" fmla="val 154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GO based server send the reported credentials to the C based handler to make the connection.</a:t>
            </a:r>
            <a:endParaRPr lang="en-US" sz="1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2247" y="3608400"/>
            <a:ext cx="30765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26490" y="1192012"/>
            <a:ext cx="1199367" cy="2168305"/>
            <a:chOff x="3977732" y="990881"/>
            <a:chExt cx="1199367" cy="2168305"/>
          </a:xfrm>
        </p:grpSpPr>
        <p:grpSp>
          <p:nvGrpSpPr>
            <p:cNvPr id="4" name="Group 3"/>
            <p:cNvGrpSpPr/>
            <p:nvPr/>
          </p:nvGrpSpPr>
          <p:grpSpPr>
            <a:xfrm>
              <a:off x="4227848" y="990881"/>
              <a:ext cx="647934" cy="791670"/>
              <a:chOff x="5943580" y="2605497"/>
              <a:chExt cx="647934" cy="791670"/>
            </a:xfrm>
          </p:grpSpPr>
          <p:pic>
            <p:nvPicPr>
              <p:cNvPr id="5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164" y="2605497"/>
                <a:ext cx="537754" cy="537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943580" y="3143251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Loader</a:t>
                </a:r>
                <a:endParaRPr lang="en-US" sz="105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77732" y="2388617"/>
              <a:ext cx="1199367" cy="770569"/>
              <a:chOff x="9626034" y="2880514"/>
              <a:chExt cx="1199367" cy="770569"/>
            </a:xfrm>
          </p:grpSpPr>
          <p:pic>
            <p:nvPicPr>
              <p:cNvPr id="8" name="Picture 20" descr="Image result for malicious fi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0941" y="2880514"/>
                <a:ext cx="516653" cy="5166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626034" y="3397167"/>
                <a:ext cx="11993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 smtClean="0"/>
                  <a:t>scanListener.go</a:t>
                </a:r>
                <a:endParaRPr lang="en-US" sz="1050" dirty="0" smtClean="0"/>
              </a:p>
            </p:txBody>
          </p:sp>
        </p:grpSp>
        <p:cxnSp>
          <p:nvCxnSpPr>
            <p:cNvPr id="10" name="Straight Arrow Connector 9"/>
            <p:cNvCxnSpPr>
              <a:stCxn id="8" idx="0"/>
              <a:endCxn id="6" idx="2"/>
            </p:cNvCxnSpPr>
            <p:nvPr/>
          </p:nvCxnSpPr>
          <p:spPr>
            <a:xfrm flipV="1">
              <a:off x="4550966" y="1782551"/>
              <a:ext cx="849" cy="60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6" y="2259711"/>
            <a:ext cx="1552575" cy="3600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057" y="1780719"/>
            <a:ext cx="3752850" cy="142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262" y="3369375"/>
            <a:ext cx="2314575" cy="485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3382" y="5048813"/>
            <a:ext cx="7629525" cy="9810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68768" y="3161776"/>
            <a:ext cx="27831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Getting credentials from STDIN. (</a:t>
            </a:r>
            <a:r>
              <a:rPr lang="en-US" sz="1050" dirty="0" err="1" smtClean="0"/>
              <a:t>main.c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6122720" y="6029888"/>
            <a:ext cx="2156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Create loader server. (</a:t>
            </a:r>
            <a:r>
              <a:rPr lang="en-US" sz="1050" dirty="0" err="1" smtClean="0"/>
              <a:t>main.c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4743629" y="3841170"/>
            <a:ext cx="21467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Queueing the report. (</a:t>
            </a:r>
            <a:r>
              <a:rPr lang="en-US" sz="1050" dirty="0" err="1" smtClean="0"/>
              <a:t>main.c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10098024" y="4010577"/>
            <a:ext cx="1408176" cy="877824"/>
          </a:xfrm>
          <a:prstGeom prst="wedgeRoundRectCallout">
            <a:avLst>
              <a:gd name="adj1" fmla="val -147625"/>
              <a:gd name="adj2" fmla="val 7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On loader execution server </a:t>
            </a:r>
            <a:r>
              <a:rPr lang="en-US" sz="1000" dirty="0" err="1" smtClean="0"/>
              <a:t>crerated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378969" y="3713026"/>
            <a:ext cx="1633016" cy="877824"/>
          </a:xfrm>
          <a:prstGeom prst="wedgeRoundRectCallout">
            <a:avLst>
              <a:gd name="adj1" fmla="val -84638"/>
              <a:gd name="adj2" fmla="val -42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After STDIN process done the credentials passed to the server loader via queue.</a:t>
            </a:r>
            <a:endParaRPr 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925796" y="1738457"/>
            <a:ext cx="1408176" cy="877824"/>
          </a:xfrm>
          <a:prstGeom prst="wedgeRoundRectCallout">
            <a:avLst>
              <a:gd name="adj1" fmla="val 154323"/>
              <a:gd name="adj2" fmla="val 103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Receiving data from STDIN sent by </a:t>
            </a:r>
            <a:r>
              <a:rPr lang="en-US" sz="1000" dirty="0" err="1" smtClean="0"/>
              <a:t>scanListener.go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84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84357" y="2263624"/>
            <a:ext cx="7029450" cy="689067"/>
            <a:chOff x="4128325" y="2814927"/>
            <a:chExt cx="7029450" cy="6890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8325" y="2814927"/>
              <a:ext cx="7029450" cy="4667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017444" y="3250078"/>
              <a:ext cx="362150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Echo loading the small loader binary. (</a:t>
              </a:r>
              <a:r>
                <a:rPr lang="en-US" sz="1050" dirty="0" err="1" smtClean="0"/>
                <a:t>connection.c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58023" y="4586756"/>
            <a:ext cx="2261616" cy="336403"/>
            <a:chOff x="4923281" y="4182519"/>
            <a:chExt cx="2261616" cy="336403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4923281" y="4182519"/>
              <a:ext cx="2261616" cy="336403"/>
            </a:xfrm>
            <a:prstGeom prst="wedgeRoundRectCallout">
              <a:avLst>
                <a:gd name="adj1" fmla="val 57019"/>
                <a:gd name="adj2" fmla="val 14302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7289" y="4245945"/>
              <a:ext cx="2133600" cy="2095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21913" y="5208830"/>
            <a:ext cx="7639050" cy="568241"/>
            <a:chOff x="1375409" y="3666805"/>
            <a:chExt cx="7639050" cy="568241"/>
          </a:xfrm>
        </p:grpSpPr>
        <p:sp>
          <p:nvSpPr>
            <p:cNvPr id="9" name="Rectangle 8"/>
            <p:cNvSpPr/>
            <p:nvPr/>
          </p:nvSpPr>
          <p:spPr>
            <a:xfrm>
              <a:off x="4311519" y="3981130"/>
              <a:ext cx="17668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 smtClean="0"/>
                <a:t>Wget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uplaod</a:t>
              </a:r>
              <a:r>
                <a:rPr lang="en-US" sz="1050" dirty="0" smtClean="0"/>
                <a:t> . (</a:t>
              </a:r>
              <a:r>
                <a:rPr lang="en-US" sz="1050" dirty="0" err="1" smtClean="0"/>
                <a:t>server.c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5409" y="3666805"/>
              <a:ext cx="7639050" cy="314325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6" y="2144839"/>
            <a:ext cx="1714500" cy="3629025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9372361" y="3387842"/>
            <a:ext cx="1633016" cy="877824"/>
          </a:xfrm>
          <a:prstGeom prst="wedgeRoundRectCallout">
            <a:avLst>
              <a:gd name="adj1" fmla="val -314776"/>
              <a:gd name="adj2" fmla="val -131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If device </a:t>
            </a:r>
            <a:r>
              <a:rPr lang="en-US" sz="1000" dirty="0" err="1" smtClean="0"/>
              <a:t>doen’t</a:t>
            </a:r>
            <a:r>
              <a:rPr lang="en-US" sz="1000" dirty="0" smtClean="0"/>
              <a:t> have </a:t>
            </a:r>
            <a:r>
              <a:rPr lang="en-US" sz="1000" dirty="0" err="1" smtClean="0"/>
              <a:t>wget</a:t>
            </a:r>
            <a:r>
              <a:rPr lang="en-US" sz="1000" dirty="0" smtClean="0"/>
              <a:t> or </a:t>
            </a:r>
            <a:r>
              <a:rPr lang="en-US" sz="1000" dirty="0" err="1" smtClean="0"/>
              <a:t>tftp</a:t>
            </a:r>
            <a:r>
              <a:rPr lang="en-US" sz="1000" dirty="0" smtClean="0"/>
              <a:t> tools it will upload 4K binary using simple echo command.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8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1" y="2878420"/>
            <a:ext cx="1666875" cy="11049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84234" y="1700695"/>
            <a:ext cx="2722538" cy="2548026"/>
            <a:chOff x="3358938" y="1136760"/>
            <a:chExt cx="2722538" cy="2548026"/>
          </a:xfrm>
        </p:grpSpPr>
        <p:grpSp>
          <p:nvGrpSpPr>
            <p:cNvPr id="5" name="Group 4"/>
            <p:cNvGrpSpPr/>
            <p:nvPr/>
          </p:nvGrpSpPr>
          <p:grpSpPr>
            <a:xfrm>
              <a:off x="5186407" y="1136760"/>
              <a:ext cx="647934" cy="791670"/>
              <a:chOff x="5943580" y="2605497"/>
              <a:chExt cx="647934" cy="791670"/>
            </a:xfrm>
          </p:grpSpPr>
          <p:pic>
            <p:nvPicPr>
              <p:cNvPr id="6" name="Picture 4" descr="Related imag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164" y="2605497"/>
                <a:ext cx="537754" cy="537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943580" y="3143251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Loader</a:t>
                </a:r>
                <a:endParaRPr lang="en-US" sz="1050" dirty="0"/>
              </a:p>
            </p:txBody>
          </p:sp>
        </p:grpSp>
        <p:pic>
          <p:nvPicPr>
            <p:cNvPr id="8" name="Picture 18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407" y="2725008"/>
              <a:ext cx="895069" cy="89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3471714" y="2914217"/>
              <a:ext cx="1146468" cy="770569"/>
              <a:chOff x="9674855" y="2863737"/>
              <a:chExt cx="1146468" cy="770569"/>
            </a:xfrm>
          </p:grpSpPr>
          <p:pic>
            <p:nvPicPr>
              <p:cNvPr id="10" name="Picture 20" descr="Image result for malicious fil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89762" y="2863737"/>
                <a:ext cx="516653" cy="5166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674855" y="3380390"/>
                <a:ext cx="1146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d</a:t>
                </a:r>
                <a:r>
                  <a:rPr lang="en-US" sz="1050" dirty="0" err="1" smtClean="0"/>
                  <a:t>lr.ARCH</a:t>
                </a:r>
                <a:r>
                  <a:rPr lang="en-US" sz="1050" dirty="0" smtClean="0"/>
                  <a:t> (4Kb)</a:t>
                </a:r>
                <a:endParaRPr lang="en-US" sz="1050" dirty="0"/>
              </a:p>
            </p:txBody>
          </p:sp>
        </p:grpSp>
        <p:cxnSp>
          <p:nvCxnSpPr>
            <p:cNvPr id="12" name="Elbow Connector 11"/>
            <p:cNvCxnSpPr>
              <a:stCxn id="14" idx="0"/>
              <a:endCxn id="6" idx="1"/>
            </p:cNvCxnSpPr>
            <p:nvPr/>
          </p:nvCxnSpPr>
          <p:spPr>
            <a:xfrm rot="5400000" flipH="1" flipV="1">
              <a:off x="4552107" y="907623"/>
              <a:ext cx="241870" cy="12378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358938" y="1647507"/>
              <a:ext cx="1370888" cy="770569"/>
              <a:chOff x="793615" y="2813967"/>
              <a:chExt cx="1370888" cy="770569"/>
            </a:xfrm>
          </p:grpSpPr>
          <p:pic>
            <p:nvPicPr>
              <p:cNvPr id="14" name="Picture 20" descr="Image result for malicious fil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43" y="2813967"/>
                <a:ext cx="516653" cy="5166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93615" y="3330620"/>
                <a:ext cx="13708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 smtClean="0"/>
                  <a:t>Mirai.ARCH</a:t>
                </a:r>
                <a:r>
                  <a:rPr lang="en-US" sz="1050" dirty="0" smtClean="0"/>
                  <a:t> (60Kb)</a:t>
                </a:r>
                <a:endParaRPr lang="en-US" sz="1050" dirty="0"/>
              </a:p>
            </p:txBody>
          </p:sp>
        </p:grpSp>
        <p:cxnSp>
          <p:nvCxnSpPr>
            <p:cNvPr id="16" name="Elbow Connector 15"/>
            <p:cNvCxnSpPr>
              <a:stCxn id="15" idx="2"/>
              <a:endCxn id="10" idx="0"/>
            </p:cNvCxnSpPr>
            <p:nvPr/>
          </p:nvCxnSpPr>
          <p:spPr>
            <a:xfrm rot="16200000" flipH="1">
              <a:off x="3796595" y="2665863"/>
              <a:ext cx="496141" cy="56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3"/>
              <a:endCxn id="8" idx="1"/>
            </p:cNvCxnSpPr>
            <p:nvPr/>
          </p:nvCxnSpPr>
          <p:spPr>
            <a:xfrm flipV="1">
              <a:off x="4303274" y="3172543"/>
              <a:ext cx="88313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43" y="4276153"/>
            <a:ext cx="1733550" cy="1762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197" y="4577613"/>
            <a:ext cx="7753350" cy="13906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953207" y="5966883"/>
            <a:ext cx="4809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Requesting the real </a:t>
            </a:r>
            <a:r>
              <a:rPr lang="en-US" sz="1050" dirty="0" err="1" smtClean="0"/>
              <a:t>Mirai</a:t>
            </a:r>
            <a:r>
              <a:rPr lang="en-US" sz="1050" dirty="0" smtClean="0"/>
              <a:t> binary file from the loader server. (</a:t>
            </a:r>
            <a:r>
              <a:rPr lang="en-US" sz="1050" dirty="0" err="1" smtClean="0"/>
              <a:t>dlr</a:t>
            </a:r>
            <a:r>
              <a:rPr lang="en-US" sz="1050" dirty="0" smtClean="0"/>
              <a:t>/</a:t>
            </a:r>
            <a:r>
              <a:rPr lang="en-US" sz="1050" dirty="0" err="1" smtClean="0"/>
              <a:t>main.c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842248" y="2438286"/>
            <a:ext cx="2099121" cy="1008383"/>
          </a:xfrm>
          <a:prstGeom prst="wedgeRoundRectCallout">
            <a:avLst>
              <a:gd name="adj1" fmla="val -142332"/>
              <a:gd name="adj2" fmla="val 177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After loader uploaded the 4K binary and executed it, this binary (</a:t>
            </a:r>
            <a:r>
              <a:rPr lang="en-US" sz="1000" dirty="0" err="1" smtClean="0"/>
              <a:t>ldr</a:t>
            </a:r>
            <a:r>
              <a:rPr lang="en-US" sz="1000" dirty="0" smtClean="0"/>
              <a:t>) connecting to the loader server to retrieve the real </a:t>
            </a:r>
            <a:r>
              <a:rPr lang="en-US" sz="1000" dirty="0" err="1" smtClean="0"/>
              <a:t>Mirai</a:t>
            </a:r>
            <a:r>
              <a:rPr lang="en-US" sz="1000" dirty="0" smtClean="0"/>
              <a:t> binary.</a:t>
            </a:r>
            <a:endParaRPr lang="en-US" sz="10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2823892" y="1896064"/>
            <a:ext cx="1849456" cy="706923"/>
          </a:xfrm>
          <a:prstGeom prst="wedgeRoundRectCallout">
            <a:avLst>
              <a:gd name="adj1" fmla="val -80529"/>
              <a:gd name="adj2" fmla="val 298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For each CPU architecture the is a binary.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25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67628" y="2730387"/>
            <a:ext cx="5173980" cy="3980210"/>
            <a:chOff x="6443717" y="3133822"/>
            <a:chExt cx="4434282" cy="35227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17" y="3133822"/>
              <a:ext cx="4434282" cy="32688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15539" y="6402684"/>
              <a:ext cx="20906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List of attack listed. (</a:t>
              </a:r>
              <a:r>
                <a:rPr lang="en-US" sz="1050" dirty="0" err="1" smtClean="0"/>
                <a:t>attack.h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81908" y="3014950"/>
            <a:ext cx="2976024" cy="973451"/>
            <a:chOff x="1152492" y="2996580"/>
            <a:chExt cx="2976024" cy="973451"/>
          </a:xfrm>
        </p:grpSpPr>
        <p:grpSp>
          <p:nvGrpSpPr>
            <p:cNvPr id="10" name="Group 9"/>
            <p:cNvGrpSpPr/>
            <p:nvPr/>
          </p:nvGrpSpPr>
          <p:grpSpPr>
            <a:xfrm>
              <a:off x="3590762" y="3178361"/>
              <a:ext cx="537754" cy="791670"/>
              <a:chOff x="11237323" y="4952746"/>
              <a:chExt cx="537754" cy="791670"/>
            </a:xfrm>
          </p:grpSpPr>
          <p:pic>
            <p:nvPicPr>
              <p:cNvPr id="11" name="Picture 4" descr="Related imag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37323" y="4952746"/>
                <a:ext cx="537754" cy="537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1237323" y="5490500"/>
                <a:ext cx="502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CNC</a:t>
                </a:r>
                <a:endParaRPr lang="en-US" sz="1050" dirty="0"/>
              </a:p>
            </p:txBody>
          </p:sp>
        </p:grpSp>
        <p:pic>
          <p:nvPicPr>
            <p:cNvPr id="13" name="Picture 18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92" y="2996580"/>
              <a:ext cx="895069" cy="89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Elbow Connector 13"/>
            <p:cNvCxnSpPr>
              <a:stCxn id="11" idx="1"/>
              <a:endCxn id="13" idx="3"/>
            </p:cNvCxnSpPr>
            <p:nvPr/>
          </p:nvCxnSpPr>
          <p:spPr>
            <a:xfrm rot="10800000">
              <a:off x="2047562" y="3444116"/>
              <a:ext cx="1543201" cy="31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17" y="2120857"/>
            <a:ext cx="7734300" cy="2571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34560" y="2341239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HTTP attack on user. (</a:t>
            </a:r>
            <a:r>
              <a:rPr lang="en-US" sz="1050" dirty="0" err="1" smtClean="0"/>
              <a:t>attack_app.c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806" y="4525559"/>
            <a:ext cx="1743075" cy="177165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89146" y="1924737"/>
            <a:ext cx="8162830" cy="7342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00900" y="2572988"/>
            <a:ext cx="3740126" cy="1330241"/>
            <a:chOff x="6777113" y="2359057"/>
            <a:chExt cx="3740126" cy="13302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9351" y="2359057"/>
              <a:ext cx="3295650" cy="10763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77113" y="3435382"/>
              <a:ext cx="37401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Preventing watchdog from rebooting device. (</a:t>
              </a:r>
              <a:r>
                <a:rPr lang="en-US" sz="1050" dirty="0" err="1" smtClean="0"/>
                <a:t>main.c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71453" y="2611849"/>
            <a:ext cx="4163319" cy="625391"/>
            <a:chOff x="1966781" y="2374916"/>
            <a:chExt cx="4163319" cy="625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8121" y="2374916"/>
              <a:ext cx="1304925" cy="371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66781" y="2746391"/>
              <a:ext cx="41633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After </a:t>
              </a:r>
              <a:r>
                <a:rPr lang="en-US" sz="1050" dirty="0" err="1" smtClean="0"/>
                <a:t>Mirai</a:t>
              </a:r>
              <a:r>
                <a:rPr lang="en-US" sz="1050" dirty="0" smtClean="0"/>
                <a:t> uploaded into the memory it delete itself. (</a:t>
              </a:r>
              <a:r>
                <a:rPr lang="en-US" sz="1050" dirty="0" err="1" smtClean="0"/>
                <a:t>main.c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3114" y="5491140"/>
            <a:ext cx="6210300" cy="971058"/>
            <a:chOff x="896874" y="4691041"/>
            <a:chExt cx="6210300" cy="9710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6874" y="4691041"/>
              <a:ext cx="6210300" cy="7524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94290" y="5408183"/>
              <a:ext cx="3815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On load </a:t>
              </a:r>
              <a:r>
                <a:rPr lang="en-US" sz="1050" dirty="0" err="1" smtClean="0"/>
                <a:t>Mirai</a:t>
              </a:r>
              <a:r>
                <a:rPr lang="en-US" sz="1050" dirty="0" smtClean="0"/>
                <a:t> killing </a:t>
              </a:r>
              <a:r>
                <a:rPr lang="en-US" sz="1050" dirty="0"/>
                <a:t>the </a:t>
              </a:r>
              <a:r>
                <a:rPr lang="en-US" sz="1050" dirty="0" smtClean="0"/>
                <a:t>Anime/Kami opponent. (</a:t>
              </a:r>
              <a:r>
                <a:rPr lang="en-US" sz="1050" dirty="0" err="1" smtClean="0"/>
                <a:t>killer.c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4" y="3776271"/>
            <a:ext cx="6086475" cy="847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93048" y="4623996"/>
            <a:ext cx="2521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Weird </a:t>
            </a:r>
            <a:r>
              <a:rPr lang="en-US" sz="1050" dirty="0" err="1"/>
              <a:t>cyrillic</a:t>
            </a:r>
            <a:r>
              <a:rPr lang="en-US" sz="1050" dirty="0"/>
              <a:t> </a:t>
            </a:r>
            <a:r>
              <a:rPr lang="en-US" sz="1050" dirty="0" smtClean="0"/>
              <a:t>language . (</a:t>
            </a:r>
            <a:r>
              <a:rPr lang="en-US" sz="1050" dirty="0" err="1" smtClean="0"/>
              <a:t>admin.go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871390" y="5491140"/>
            <a:ext cx="1633016" cy="877824"/>
          </a:xfrm>
          <a:prstGeom prst="wedgeRoundRectCallout">
            <a:avLst>
              <a:gd name="adj1" fmla="val 72706"/>
              <a:gd name="adj2" fmla="val -184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Might say something about the author or it was made to confuse the enemy.  </a:t>
            </a:r>
            <a:endParaRPr lang="en-US" sz="1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11" y="1539772"/>
            <a:ext cx="2933700" cy="800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4468" y="2319072"/>
            <a:ext cx="3023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 Hiding behind random name. (bot/</a:t>
            </a:r>
            <a:r>
              <a:rPr lang="en-US" sz="1050" dirty="0" err="1" smtClean="0"/>
              <a:t>main.c</a:t>
            </a:r>
            <a:r>
              <a:rPr lang="en-US" sz="1050" dirty="0" smtClean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40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nsure only one instance of </a:t>
            </a:r>
            <a:r>
              <a:rPr lang="en-US" dirty="0" err="1" smtClean="0"/>
              <a:t>Mirai</a:t>
            </a:r>
            <a:r>
              <a:rPr lang="en-US" dirty="0" smtClean="0"/>
              <a:t> running.</a:t>
            </a:r>
          </a:p>
          <a:p>
            <a:endParaRPr lang="en-US" dirty="0" smtClean="0"/>
          </a:p>
          <a:p>
            <a:r>
              <a:rPr lang="en-US" dirty="0" smtClean="0"/>
              <a:t>Killing other processes. </a:t>
            </a:r>
          </a:p>
          <a:p>
            <a:endParaRPr lang="en-US" dirty="0"/>
          </a:p>
          <a:p>
            <a:r>
              <a:rPr lang="en-US" dirty="0" smtClean="0"/>
              <a:t>Hide process name behind random name.</a:t>
            </a:r>
          </a:p>
          <a:p>
            <a:endParaRPr lang="en-US" dirty="0" smtClean="0"/>
          </a:p>
          <a:p>
            <a:r>
              <a:rPr lang="en-US" dirty="0" smtClean="0"/>
              <a:t>Killing opponents processes.</a:t>
            </a:r>
          </a:p>
          <a:p>
            <a:endParaRPr lang="en-US" dirty="0" smtClean="0"/>
          </a:p>
          <a:p>
            <a:r>
              <a:rPr lang="en-US" dirty="0" smtClean="0"/>
              <a:t>Using anti-debug technics.</a:t>
            </a:r>
          </a:p>
          <a:p>
            <a:pPr lvl="1"/>
            <a:r>
              <a:rPr lang="en-US" dirty="0" smtClean="0"/>
              <a:t>Registering to SIGTRAP.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15" y="2630995"/>
            <a:ext cx="1847850" cy="172402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693582" y="5271684"/>
            <a:ext cx="1633016" cy="498180"/>
          </a:xfrm>
          <a:prstGeom prst="wedgeRoundRectCallout">
            <a:avLst>
              <a:gd name="adj1" fmla="val 67107"/>
              <a:gd name="adj2" fmla="val -2817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Source code tree,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24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3008" y="2295144"/>
            <a:ext cx="41841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smtClean="0"/>
              <a:t>Q&amp;A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1598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Bot… What</a:t>
            </a:r>
            <a:r>
              <a:rPr lang="en-US" dirty="0" smtClean="0"/>
              <a:t>?</a:t>
            </a:r>
          </a:p>
          <a:p>
            <a:r>
              <a:rPr lang="en-US" dirty="0"/>
              <a:t>Go </a:t>
            </a:r>
            <a:r>
              <a:rPr lang="en-US" dirty="0" smtClean="0"/>
              <a:t>malicious.</a:t>
            </a:r>
          </a:p>
          <a:p>
            <a:r>
              <a:rPr lang="en-US" dirty="0" smtClean="0"/>
              <a:t>Introduction.</a:t>
            </a:r>
          </a:p>
          <a:p>
            <a:r>
              <a:rPr lang="en-US" dirty="0" smtClean="0"/>
              <a:t>Infection map.</a:t>
            </a:r>
          </a:p>
          <a:p>
            <a:r>
              <a:rPr lang="en-US" dirty="0" smtClean="0"/>
              <a:t>Architecture.</a:t>
            </a:r>
          </a:p>
          <a:p>
            <a:r>
              <a:rPr lang="en-US" dirty="0" smtClean="0"/>
              <a:t>Lets go deeper…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Bot…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agent – Piece of code working for you…</a:t>
            </a:r>
          </a:p>
          <a:p>
            <a:pPr lvl="1"/>
            <a:r>
              <a:rPr lang="en-US" dirty="0"/>
              <a:t>Buyer agents </a:t>
            </a:r>
            <a:r>
              <a:rPr lang="en-US" dirty="0" smtClean="0"/>
              <a:t>retrieving </a:t>
            </a:r>
            <a:r>
              <a:rPr lang="en-US" dirty="0"/>
              <a:t>information about goods and </a:t>
            </a:r>
            <a:r>
              <a:rPr lang="en-US" dirty="0" smtClean="0"/>
              <a:t>services, also known as “shopping bots”.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agents or personal agents</a:t>
            </a:r>
          </a:p>
          <a:p>
            <a:pPr lvl="2"/>
            <a:r>
              <a:rPr lang="en-US" dirty="0"/>
              <a:t>Check your e-mail</a:t>
            </a:r>
            <a:r>
              <a:rPr lang="en-US" dirty="0" smtClean="0"/>
              <a:t>, play </a:t>
            </a:r>
            <a:r>
              <a:rPr lang="en-US" dirty="0"/>
              <a:t>computer </a:t>
            </a:r>
            <a:r>
              <a:rPr lang="en-US" dirty="0" smtClean="0"/>
              <a:t>games (annoying…), </a:t>
            </a: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information for </a:t>
            </a:r>
            <a:r>
              <a:rPr lang="en-US" dirty="0" smtClean="0"/>
              <a:t>you, </a:t>
            </a:r>
            <a:r>
              <a:rPr lang="en-US" dirty="0"/>
              <a:t>Scan Web </a:t>
            </a:r>
            <a:r>
              <a:rPr lang="en-US" dirty="0" smtClean="0"/>
              <a:t>pages, </a:t>
            </a:r>
            <a:r>
              <a:rPr lang="en-US" dirty="0"/>
              <a:t>Fill out </a:t>
            </a:r>
            <a:r>
              <a:rPr lang="en-US" dirty="0" smtClean="0"/>
              <a:t>forms and more…</a:t>
            </a:r>
          </a:p>
          <a:p>
            <a:pPr lvl="1"/>
            <a:r>
              <a:rPr lang="en-US" dirty="0" smtClean="0"/>
              <a:t>And so on…</a:t>
            </a:r>
          </a:p>
        </p:txBody>
      </p:sp>
      <p:pic>
        <p:nvPicPr>
          <p:cNvPr id="1032" name="Picture 8" descr="Image result for 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4" y="789595"/>
            <a:ext cx="1382488" cy="151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85" y="4822769"/>
            <a:ext cx="4416743" cy="1241936"/>
          </a:xfrm>
          <a:prstGeom prst="rect">
            <a:avLst/>
          </a:prstGeom>
        </p:spPr>
      </p:pic>
      <p:pic>
        <p:nvPicPr>
          <p:cNvPr id="1034" name="Picture 10" descr="Image result for 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14" y="5343263"/>
            <a:ext cx="2162997" cy="12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malicious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BOTs (software agents) are good.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Game bots – playing game for your opponent. So annoying…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scanners.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DDOS – Group of agents attacking one target.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gathering – After infecting device agent export information.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8" y="2900263"/>
            <a:ext cx="428408" cy="42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3" y="5006067"/>
            <a:ext cx="463077" cy="4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8" y="3849100"/>
            <a:ext cx="428408" cy="4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b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4" y="789595"/>
            <a:ext cx="1382488" cy="151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b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14" y="5343263"/>
            <a:ext cx="2162997" cy="12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49,657 </a:t>
            </a:r>
            <a:r>
              <a:rPr lang="en-US" dirty="0"/>
              <a:t>unique IPs which hosted </a:t>
            </a:r>
            <a:r>
              <a:rPr lang="en-US" dirty="0" err="1"/>
              <a:t>Mirai</a:t>
            </a:r>
            <a:r>
              <a:rPr lang="en-US" dirty="0"/>
              <a:t>-infected devices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Mostly </a:t>
            </a:r>
            <a:r>
              <a:rPr lang="en-US" dirty="0" err="1" smtClean="0"/>
              <a:t>Mirai</a:t>
            </a:r>
            <a:r>
              <a:rPr lang="en-US" dirty="0" smtClean="0"/>
              <a:t> was hosted by CCTC cameras.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as a launch platform for </a:t>
            </a:r>
            <a:r>
              <a:rPr lang="en-US" dirty="0" err="1"/>
              <a:t>DDoS</a:t>
            </a:r>
            <a:r>
              <a:rPr lang="en-US" dirty="0"/>
              <a:t> attacks.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C&amp;C </a:t>
            </a:r>
            <a:r>
              <a:rPr lang="en-US" dirty="0" smtClean="0"/>
              <a:t>code </a:t>
            </a:r>
            <a:r>
              <a:rPr lang="en-US" dirty="0"/>
              <a:t>is coded in Go, while its bots are coded in 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Source code was liked by Anna-</a:t>
            </a:r>
            <a:r>
              <a:rPr lang="en-US" dirty="0" err="1" smtClean="0"/>
              <a:t>senpai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nfection Map</a:t>
            </a:r>
            <a:endParaRPr lang="en-US" dirty="0"/>
          </a:p>
        </p:txBody>
      </p:sp>
      <p:pic>
        <p:nvPicPr>
          <p:cNvPr id="4098" name="Picture 2" descr="Geo-locations of all Mirai-infect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67" y="2430761"/>
            <a:ext cx="7095617" cy="4062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5104" y="1924269"/>
            <a:ext cx="872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Overall, IP addresses of </a:t>
            </a:r>
            <a:r>
              <a:rPr lang="en-US" dirty="0" err="1"/>
              <a:t>Mirai</a:t>
            </a:r>
            <a:r>
              <a:rPr lang="en-US" dirty="0"/>
              <a:t>-infected devices were spotted in 164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709499" y="4607654"/>
            <a:ext cx="748923" cy="799364"/>
            <a:chOff x="8041782" y="3397991"/>
            <a:chExt cx="748923" cy="799364"/>
          </a:xfrm>
        </p:grpSpPr>
        <p:pic>
          <p:nvPicPr>
            <p:cNvPr id="3076" name="Picture 4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366" y="3397991"/>
              <a:ext cx="537754" cy="53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041782" y="3935745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Scanner</a:t>
              </a:r>
              <a:endParaRPr lang="en-US" sz="105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739144" y="1932713"/>
            <a:ext cx="647934" cy="791670"/>
            <a:chOff x="5943580" y="2605497"/>
            <a:chExt cx="647934" cy="791670"/>
          </a:xfrm>
        </p:grpSpPr>
        <p:pic>
          <p:nvPicPr>
            <p:cNvPr id="13" name="Picture 4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164" y="2605497"/>
              <a:ext cx="537754" cy="53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943580" y="3143251"/>
              <a:ext cx="6479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Loader</a:t>
              </a:r>
              <a:endParaRPr lang="en-US" sz="105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1795" y="5875841"/>
            <a:ext cx="537754" cy="791670"/>
            <a:chOff x="11237323" y="4952746"/>
            <a:chExt cx="537754" cy="791670"/>
          </a:xfrm>
        </p:grpSpPr>
        <p:pic>
          <p:nvPicPr>
            <p:cNvPr id="15" name="Picture 4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7323" y="4952746"/>
              <a:ext cx="537754" cy="53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237323" y="5490500"/>
              <a:ext cx="5020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CNC</a:t>
              </a:r>
              <a:endParaRPr lang="en-US" sz="1050" dirty="0"/>
            </a:p>
          </p:txBody>
        </p:sp>
      </p:grpSp>
      <p:pic>
        <p:nvPicPr>
          <p:cNvPr id="3090" name="Picture 1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21" y="5694060"/>
            <a:ext cx="895069" cy="8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4539610" y="5878814"/>
            <a:ext cx="1146468" cy="770569"/>
            <a:chOff x="9674855" y="2863737"/>
            <a:chExt cx="1146468" cy="770569"/>
          </a:xfrm>
        </p:grpSpPr>
        <p:pic>
          <p:nvPicPr>
            <p:cNvPr id="3092" name="Picture 20" descr="Image result for malicious 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62" y="2863737"/>
              <a:ext cx="516653" cy="516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9674855" y="338039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d</a:t>
              </a:r>
              <a:r>
                <a:rPr lang="en-US" sz="1050" dirty="0" err="1" smtClean="0"/>
                <a:t>lr.ARCH</a:t>
              </a:r>
              <a:r>
                <a:rPr lang="en-US" sz="1050" dirty="0" smtClean="0"/>
                <a:t> (4Kb)</a:t>
              </a:r>
              <a:endParaRPr lang="en-US" sz="105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59555" y="2354654"/>
            <a:ext cx="1370888" cy="770569"/>
            <a:chOff x="9491975" y="4356552"/>
            <a:chExt cx="1370888" cy="770569"/>
          </a:xfrm>
        </p:grpSpPr>
        <p:pic>
          <p:nvPicPr>
            <p:cNvPr id="26" name="Picture 20" descr="Image result for malicious 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6882" y="4356552"/>
              <a:ext cx="516653" cy="516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91975" y="4873205"/>
              <a:ext cx="13708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Mirai.ARCH</a:t>
              </a:r>
              <a:r>
                <a:rPr lang="en-US" sz="1050" dirty="0" smtClean="0"/>
                <a:t> (60Kb)</a:t>
              </a:r>
              <a:endParaRPr lang="en-US" sz="1050" dirty="0"/>
            </a:p>
          </p:txBody>
        </p:sp>
      </p:grpSp>
      <p:cxnSp>
        <p:nvCxnSpPr>
          <p:cNvPr id="12" name="Elbow Connector 11"/>
          <p:cNvCxnSpPr>
            <a:stCxn id="10" idx="2"/>
            <a:endCxn id="3090" idx="3"/>
          </p:cNvCxnSpPr>
          <p:nvPr/>
        </p:nvCxnSpPr>
        <p:spPr>
          <a:xfrm rot="5400000">
            <a:off x="7202138" y="5259771"/>
            <a:ext cx="734577" cy="1029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84164" y="6200512"/>
            <a:ext cx="234070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1. Scanner searching for devices </a:t>
            </a:r>
          </a:p>
          <a:p>
            <a:r>
              <a:rPr lang="en-US" sz="1050" dirty="0"/>
              <a:t>w</a:t>
            </a:r>
            <a:r>
              <a:rPr lang="en-US" sz="1050" dirty="0" smtClean="0"/>
              <a:t>ith default or known username</a:t>
            </a:r>
          </a:p>
          <a:p>
            <a:r>
              <a:rPr lang="en-US" sz="1050" dirty="0"/>
              <a:t>a</a:t>
            </a:r>
            <a:r>
              <a:rPr lang="en-US" sz="1050" dirty="0" smtClean="0"/>
              <a:t>nd password.</a:t>
            </a:r>
            <a:endParaRPr lang="en-US" sz="105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89028" y="3330449"/>
            <a:ext cx="1199367" cy="770569"/>
            <a:chOff x="9626034" y="2880514"/>
            <a:chExt cx="1199367" cy="770569"/>
          </a:xfrm>
        </p:grpSpPr>
        <p:pic>
          <p:nvPicPr>
            <p:cNvPr id="37" name="Picture 20" descr="Image result for malicious 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0941" y="2880514"/>
              <a:ext cx="516653" cy="516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9626034" y="3397167"/>
              <a:ext cx="11993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scanListener.go</a:t>
              </a:r>
              <a:endParaRPr lang="en-US" sz="1050" dirty="0" smtClean="0"/>
            </a:p>
          </p:txBody>
        </p:sp>
      </p:grpSp>
      <p:cxnSp>
        <p:nvCxnSpPr>
          <p:cNvPr id="31" name="Straight Arrow Connector 30"/>
          <p:cNvCxnSpPr>
            <a:stCxn id="3076" idx="0"/>
            <a:endCxn id="38" idx="2"/>
          </p:cNvCxnSpPr>
          <p:nvPr/>
        </p:nvCxnSpPr>
        <p:spPr>
          <a:xfrm flipV="1">
            <a:off x="8083960" y="4101018"/>
            <a:ext cx="4752" cy="50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0"/>
            <a:endCxn id="14" idx="2"/>
          </p:cNvCxnSpPr>
          <p:nvPr/>
        </p:nvCxnSpPr>
        <p:spPr>
          <a:xfrm flipV="1">
            <a:off x="8062262" y="2724383"/>
            <a:ext cx="849" cy="60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43145" y="4159935"/>
            <a:ext cx="177805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2. Once scanner found </a:t>
            </a:r>
          </a:p>
          <a:p>
            <a:r>
              <a:rPr lang="en-US" sz="1050" dirty="0"/>
              <a:t>p</a:t>
            </a:r>
            <a:r>
              <a:rPr lang="en-US" sz="1050" dirty="0" smtClean="0"/>
              <a:t>otential user, it report</a:t>
            </a:r>
          </a:p>
          <a:p>
            <a:r>
              <a:rPr lang="en-US" sz="1050" dirty="0"/>
              <a:t>t</a:t>
            </a:r>
            <a:r>
              <a:rPr lang="en-US" sz="1050" dirty="0" smtClean="0"/>
              <a:t>o loader on port 48101. 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8243145" y="2739939"/>
            <a:ext cx="191270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3. GO script passing the </a:t>
            </a:r>
          </a:p>
          <a:p>
            <a:r>
              <a:rPr lang="en-US" sz="1050" dirty="0"/>
              <a:t>c</a:t>
            </a:r>
            <a:r>
              <a:rPr lang="en-US" sz="1050" dirty="0" smtClean="0"/>
              <a:t>redentials to loader using</a:t>
            </a:r>
          </a:p>
          <a:p>
            <a:r>
              <a:rPr lang="en-US" sz="1050" dirty="0" smtClean="0"/>
              <a:t>simple STDIN pipe.</a:t>
            </a:r>
            <a:endParaRPr lang="en-US" sz="1050" dirty="0"/>
          </a:p>
        </p:txBody>
      </p:sp>
      <p:cxnSp>
        <p:nvCxnSpPr>
          <p:cNvPr id="61" name="Elbow Connector 60"/>
          <p:cNvCxnSpPr>
            <a:stCxn id="13" idx="1"/>
            <a:endCxn id="64" idx="0"/>
          </p:cNvCxnSpPr>
          <p:nvPr/>
        </p:nvCxnSpPr>
        <p:spPr>
          <a:xfrm rot="10800000" flipV="1">
            <a:off x="6606302" y="2201590"/>
            <a:ext cx="1238426" cy="138294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27508" y="3584536"/>
            <a:ext cx="1957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dirty="0" smtClean="0"/>
              <a:t>. Loader connecting </a:t>
            </a:r>
            <a:r>
              <a:rPr lang="en-US" sz="1050" dirty="0" err="1" smtClean="0"/>
              <a:t>IoT</a:t>
            </a:r>
            <a:r>
              <a:rPr lang="en-US" sz="1050" dirty="0" smtClean="0"/>
              <a:t> </a:t>
            </a:r>
          </a:p>
          <a:p>
            <a:r>
              <a:rPr lang="en-US" sz="1050" dirty="0" smtClean="0"/>
              <a:t>Device using U/P provided </a:t>
            </a:r>
          </a:p>
          <a:p>
            <a:r>
              <a:rPr lang="en-US" sz="1050" dirty="0" smtClean="0"/>
              <a:t>earlier. Checking if there </a:t>
            </a:r>
          </a:p>
          <a:p>
            <a:r>
              <a:rPr lang="en-US" sz="1050" dirty="0" smtClean="0"/>
              <a:t>are </a:t>
            </a:r>
            <a:r>
              <a:rPr lang="en-US" sz="1050" dirty="0" err="1" smtClean="0"/>
              <a:t>wget</a:t>
            </a:r>
            <a:r>
              <a:rPr lang="en-US" sz="1050" dirty="0" smtClean="0"/>
              <a:t> and </a:t>
            </a:r>
            <a:r>
              <a:rPr lang="en-US" sz="1050" dirty="0" err="1" smtClean="0"/>
              <a:t>tftp</a:t>
            </a:r>
            <a:r>
              <a:rPr lang="en-US" sz="1050" dirty="0" smtClean="0"/>
              <a:t> tools.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3894341" y="3584536"/>
            <a:ext cx="173316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5.1. If tools found then </a:t>
            </a:r>
          </a:p>
          <a:p>
            <a:r>
              <a:rPr lang="en-US" sz="1050" dirty="0" smtClean="0"/>
              <a:t>loader download using </a:t>
            </a:r>
          </a:p>
          <a:p>
            <a:r>
              <a:rPr lang="en-US" sz="1050" dirty="0" smtClean="0"/>
              <a:t>shell commands </a:t>
            </a:r>
            <a:r>
              <a:rPr lang="en-US" sz="1050" dirty="0" err="1" smtClean="0"/>
              <a:t>Mirai</a:t>
            </a:r>
            <a:r>
              <a:rPr lang="en-US" sz="1050" dirty="0" smtClean="0"/>
              <a:t> </a:t>
            </a:r>
          </a:p>
          <a:p>
            <a:r>
              <a:rPr lang="en-US" sz="1050" dirty="0" smtClean="0"/>
              <a:t>binary to the device </a:t>
            </a:r>
          </a:p>
          <a:p>
            <a:r>
              <a:rPr lang="en-US" sz="1050" dirty="0" smtClean="0"/>
              <a:t>and execute.</a:t>
            </a:r>
            <a:endParaRPr lang="en-US" sz="1050" dirty="0"/>
          </a:p>
        </p:txBody>
      </p:sp>
      <p:cxnSp>
        <p:nvCxnSpPr>
          <p:cNvPr id="67" name="Elbow Connector 66"/>
          <p:cNvCxnSpPr>
            <a:stCxn id="64" idx="2"/>
            <a:endCxn id="3090" idx="0"/>
          </p:cNvCxnSpPr>
          <p:nvPr/>
        </p:nvCxnSpPr>
        <p:spPr>
          <a:xfrm rot="16200000" flipH="1">
            <a:off x="5921399" y="5008103"/>
            <a:ext cx="1370860" cy="1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1"/>
            <a:endCxn id="65" idx="0"/>
          </p:cNvCxnSpPr>
          <p:nvPr/>
        </p:nvCxnSpPr>
        <p:spPr>
          <a:xfrm rot="10800000" flipV="1">
            <a:off x="4760926" y="2201590"/>
            <a:ext cx="3083803" cy="138294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5" idx="2"/>
            <a:endCxn id="3090" idx="0"/>
          </p:cNvCxnSpPr>
          <p:nvPr/>
        </p:nvCxnSpPr>
        <p:spPr>
          <a:xfrm rot="16200000" flipH="1">
            <a:off x="5079501" y="4166205"/>
            <a:ext cx="1209278" cy="1846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5" idx="1"/>
            <a:endCxn id="3090" idx="3"/>
          </p:cNvCxnSpPr>
          <p:nvPr/>
        </p:nvCxnSpPr>
        <p:spPr>
          <a:xfrm rot="10800000">
            <a:off x="7054891" y="6141596"/>
            <a:ext cx="3746905" cy="3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61174" y="3595519"/>
            <a:ext cx="16946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5.2.1 If tools not found </a:t>
            </a:r>
          </a:p>
          <a:p>
            <a:r>
              <a:rPr lang="en-US" sz="1050" dirty="0" smtClean="0"/>
              <a:t>then loader download </a:t>
            </a:r>
          </a:p>
          <a:p>
            <a:r>
              <a:rPr lang="en-US" sz="1050" dirty="0" smtClean="0"/>
              <a:t>using echo load small  </a:t>
            </a:r>
          </a:p>
          <a:p>
            <a:r>
              <a:rPr lang="en-US" sz="1050" dirty="0" smtClean="0"/>
              <a:t>binary that connect </a:t>
            </a:r>
          </a:p>
          <a:p>
            <a:r>
              <a:rPr lang="en-US" sz="1050" dirty="0" smtClean="0"/>
              <a:t>loader and receiving </a:t>
            </a:r>
          </a:p>
          <a:p>
            <a:r>
              <a:rPr lang="en-US" sz="1050" dirty="0" err="1" smtClean="0"/>
              <a:t>Mirai</a:t>
            </a:r>
            <a:r>
              <a:rPr lang="en-US" sz="1050" dirty="0" smtClean="0"/>
              <a:t> binary.</a:t>
            </a:r>
            <a:endParaRPr lang="en-US" sz="1050" dirty="0"/>
          </a:p>
        </p:txBody>
      </p:sp>
      <p:cxnSp>
        <p:nvCxnSpPr>
          <p:cNvPr id="83" name="Elbow Connector 82"/>
          <p:cNvCxnSpPr>
            <a:stCxn id="13" idx="1"/>
            <a:endCxn id="82" idx="0"/>
          </p:cNvCxnSpPr>
          <p:nvPr/>
        </p:nvCxnSpPr>
        <p:spPr>
          <a:xfrm rot="10800000" flipV="1">
            <a:off x="3008522" y="2201589"/>
            <a:ext cx="4836206" cy="139392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2" idx="2"/>
            <a:endCxn id="3090" idx="0"/>
          </p:cNvCxnSpPr>
          <p:nvPr/>
        </p:nvCxnSpPr>
        <p:spPr>
          <a:xfrm rot="16200000" flipH="1">
            <a:off x="4289583" y="3376287"/>
            <a:ext cx="1036712" cy="3598834"/>
          </a:xfrm>
          <a:prstGeom prst="bentConnector3">
            <a:avLst>
              <a:gd name="adj1" fmla="val 40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97" idx="0"/>
            <a:endCxn id="13" idx="1"/>
          </p:cNvCxnSpPr>
          <p:nvPr/>
        </p:nvCxnSpPr>
        <p:spPr>
          <a:xfrm rot="5400000" flipH="1" flipV="1">
            <a:off x="4360561" y="-670200"/>
            <a:ext cx="612377" cy="6355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93615" y="2813967"/>
            <a:ext cx="1370888" cy="770569"/>
            <a:chOff x="793615" y="2813967"/>
            <a:chExt cx="1370888" cy="770569"/>
          </a:xfrm>
        </p:grpSpPr>
        <p:pic>
          <p:nvPicPr>
            <p:cNvPr id="97" name="Picture 20" descr="Image result for malicious 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43" y="2813967"/>
              <a:ext cx="516653" cy="516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793615" y="3330620"/>
              <a:ext cx="13708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Mirai.ARCH</a:t>
              </a:r>
              <a:r>
                <a:rPr lang="en-US" sz="1050" dirty="0" smtClean="0"/>
                <a:t> (60Kb)</a:t>
              </a:r>
              <a:endParaRPr lang="en-US" sz="1050" dirty="0"/>
            </a:p>
          </p:txBody>
        </p:sp>
      </p:grpSp>
      <p:cxnSp>
        <p:nvCxnSpPr>
          <p:cNvPr id="100" name="Elbow Connector 99"/>
          <p:cNvCxnSpPr>
            <a:stCxn id="98" idx="2"/>
            <a:endCxn id="3092" idx="1"/>
          </p:cNvCxnSpPr>
          <p:nvPr/>
        </p:nvCxnSpPr>
        <p:spPr>
          <a:xfrm rot="16200000" flipH="1">
            <a:off x="1890486" y="3173109"/>
            <a:ext cx="2552605" cy="337545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092" idx="3"/>
            <a:endCxn id="3090" idx="1"/>
          </p:cNvCxnSpPr>
          <p:nvPr/>
        </p:nvCxnSpPr>
        <p:spPr>
          <a:xfrm>
            <a:off x="5371170" y="6137141"/>
            <a:ext cx="788651" cy="4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26850" y="6187718"/>
            <a:ext cx="17860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5.2.2 Tiny loader loading </a:t>
            </a:r>
          </a:p>
          <a:p>
            <a:r>
              <a:rPr lang="en-US" sz="1050" dirty="0" err="1" smtClean="0"/>
              <a:t>Mirai</a:t>
            </a:r>
            <a:r>
              <a:rPr lang="en-US" sz="1050" dirty="0" smtClean="0"/>
              <a:t> to the device. 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60889" y="5621925"/>
            <a:ext cx="23246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6. Now CNC can launch attacks.</a:t>
            </a:r>
          </a:p>
          <a:p>
            <a:r>
              <a:rPr lang="en-US" sz="1050" dirty="0" smtClean="0"/>
              <a:t>Isn’t it cool?!</a:t>
            </a:r>
            <a:endParaRPr lang="en-US" sz="105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982662" y="2354654"/>
            <a:ext cx="1146468" cy="770569"/>
            <a:chOff x="9674855" y="2863737"/>
            <a:chExt cx="1146468" cy="770569"/>
          </a:xfrm>
        </p:grpSpPr>
        <p:pic>
          <p:nvPicPr>
            <p:cNvPr id="111" name="Picture 20" descr="Image result for malicious 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62" y="2863737"/>
              <a:ext cx="516653" cy="516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9674855" y="338039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d</a:t>
              </a:r>
              <a:r>
                <a:rPr lang="en-US" sz="1050" dirty="0" err="1" smtClean="0"/>
                <a:t>lr.ARCH</a:t>
              </a:r>
              <a:r>
                <a:rPr lang="en-US" sz="1050" dirty="0" smtClean="0"/>
                <a:t> (4Kb)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3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/>
      <p:bldP spid="55" grpId="0"/>
      <p:bldP spid="64" grpId="0"/>
      <p:bldP spid="65" grpId="0"/>
      <p:bldP spid="82" grpId="0"/>
      <p:bldP spid="108" grpId="0"/>
      <p:bldP spid="1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1768" y="2778391"/>
            <a:ext cx="1145776" cy="1322551"/>
            <a:chOff x="5943580" y="2605497"/>
            <a:chExt cx="747320" cy="791670"/>
          </a:xfrm>
        </p:grpSpPr>
        <p:pic>
          <p:nvPicPr>
            <p:cNvPr id="5" name="Picture 4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164" y="2605497"/>
              <a:ext cx="537754" cy="53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43580" y="3143251"/>
              <a:ext cx="747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Attacker</a:t>
              </a:r>
              <a:endParaRPr lang="en-US" sz="1050" dirty="0"/>
            </a:p>
          </p:txBody>
        </p:sp>
      </p:grpSp>
      <p:pic>
        <p:nvPicPr>
          <p:cNvPr id="7" name="Picture 1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447" y="2992134"/>
            <a:ext cx="895069" cy="8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>
          <a:xfrm>
            <a:off x="4068839" y="2667000"/>
            <a:ext cx="2011680" cy="15453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7174" name="Picture 6" descr="Image result for 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64" y="28280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95" y="4968520"/>
            <a:ext cx="895069" cy="8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13155" y="3887203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Router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62745" y="3894897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IoT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43031" y="5863589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IoT</a:t>
            </a:r>
            <a:endParaRPr lang="en-US" dirty="0"/>
          </a:p>
        </p:txBody>
      </p:sp>
      <p:cxnSp>
        <p:nvCxnSpPr>
          <p:cNvPr id="11" name="Elbow Connector 10"/>
          <p:cNvCxnSpPr>
            <a:stCxn id="5" idx="3"/>
            <a:endCxn id="8" idx="2"/>
          </p:cNvCxnSpPr>
          <p:nvPr/>
        </p:nvCxnSpPr>
        <p:spPr>
          <a:xfrm>
            <a:off x="2488121" y="3227573"/>
            <a:ext cx="1586958" cy="212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0"/>
            <a:endCxn id="7174" idx="1"/>
          </p:cNvCxnSpPr>
          <p:nvPr/>
        </p:nvCxnSpPr>
        <p:spPr>
          <a:xfrm flipV="1">
            <a:off x="6078843" y="3437627"/>
            <a:ext cx="1353821" cy="2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174" idx="3"/>
            <a:endCxn id="7" idx="1"/>
          </p:cNvCxnSpPr>
          <p:nvPr/>
        </p:nvCxnSpPr>
        <p:spPr>
          <a:xfrm>
            <a:off x="8651864" y="3437627"/>
            <a:ext cx="1439583" cy="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174" idx="1"/>
            <a:endCxn id="12" idx="0"/>
          </p:cNvCxnSpPr>
          <p:nvPr/>
        </p:nvCxnSpPr>
        <p:spPr>
          <a:xfrm rot="10800000" flipH="1" flipV="1">
            <a:off x="7432664" y="3437626"/>
            <a:ext cx="590866" cy="1530893"/>
          </a:xfrm>
          <a:prstGeom prst="bentConnector4">
            <a:avLst>
              <a:gd name="adj1" fmla="val -38689"/>
              <a:gd name="adj2" fmla="val 4960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32649" y="3183710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Behind NAT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23529" y="4404197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Port forwarded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079573" y="4324078"/>
            <a:ext cx="2106454" cy="19852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784809" y="2551175"/>
            <a:ext cx="2352582" cy="1597637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deeper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03973" y="797780"/>
            <a:ext cx="2298601" cy="1981475"/>
            <a:chOff x="3791525" y="523460"/>
            <a:chExt cx="2298601" cy="1981475"/>
          </a:xfrm>
        </p:grpSpPr>
        <p:grpSp>
          <p:nvGrpSpPr>
            <p:cNvPr id="4" name="Group 3"/>
            <p:cNvGrpSpPr/>
            <p:nvPr/>
          </p:nvGrpSpPr>
          <p:grpSpPr>
            <a:xfrm>
              <a:off x="5341203" y="523460"/>
              <a:ext cx="748923" cy="799364"/>
              <a:chOff x="8041782" y="3397991"/>
              <a:chExt cx="748923" cy="799364"/>
            </a:xfrm>
          </p:grpSpPr>
          <p:pic>
            <p:nvPicPr>
              <p:cNvPr id="5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7366" y="3397991"/>
                <a:ext cx="537754" cy="537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041782" y="393574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Scanner</a:t>
                </a:r>
                <a:endParaRPr lang="en-US" sz="1050" dirty="0"/>
              </a:p>
            </p:txBody>
          </p:sp>
        </p:grpSp>
        <p:pic>
          <p:nvPicPr>
            <p:cNvPr id="7" name="Picture 18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525" y="1609866"/>
              <a:ext cx="895069" cy="89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Elbow Connector 7"/>
            <p:cNvCxnSpPr>
              <a:stCxn id="6" idx="2"/>
              <a:endCxn id="7" idx="3"/>
            </p:cNvCxnSpPr>
            <p:nvPr/>
          </p:nvCxnSpPr>
          <p:spPr>
            <a:xfrm rot="5400000">
              <a:off x="4833842" y="1175577"/>
              <a:ext cx="734577" cy="10290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" y="1776634"/>
            <a:ext cx="1247818" cy="459562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431592" y="3508112"/>
            <a:ext cx="2343911" cy="2158916"/>
            <a:chOff x="7005256" y="3579127"/>
            <a:chExt cx="2343911" cy="21589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0900" y="3579127"/>
              <a:ext cx="1952625" cy="1905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05256" y="5484127"/>
              <a:ext cx="23439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Telnet connection state machine</a:t>
              </a:r>
              <a:endParaRPr lang="en-US" sz="105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8237" y="2254796"/>
            <a:ext cx="5530624" cy="880574"/>
            <a:chOff x="5975576" y="2504935"/>
            <a:chExt cx="5530624" cy="8805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5576" y="2504935"/>
              <a:ext cx="5530624" cy="62665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12741" y="3131593"/>
              <a:ext cx="42562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Obfuscated username and password saved in table repository </a:t>
              </a:r>
              <a:endParaRPr lang="en-US" sz="1050" dirty="0"/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5376672" y="3895344"/>
            <a:ext cx="1408176" cy="877824"/>
          </a:xfrm>
          <a:prstGeom prst="wedgeRoundRectCallout">
            <a:avLst>
              <a:gd name="adj1" fmla="val 113414"/>
              <a:gd name="adj2" fmla="val -42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using 3d-party libraries for </a:t>
            </a:r>
            <a:r>
              <a:rPr lang="en-US" sz="1000" dirty="0" smtClean="0"/>
              <a:t>telnet. Has its own implementation.</a:t>
            </a:r>
            <a:endParaRPr lang="en-US" sz="1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421679" y="3895344"/>
            <a:ext cx="1408176" cy="877824"/>
          </a:xfrm>
          <a:prstGeom prst="wedgeRoundRectCallout">
            <a:avLst>
              <a:gd name="adj1" fmla="val -106716"/>
              <a:gd name="adj2" fmla="val -183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Strings were obfuscated to make it more difficult for been detected. </a:t>
            </a:r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875" y="5031149"/>
            <a:ext cx="5162473" cy="1511817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2290866" y="3526400"/>
            <a:ext cx="1408176" cy="877824"/>
          </a:xfrm>
          <a:prstGeom prst="wedgeRoundRectCallout">
            <a:avLst>
              <a:gd name="adj1" fmla="val 89388"/>
              <a:gd name="adj2" fmla="val 129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Avoiding list of IP.</a:t>
            </a:r>
          </a:p>
          <a:p>
            <a:pPr algn="ctr"/>
            <a:r>
              <a:rPr lang="en-US" sz="1000" dirty="0" smtClean="0"/>
              <a:t>Whit list of </a:t>
            </a:r>
            <a:r>
              <a:rPr lang="en-US" sz="1000" dirty="0" err="1" smtClean="0"/>
              <a:t>Ips</a:t>
            </a:r>
            <a:r>
              <a:rPr lang="en-US" sz="1000" dirty="0" smtClean="0"/>
              <a:t> which will not be scanned.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1799</TotalTime>
  <Words>740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MIRAI</vt:lpstr>
      <vt:lpstr>Agenda</vt:lpstr>
      <vt:lpstr>Bot… What?</vt:lpstr>
      <vt:lpstr>Go malicious</vt:lpstr>
      <vt:lpstr>introduction</vt:lpstr>
      <vt:lpstr>infection Map</vt:lpstr>
      <vt:lpstr>Architecture</vt:lpstr>
      <vt:lpstr>Lets go deeper…</vt:lpstr>
      <vt:lpstr>Lets go deeper…</vt:lpstr>
      <vt:lpstr>Lets go deeper…</vt:lpstr>
      <vt:lpstr>Lets go deeper…</vt:lpstr>
      <vt:lpstr>Lets go deeper…</vt:lpstr>
      <vt:lpstr>Lets go deeper…</vt:lpstr>
      <vt:lpstr>Lets go deeper…</vt:lpstr>
      <vt:lpstr>Lets go deeper…</vt:lpstr>
      <vt:lpstr>Lets go deeper…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MIRAI</dc:title>
  <dc:creator>Yevgeniy Kiveisha</dc:creator>
  <cp:lastModifiedBy>Yevgeniy Kiveisha</cp:lastModifiedBy>
  <cp:revision>46</cp:revision>
  <dcterms:created xsi:type="dcterms:W3CDTF">2017-01-31T06:58:30Z</dcterms:created>
  <dcterms:modified xsi:type="dcterms:W3CDTF">2017-02-01T12:58:04Z</dcterms:modified>
</cp:coreProperties>
</file>