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KAUSHIK" initials="YK" lastIdx="1" clrIdx="0">
    <p:extLst>
      <p:ext uri="{19B8F6BF-5375-455C-9EA6-DF929625EA0E}">
        <p15:presenceInfo xmlns:p15="http://schemas.microsoft.com/office/powerpoint/2012/main" userId="cefa74638a14fa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121362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95250-6109-4614-A7EF-4227C668ABD4}"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338802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13155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0F95250-6109-4614-A7EF-4227C668ABD4}"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1034615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2764958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32036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377679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95250-6109-4614-A7EF-4227C668ABD4}"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241173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95250-6109-4614-A7EF-4227C668ABD4}"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15915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95250-6109-4614-A7EF-4227C668ABD4}"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167265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95250-6109-4614-A7EF-4227C668ABD4}"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276700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95250-6109-4614-A7EF-4227C668ABD4}"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278690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95250-6109-4614-A7EF-4227C668ABD4}"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6773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0F95250-6109-4614-A7EF-4227C668ABD4}" type="datetimeFigureOut">
              <a:rPr lang="en-IN" smtClean="0"/>
              <a:t>29-01-2023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1F4DA27-4DB0-4DE9-85A3-AD20CA44D199}" type="slidenum">
              <a:rPr lang="en-IN" smtClean="0"/>
              <a:t>‹#›</a:t>
            </a:fld>
            <a:endParaRPr lang="en-IN"/>
          </a:p>
        </p:txBody>
      </p:sp>
    </p:spTree>
    <p:extLst>
      <p:ext uri="{BB962C8B-B14F-4D97-AF65-F5344CB8AC3E}">
        <p14:creationId xmlns:p14="http://schemas.microsoft.com/office/powerpoint/2010/main" val="405860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0F95250-6109-4614-A7EF-4227C668ABD4}" type="datetimeFigureOut">
              <a:rPr lang="en-IN" smtClean="0"/>
              <a:t>29-01-2023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1F4DA27-4DB0-4DE9-85A3-AD20CA44D199}" type="slidenum">
              <a:rPr lang="en-IN" smtClean="0"/>
              <a:t>‹#›</a:t>
            </a:fld>
            <a:endParaRPr lang="en-IN"/>
          </a:p>
        </p:txBody>
      </p:sp>
    </p:spTree>
    <p:extLst>
      <p:ext uri="{BB962C8B-B14F-4D97-AF65-F5344CB8AC3E}">
        <p14:creationId xmlns:p14="http://schemas.microsoft.com/office/powerpoint/2010/main" val="316644996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A72-7864-F5E7-0D8E-6B756FC702CD}"/>
              </a:ext>
            </a:extLst>
          </p:cNvPr>
          <p:cNvSpPr>
            <a:spLocks noGrp="1"/>
          </p:cNvSpPr>
          <p:nvPr>
            <p:ph type="ctrTitle"/>
          </p:nvPr>
        </p:nvSpPr>
        <p:spPr>
          <a:xfrm>
            <a:off x="585883" y="3200400"/>
            <a:ext cx="10572000" cy="1613648"/>
          </a:xfrm>
        </p:spPr>
        <p:txBody>
          <a:bodyPr/>
          <a:lstStyle/>
          <a:p>
            <a:r>
              <a:rPr lang="en-IN" dirty="0"/>
              <a:t>Change detection on different land covers</a:t>
            </a:r>
          </a:p>
        </p:txBody>
      </p:sp>
      <p:sp>
        <p:nvSpPr>
          <p:cNvPr id="3" name="Subtitle 2">
            <a:extLst>
              <a:ext uri="{FF2B5EF4-FFF2-40B4-BE49-F238E27FC236}">
                <a16:creationId xmlns:a16="http://schemas.microsoft.com/office/drawing/2014/main" id="{8DF01877-91AB-0E8F-6BC4-B1FF2F23CC3D}"/>
              </a:ext>
            </a:extLst>
          </p:cNvPr>
          <p:cNvSpPr>
            <a:spLocks noGrp="1"/>
          </p:cNvSpPr>
          <p:nvPr>
            <p:ph type="subTitle" idx="1"/>
          </p:nvPr>
        </p:nvSpPr>
        <p:spPr>
          <a:xfrm>
            <a:off x="810001" y="5128446"/>
            <a:ext cx="10572000" cy="1577153"/>
          </a:xfrm>
        </p:spPr>
        <p:txBody>
          <a:bodyPr>
            <a:normAutofit lnSpcReduction="10000"/>
          </a:bodyPr>
          <a:lstStyle/>
          <a:p>
            <a:r>
              <a:rPr lang="en-IN" dirty="0"/>
              <a:t>Student name: Yash Kumar Kaushik</a:t>
            </a:r>
          </a:p>
          <a:p>
            <a:r>
              <a:rPr lang="en-IN" dirty="0"/>
              <a:t>University ID: 2019245</a:t>
            </a:r>
          </a:p>
          <a:p>
            <a:r>
              <a:rPr lang="en-IN" dirty="0"/>
              <a:t>Course: B-tech(CSE)</a:t>
            </a:r>
          </a:p>
          <a:p>
            <a:r>
              <a:rPr lang="en-IN" dirty="0"/>
              <a:t>Mentor: Mr. Hemant </a:t>
            </a:r>
            <a:r>
              <a:rPr lang="en-IN" dirty="0" err="1"/>
              <a:t>Pokhriya</a:t>
            </a:r>
            <a:endParaRPr lang="en-IN" dirty="0"/>
          </a:p>
          <a:p>
            <a:endParaRPr lang="en-IN" dirty="0"/>
          </a:p>
        </p:txBody>
      </p:sp>
      <p:sp>
        <p:nvSpPr>
          <p:cNvPr id="4" name="TextBox 3">
            <a:extLst>
              <a:ext uri="{FF2B5EF4-FFF2-40B4-BE49-F238E27FC236}">
                <a16:creationId xmlns:a16="http://schemas.microsoft.com/office/drawing/2014/main" id="{99138C3C-4B6C-EFF9-C16A-C08DD7D35664}"/>
              </a:ext>
            </a:extLst>
          </p:cNvPr>
          <p:cNvSpPr txBox="1"/>
          <p:nvPr/>
        </p:nvSpPr>
        <p:spPr>
          <a:xfrm>
            <a:off x="585883" y="2020017"/>
            <a:ext cx="10440705" cy="1015663"/>
          </a:xfrm>
          <a:prstGeom prst="rect">
            <a:avLst/>
          </a:prstGeom>
          <a:noFill/>
        </p:spPr>
        <p:txBody>
          <a:bodyPr wrap="square" rtlCol="0">
            <a:spAutoFit/>
          </a:bodyPr>
          <a:lstStyle/>
          <a:p>
            <a:r>
              <a:rPr lang="en-IN" sz="6000" dirty="0"/>
              <a:t>MINI PROJECT :</a:t>
            </a:r>
          </a:p>
        </p:txBody>
      </p:sp>
      <p:pic>
        <p:nvPicPr>
          <p:cNvPr id="6" name="Picture 5">
            <a:extLst>
              <a:ext uri="{FF2B5EF4-FFF2-40B4-BE49-F238E27FC236}">
                <a16:creationId xmlns:a16="http://schemas.microsoft.com/office/drawing/2014/main" id="{74AEA8D8-1B47-3480-F475-45CA3F027017}"/>
              </a:ext>
            </a:extLst>
          </p:cNvPr>
          <p:cNvPicPr>
            <a:picLocks noChangeAspect="1"/>
          </p:cNvPicPr>
          <p:nvPr/>
        </p:nvPicPr>
        <p:blipFill>
          <a:blip r:embed="rId2"/>
          <a:stretch>
            <a:fillRect/>
          </a:stretch>
        </p:blipFill>
        <p:spPr>
          <a:xfrm>
            <a:off x="9863226" y="0"/>
            <a:ext cx="2326724" cy="1855297"/>
          </a:xfrm>
          <a:prstGeom prst="rect">
            <a:avLst/>
          </a:prstGeom>
        </p:spPr>
      </p:pic>
    </p:spTree>
    <p:extLst>
      <p:ext uri="{BB962C8B-B14F-4D97-AF65-F5344CB8AC3E}">
        <p14:creationId xmlns:p14="http://schemas.microsoft.com/office/powerpoint/2010/main" val="110052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B7F0-1C1F-B06F-DFEA-0A3D34BE4E8F}"/>
              </a:ext>
            </a:extLst>
          </p:cNvPr>
          <p:cNvSpPr>
            <a:spLocks noGrp="1"/>
          </p:cNvSpPr>
          <p:nvPr>
            <p:ph type="title"/>
          </p:nvPr>
        </p:nvSpPr>
        <p:spPr>
          <a:xfrm>
            <a:off x="0" y="904387"/>
            <a:ext cx="10571998" cy="970450"/>
          </a:xfrm>
        </p:spPr>
        <p:txBody>
          <a:bodyPr/>
          <a:lstStyle/>
          <a:p>
            <a:r>
              <a:rPr lang="en-IN" dirty="0"/>
              <a:t>	CONCLUSIONS:</a:t>
            </a:r>
          </a:p>
        </p:txBody>
      </p:sp>
      <p:sp>
        <p:nvSpPr>
          <p:cNvPr id="3" name="TextBox 2">
            <a:extLst>
              <a:ext uri="{FF2B5EF4-FFF2-40B4-BE49-F238E27FC236}">
                <a16:creationId xmlns:a16="http://schemas.microsoft.com/office/drawing/2014/main" id="{3B5CE2C7-892A-0AF5-EE60-DBF0BD3860E7}"/>
              </a:ext>
            </a:extLst>
          </p:cNvPr>
          <p:cNvSpPr txBox="1"/>
          <p:nvPr/>
        </p:nvSpPr>
        <p:spPr>
          <a:xfrm>
            <a:off x="394447" y="2196353"/>
            <a:ext cx="11447929" cy="467820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Transition and rapid industrialization are major factors in development. The area of the forest class will continue to grow, but the agricultural class will decrease compared to other classes. The historical records of land cover change clarified the rate of encroachment of urban areas on some other land cover, with dispersed patches of urban growth classifying the urban sprawl in the metro city. The climatic parameters indirectly influence the changes. There are some errors in our study because of the lack of an onsite visit to confirm our analysis.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future work regarding our study will be the prediction of the LAND USE LAND COVER change on our study area after a certain time period i.e. 2030 or 2050.</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results of this analysis can be adapted for city’s future development plans that city authorities, project planners, and other organizations can use in decision-making for LULC policies for sustainable development, resource management, and public planning.</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1175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847E-4CC8-0FB7-049D-AD6EC53255BE}"/>
              </a:ext>
            </a:extLst>
          </p:cNvPr>
          <p:cNvSpPr>
            <a:spLocks noGrp="1"/>
          </p:cNvSpPr>
          <p:nvPr>
            <p:ph type="title"/>
          </p:nvPr>
        </p:nvSpPr>
        <p:spPr>
          <a:xfrm>
            <a:off x="0" y="653376"/>
            <a:ext cx="10571998" cy="1229212"/>
          </a:xfrm>
        </p:spPr>
        <p:txBody>
          <a:bodyPr/>
          <a:lstStyle/>
          <a:p>
            <a:r>
              <a:rPr lang="en-IN" dirty="0"/>
              <a:t>INTRODUCTION :</a:t>
            </a:r>
          </a:p>
        </p:txBody>
      </p:sp>
      <p:sp>
        <p:nvSpPr>
          <p:cNvPr id="3" name="Content Placeholder 2">
            <a:extLst>
              <a:ext uri="{FF2B5EF4-FFF2-40B4-BE49-F238E27FC236}">
                <a16:creationId xmlns:a16="http://schemas.microsoft.com/office/drawing/2014/main" id="{683BD558-62B5-DA25-2A4D-3140F06AE886}"/>
              </a:ext>
            </a:extLst>
          </p:cNvPr>
          <p:cNvSpPr>
            <a:spLocks noGrp="1"/>
          </p:cNvSpPr>
          <p:nvPr>
            <p:ph idx="1"/>
          </p:nvPr>
        </p:nvSpPr>
        <p:spPr>
          <a:xfrm>
            <a:off x="288783" y="2277035"/>
            <a:ext cx="10554574" cy="5629837"/>
          </a:xfrm>
        </p:spPr>
        <p:txBody>
          <a:bodyPr>
            <a:normAutofit/>
          </a:bodyPr>
          <a:lstStyle/>
          <a:p>
            <a:pPr>
              <a:buFont typeface="Wingdings" panose="05000000000000000000" pitchFamily="2" charset="2"/>
              <a:buChar char="v"/>
            </a:pPr>
            <a:r>
              <a:rPr lang="en-IN" sz="2400" dirty="0"/>
              <a:t>PROBLEM STATEMENT</a:t>
            </a:r>
          </a:p>
          <a:p>
            <a:pPr>
              <a:buFont typeface="Wingdings" panose="05000000000000000000" pitchFamily="2" charset="2"/>
              <a:buChar char="v"/>
            </a:pPr>
            <a:r>
              <a:rPr lang="en-IN" sz="1600" dirty="0"/>
              <a:t>Due to Urbanization and industrial development</a:t>
            </a:r>
            <a:r>
              <a:rPr lang="en-US" sz="1600" dirty="0"/>
              <a:t>, there has been a vast change in Land use over the past few centuries, leading</a:t>
            </a:r>
            <a:r>
              <a:rPr lang="en-IN" sz="1600" dirty="0"/>
              <a:t> to the degradation of suitable and sustainable environments.</a:t>
            </a:r>
          </a:p>
          <a:p>
            <a:pPr>
              <a:buFont typeface="Wingdings" panose="05000000000000000000" pitchFamily="2" charset="2"/>
              <a:buChar char="v"/>
            </a:pPr>
            <a:r>
              <a:rPr lang="en-US" sz="1600" dirty="0"/>
              <a:t>Few cities in the world have established planned layouts for urban distributions. Over time, low-density built-up regions become high-density and later extremely dense regions because of the increasing land demand due to changes in the desirability of the communities.</a:t>
            </a:r>
          </a:p>
          <a:p>
            <a:pPr>
              <a:buFont typeface="Wingdings" panose="05000000000000000000" pitchFamily="2" charset="2"/>
              <a:buChar char="v"/>
            </a:pPr>
            <a:r>
              <a:rPr lang="en-US" sz="1600" dirty="0"/>
              <a:t> Over the last 140 years, India has seen drastic shifts in LULC, including a reduction in the forest, a change in cropland, and an increase in urbanization). This practice continued till the 1960s, when, for the first time, the ‘Green Revolution’ limited itself to increasing crop production, irrigation, and the use of fertilizer and pesticides.</a:t>
            </a:r>
          </a:p>
          <a:p>
            <a:pPr>
              <a:buFont typeface="Wingdings" panose="05000000000000000000" pitchFamily="2" charset="2"/>
              <a:buChar char="v"/>
            </a:pPr>
            <a:r>
              <a:rPr lang="en-US" sz="1600" dirty="0"/>
              <a:t>Fact: UN estimates show that 60 percent of the world’s rural villages will be covered by large cities in 2050.</a:t>
            </a:r>
          </a:p>
          <a:p>
            <a:pPr>
              <a:buFont typeface="Wingdings" panose="05000000000000000000" pitchFamily="2" charset="2"/>
              <a:buChar char="v"/>
            </a:pPr>
            <a:r>
              <a:rPr lang="en-US" sz="1600" dirty="0"/>
              <a:t>due to unplanned urban growth caused by a lack of planning and development and India is a nation with 1.38 billion</a:t>
            </a:r>
            <a:r>
              <a:rPr lang="fr-FR" sz="1600" b="0" i="0" dirty="0">
                <a:solidFill>
                  <a:srgbClr val="BDC1C6"/>
                </a:solidFill>
                <a:effectLst/>
              </a:rPr>
              <a:t>(</a:t>
            </a:r>
            <a:r>
              <a:rPr lang="fr-FR" sz="1600" b="1" i="0" dirty="0">
                <a:solidFill>
                  <a:srgbClr val="BDC1C6"/>
                </a:solidFill>
                <a:effectLst/>
              </a:rPr>
              <a:t>1,407,563,842 2023 est.). </a:t>
            </a:r>
            <a:r>
              <a:rPr lang="fr-FR" sz="1600" i="0" dirty="0">
                <a:effectLst/>
              </a:rPr>
              <a:t>There </a:t>
            </a:r>
            <a:r>
              <a:rPr lang="fr-FR" sz="1600" i="0" dirty="0" err="1">
                <a:effectLst/>
              </a:rPr>
              <a:t>is</a:t>
            </a:r>
            <a:r>
              <a:rPr lang="fr-FR" sz="1600" i="0" dirty="0">
                <a:effectLst/>
              </a:rPr>
              <a:t> a </a:t>
            </a:r>
            <a:r>
              <a:rPr lang="fr-FR" sz="1600" i="0" dirty="0" err="1">
                <a:effectLst/>
              </a:rPr>
              <a:t>need</a:t>
            </a:r>
            <a:r>
              <a:rPr lang="fr-FR" sz="1600" i="0" dirty="0">
                <a:effectLst/>
              </a:rPr>
              <a:t> for a land cover classification for the </a:t>
            </a:r>
            <a:r>
              <a:rPr lang="fr-FR" sz="1600" i="0" dirty="0" err="1">
                <a:effectLst/>
              </a:rPr>
              <a:t>sustainability</a:t>
            </a:r>
            <a:r>
              <a:rPr lang="fr-FR" sz="1600" i="0" dirty="0">
                <a:effectLst/>
              </a:rPr>
              <a:t> and effective use of the </a:t>
            </a:r>
            <a:r>
              <a:rPr lang="fr-FR" sz="1600" i="0" dirty="0" err="1">
                <a:effectLst/>
              </a:rPr>
              <a:t>remaining</a:t>
            </a:r>
            <a:r>
              <a:rPr lang="fr-FR" sz="1600" i="0" dirty="0">
                <a:effectLst/>
              </a:rPr>
              <a:t> land cover.</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59111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B931-8866-05ED-B856-5C35C61C2B2B}"/>
              </a:ext>
            </a:extLst>
          </p:cNvPr>
          <p:cNvSpPr>
            <a:spLocks noGrp="1"/>
          </p:cNvSpPr>
          <p:nvPr>
            <p:ph type="title"/>
          </p:nvPr>
        </p:nvSpPr>
        <p:spPr>
          <a:xfrm>
            <a:off x="0" y="886459"/>
            <a:ext cx="10571998" cy="970450"/>
          </a:xfrm>
        </p:spPr>
        <p:txBody>
          <a:bodyPr/>
          <a:lstStyle/>
          <a:p>
            <a:r>
              <a:rPr lang="en-IN" dirty="0"/>
              <a:t>INTRODUCTION:</a:t>
            </a:r>
          </a:p>
        </p:txBody>
      </p:sp>
      <p:sp>
        <p:nvSpPr>
          <p:cNvPr id="3" name="Content Placeholder 2">
            <a:extLst>
              <a:ext uri="{FF2B5EF4-FFF2-40B4-BE49-F238E27FC236}">
                <a16:creationId xmlns:a16="http://schemas.microsoft.com/office/drawing/2014/main" id="{28CF3D4D-765E-A7C8-D60B-BF033A231486}"/>
              </a:ext>
            </a:extLst>
          </p:cNvPr>
          <p:cNvSpPr>
            <a:spLocks noGrp="1"/>
          </p:cNvSpPr>
          <p:nvPr>
            <p:ph idx="1"/>
          </p:nvPr>
        </p:nvSpPr>
        <p:spPr>
          <a:xfrm>
            <a:off x="818712" y="2222287"/>
            <a:ext cx="10554574" cy="4492278"/>
          </a:xfrm>
        </p:spPr>
        <p:txBody>
          <a:bodyPr>
            <a:normAutofit/>
          </a:bodyPr>
          <a:lstStyle/>
          <a:p>
            <a:pPr>
              <a:buFont typeface="Wingdings" panose="05000000000000000000" pitchFamily="2" charset="2"/>
              <a:buChar char="v"/>
            </a:pPr>
            <a:r>
              <a:rPr lang="fr-FR" b="1" i="0" dirty="0">
                <a:solidFill>
                  <a:srgbClr val="BDC1C6"/>
                </a:solidFill>
                <a:effectLst/>
              </a:rPr>
              <a:t>Land cover: </a:t>
            </a:r>
            <a:r>
              <a:rPr lang="fr-FR" i="0" dirty="0">
                <a:effectLst/>
              </a:rPr>
              <a:t>Land cover </a:t>
            </a:r>
            <a:r>
              <a:rPr lang="fr-FR" i="0" dirty="0" err="1">
                <a:effectLst/>
              </a:rPr>
              <a:t>refers</a:t>
            </a:r>
            <a:r>
              <a:rPr lang="fr-FR" i="0" dirty="0">
                <a:effectLst/>
              </a:rPr>
              <a:t> to the </a:t>
            </a:r>
            <a:r>
              <a:rPr lang="fr-FR" i="0" dirty="0" err="1">
                <a:effectLst/>
              </a:rPr>
              <a:t>physical</a:t>
            </a:r>
            <a:r>
              <a:rPr lang="fr-FR" i="0" dirty="0">
                <a:effectLst/>
              </a:rPr>
              <a:t> </a:t>
            </a:r>
            <a:r>
              <a:rPr lang="fr-FR" i="0" dirty="0" err="1">
                <a:effectLst/>
              </a:rPr>
              <a:t>characteristic</a:t>
            </a:r>
            <a:r>
              <a:rPr lang="fr-FR" dirty="0" err="1"/>
              <a:t>s</a:t>
            </a:r>
            <a:r>
              <a:rPr lang="fr-FR" dirty="0"/>
              <a:t> of the </a:t>
            </a:r>
            <a:r>
              <a:rPr lang="fr-FR" dirty="0" err="1"/>
              <a:t>earth’s</a:t>
            </a:r>
            <a:r>
              <a:rPr lang="fr-FR" dirty="0"/>
              <a:t> surface </a:t>
            </a:r>
            <a:r>
              <a:rPr lang="fr-FR" dirty="0" err="1"/>
              <a:t>distributed</a:t>
            </a:r>
            <a:r>
              <a:rPr lang="fr-FR" dirty="0"/>
              <a:t> </a:t>
            </a:r>
            <a:r>
              <a:rPr lang="fr-FR" dirty="0" err="1"/>
              <a:t>captured</a:t>
            </a:r>
            <a:r>
              <a:rPr lang="fr-FR" dirty="0"/>
              <a:t> in the distribution of </a:t>
            </a:r>
            <a:r>
              <a:rPr lang="fr-FR" dirty="0" err="1"/>
              <a:t>vegetation</a:t>
            </a:r>
            <a:r>
              <a:rPr lang="fr-FR" dirty="0"/>
              <a:t>, water, </a:t>
            </a:r>
            <a:r>
              <a:rPr lang="fr-FR" dirty="0" err="1"/>
              <a:t>soil</a:t>
            </a:r>
            <a:r>
              <a:rPr lang="fr-FR" dirty="0"/>
              <a:t>, and </a:t>
            </a:r>
            <a:r>
              <a:rPr lang="fr-FR" dirty="0" err="1"/>
              <a:t>other</a:t>
            </a:r>
            <a:r>
              <a:rPr lang="fr-FR" dirty="0"/>
              <a:t> </a:t>
            </a:r>
            <a:r>
              <a:rPr lang="fr-FR" dirty="0" err="1"/>
              <a:t>physical</a:t>
            </a:r>
            <a:r>
              <a:rPr lang="fr-FR" dirty="0"/>
              <a:t> </a:t>
            </a:r>
            <a:r>
              <a:rPr lang="fr-FR" dirty="0" err="1"/>
              <a:t>features</a:t>
            </a:r>
            <a:r>
              <a:rPr lang="fr-FR" dirty="0"/>
              <a:t>.</a:t>
            </a:r>
          </a:p>
          <a:p>
            <a:pPr>
              <a:buFont typeface="Wingdings" panose="05000000000000000000" pitchFamily="2" charset="2"/>
              <a:buChar char="v"/>
            </a:pPr>
            <a:r>
              <a:rPr lang="fr-FR" b="1" i="0" dirty="0">
                <a:solidFill>
                  <a:srgbClr val="BDC1C6"/>
                </a:solidFill>
                <a:effectLst/>
              </a:rPr>
              <a:t>Land use</a:t>
            </a:r>
            <a:r>
              <a:rPr lang="fr-FR" b="1" i="0" dirty="0">
                <a:effectLst/>
              </a:rPr>
              <a:t>: </a:t>
            </a:r>
            <a:r>
              <a:rPr lang="fr-FR" i="0" dirty="0">
                <a:effectLst/>
              </a:rPr>
              <a:t>Land use </a:t>
            </a:r>
            <a:r>
              <a:rPr lang="fr-FR" i="0" dirty="0" err="1">
                <a:effectLst/>
              </a:rPr>
              <a:t>refers</a:t>
            </a:r>
            <a:r>
              <a:rPr lang="fr-FR" i="0" dirty="0">
                <a:effectLst/>
              </a:rPr>
              <a:t> to the </a:t>
            </a:r>
            <a:r>
              <a:rPr lang="fr-FR" i="0" dirty="0" err="1">
                <a:effectLst/>
              </a:rPr>
              <a:t>way</a:t>
            </a:r>
            <a:r>
              <a:rPr lang="fr-FR" i="0" dirty="0">
                <a:effectLst/>
              </a:rPr>
              <a:t> in </a:t>
            </a:r>
            <a:r>
              <a:rPr lang="fr-FR" i="0" dirty="0" err="1">
                <a:effectLst/>
              </a:rPr>
              <a:t>which</a:t>
            </a:r>
            <a:r>
              <a:rPr lang="fr-FR" i="0" dirty="0">
                <a:effectLst/>
              </a:rPr>
              <a:t> the land has been </a:t>
            </a:r>
            <a:r>
              <a:rPr lang="fr-FR" i="0" dirty="0" err="1">
                <a:effectLst/>
              </a:rPr>
              <a:t>used</a:t>
            </a:r>
            <a:r>
              <a:rPr lang="fr-FR" i="0" dirty="0">
                <a:effectLst/>
              </a:rPr>
              <a:t> by </a:t>
            </a:r>
            <a:r>
              <a:rPr lang="fr-FR" i="0" dirty="0" err="1">
                <a:effectLst/>
              </a:rPr>
              <a:t>humans</a:t>
            </a:r>
            <a:r>
              <a:rPr lang="fr-FR" i="0" dirty="0">
                <a:effectLst/>
              </a:rPr>
              <a:t> and </a:t>
            </a:r>
            <a:r>
              <a:rPr lang="fr-FR" i="0" dirty="0" err="1">
                <a:effectLst/>
              </a:rPr>
              <a:t>their</a:t>
            </a:r>
            <a:r>
              <a:rPr lang="fr-FR" i="0" dirty="0">
                <a:effectLst/>
              </a:rPr>
              <a:t> habitats. </a:t>
            </a:r>
            <a:r>
              <a:rPr lang="fr-FR" i="0" dirty="0" err="1">
                <a:effectLst/>
              </a:rPr>
              <a:t>Although</a:t>
            </a:r>
            <a:r>
              <a:rPr lang="fr-FR" i="0" dirty="0">
                <a:effectLst/>
              </a:rPr>
              <a:t> land</a:t>
            </a:r>
            <a:r>
              <a:rPr lang="fr-FR" dirty="0"/>
              <a:t> use </a:t>
            </a:r>
            <a:r>
              <a:rPr lang="fr-FR" dirty="0" err="1"/>
              <a:t>is</a:t>
            </a:r>
            <a:r>
              <a:rPr lang="fr-FR" dirty="0"/>
              <a:t> </a:t>
            </a:r>
            <a:r>
              <a:rPr lang="fr-FR" dirty="0" err="1"/>
              <a:t>generally</a:t>
            </a:r>
            <a:r>
              <a:rPr lang="fr-FR" dirty="0"/>
              <a:t> </a:t>
            </a:r>
            <a:r>
              <a:rPr lang="fr-FR" dirty="0" err="1"/>
              <a:t>inferred</a:t>
            </a:r>
            <a:r>
              <a:rPr lang="fr-FR" dirty="0"/>
              <a:t> </a:t>
            </a:r>
            <a:r>
              <a:rPr lang="fr-FR" dirty="0" err="1"/>
              <a:t>based</a:t>
            </a:r>
            <a:r>
              <a:rPr lang="fr-FR" dirty="0"/>
              <a:t> on the cover, </a:t>
            </a:r>
            <a:r>
              <a:rPr lang="fr-FR" dirty="0" err="1"/>
              <a:t>yet</a:t>
            </a:r>
            <a:r>
              <a:rPr lang="fr-FR" dirty="0"/>
              <a:t> </a:t>
            </a:r>
            <a:r>
              <a:rPr lang="fr-FR" dirty="0" err="1"/>
              <a:t>both</a:t>
            </a:r>
            <a:r>
              <a:rPr lang="fr-FR" dirty="0"/>
              <a:t> the </a:t>
            </a:r>
            <a:r>
              <a:rPr lang="fr-FR" dirty="0" err="1"/>
              <a:t>terms</a:t>
            </a:r>
            <a:r>
              <a:rPr lang="fr-FR" dirty="0"/>
              <a:t> land use and land cover </a:t>
            </a:r>
            <a:r>
              <a:rPr lang="fr-FR" dirty="0" err="1"/>
              <a:t>being</a:t>
            </a:r>
            <a:r>
              <a:rPr lang="fr-FR" dirty="0"/>
              <a:t> </a:t>
            </a:r>
            <a:r>
              <a:rPr lang="fr-FR" dirty="0" err="1"/>
              <a:t>closely</a:t>
            </a:r>
            <a:r>
              <a:rPr lang="fr-FR" dirty="0"/>
              <a:t> </a:t>
            </a:r>
            <a:r>
              <a:rPr lang="fr-FR" dirty="0" err="1"/>
              <a:t>related</a:t>
            </a:r>
            <a:r>
              <a:rPr lang="fr-FR" dirty="0"/>
              <a:t> are interchangeable</a:t>
            </a:r>
            <a:r>
              <a:rPr lang="fr-FR" dirty="0">
                <a:solidFill>
                  <a:srgbClr val="BDC1C6"/>
                </a:solidFill>
              </a:rPr>
              <a:t>.</a:t>
            </a:r>
          </a:p>
          <a:p>
            <a:pPr>
              <a:buFont typeface="Wingdings" panose="05000000000000000000" pitchFamily="2" charset="2"/>
              <a:buChar char="v"/>
            </a:pPr>
            <a:r>
              <a:rPr lang="fr-FR" b="1" i="0" dirty="0">
                <a:solidFill>
                  <a:srgbClr val="BDC1C6"/>
                </a:solidFill>
                <a:effectLst/>
              </a:rPr>
              <a:t>Land use/</a:t>
            </a:r>
            <a:r>
              <a:rPr lang="fr-FR" b="1" i="0" dirty="0">
                <a:effectLst/>
              </a:rPr>
              <a:t>cover </a:t>
            </a:r>
            <a:r>
              <a:rPr lang="fr-FR" i="0" dirty="0">
                <a:effectLst/>
              </a:rPr>
              <a:t>and </a:t>
            </a:r>
            <a:r>
              <a:rPr lang="fr-FR" i="0" dirty="0" err="1">
                <a:effectLst/>
              </a:rPr>
              <a:t>its</a:t>
            </a:r>
            <a:r>
              <a:rPr lang="fr-FR" i="0" dirty="0">
                <a:effectLst/>
              </a:rPr>
              <a:t> </a:t>
            </a:r>
            <a:r>
              <a:rPr lang="fr-FR" i="0" dirty="0" err="1">
                <a:effectLst/>
              </a:rPr>
              <a:t>dynamics</a:t>
            </a:r>
            <a:r>
              <a:rPr lang="fr-FR" i="0" dirty="0">
                <a:effectLst/>
              </a:rPr>
              <a:t> are important </a:t>
            </a:r>
            <a:r>
              <a:rPr lang="fr-FR" i="0" dirty="0" err="1">
                <a:effectLst/>
              </a:rPr>
              <a:t>factors</a:t>
            </a:r>
            <a:r>
              <a:rPr lang="fr-FR" i="0" dirty="0">
                <a:effectLst/>
              </a:rPr>
              <a:t> </a:t>
            </a:r>
            <a:r>
              <a:rPr lang="fr-FR" i="0" dirty="0" err="1">
                <a:effectLst/>
              </a:rPr>
              <a:t>that</a:t>
            </a:r>
            <a:r>
              <a:rPr lang="fr-FR" i="0" dirty="0">
                <a:effectLst/>
              </a:rPr>
              <a:t> affect </a:t>
            </a:r>
            <a:r>
              <a:rPr lang="fr-FR" i="0" dirty="0" err="1">
                <a:effectLst/>
              </a:rPr>
              <a:t>ecosystem</a:t>
            </a:r>
            <a:r>
              <a:rPr lang="fr-FR" i="0" dirty="0">
                <a:effectLst/>
              </a:rPr>
              <a:t> conditions and </a:t>
            </a:r>
            <a:r>
              <a:rPr lang="fr-FR" i="0" dirty="0" err="1">
                <a:effectLst/>
              </a:rPr>
              <a:t>functions</a:t>
            </a:r>
            <a:r>
              <a:rPr lang="fr-FR" dirty="0"/>
              <a:t>. In the </a:t>
            </a:r>
            <a:r>
              <a:rPr lang="fr-FR" dirty="0" err="1"/>
              <a:t>past</a:t>
            </a:r>
            <a:r>
              <a:rPr lang="fr-FR" dirty="0"/>
              <a:t> 40 </a:t>
            </a:r>
            <a:r>
              <a:rPr lang="fr-FR" dirty="0" err="1"/>
              <a:t>years</a:t>
            </a:r>
            <a:r>
              <a:rPr lang="fr-FR" dirty="0"/>
              <a:t>, land use cover change </a:t>
            </a:r>
            <a:r>
              <a:rPr lang="fr-FR" dirty="0" err="1"/>
              <a:t>dynamics</a:t>
            </a:r>
            <a:r>
              <a:rPr lang="fr-FR" dirty="0"/>
              <a:t> have been </a:t>
            </a:r>
            <a:r>
              <a:rPr lang="fr-FR" dirty="0" err="1"/>
              <a:t>considering</a:t>
            </a:r>
            <a:r>
              <a:rPr lang="fr-FR" dirty="0"/>
              <a:t> </a:t>
            </a:r>
            <a:r>
              <a:rPr lang="fr-FR" dirty="0" err="1"/>
              <a:t>changing</a:t>
            </a:r>
            <a:r>
              <a:rPr lang="fr-FR" dirty="0"/>
              <a:t> the </a:t>
            </a:r>
            <a:r>
              <a:rPr lang="fr-FR" dirty="0" err="1"/>
              <a:t>biogeochemical</a:t>
            </a:r>
            <a:r>
              <a:rPr lang="fr-FR" dirty="0"/>
              <a:t> </a:t>
            </a:r>
            <a:r>
              <a:rPr lang="fr-FR" dirty="0" err="1"/>
              <a:t>cycling</a:t>
            </a:r>
            <a:r>
              <a:rPr lang="fr-FR" dirty="0"/>
              <a:t> </a:t>
            </a:r>
            <a:r>
              <a:rPr lang="fr-FR" dirty="0" err="1"/>
              <a:t>leading</a:t>
            </a:r>
            <a:r>
              <a:rPr lang="fr-FR" dirty="0"/>
              <a:t> to changes in surface </a:t>
            </a:r>
            <a:r>
              <a:rPr lang="fr-FR" dirty="0" err="1"/>
              <a:t>atmospheric</a:t>
            </a:r>
            <a:r>
              <a:rPr lang="fr-FR" dirty="0"/>
              <a:t> </a:t>
            </a:r>
            <a:r>
              <a:rPr lang="fr-FR" dirty="0" err="1"/>
              <a:t>energy</a:t>
            </a:r>
            <a:r>
              <a:rPr lang="fr-FR" dirty="0"/>
              <a:t> exchanges, </a:t>
            </a:r>
            <a:r>
              <a:rPr lang="fr-FR" dirty="0" err="1"/>
              <a:t>carbon</a:t>
            </a:r>
            <a:r>
              <a:rPr lang="fr-FR" dirty="0"/>
              <a:t> and water </a:t>
            </a:r>
            <a:r>
              <a:rPr lang="fr-FR" dirty="0" err="1"/>
              <a:t>cycling</a:t>
            </a:r>
            <a:r>
              <a:rPr lang="fr-FR" dirty="0"/>
              <a:t>, </a:t>
            </a:r>
            <a:r>
              <a:rPr lang="fr-FR" dirty="0" err="1"/>
              <a:t>soil</a:t>
            </a:r>
            <a:r>
              <a:rPr lang="fr-FR" dirty="0"/>
              <a:t> </a:t>
            </a:r>
            <a:r>
              <a:rPr lang="fr-FR" dirty="0" err="1"/>
              <a:t>quality</a:t>
            </a:r>
            <a:r>
              <a:rPr lang="fr-FR" dirty="0"/>
              <a:t>, </a:t>
            </a:r>
            <a:r>
              <a:rPr lang="fr-FR" dirty="0" err="1"/>
              <a:t>biodiversity</a:t>
            </a:r>
            <a:r>
              <a:rPr lang="fr-FR" dirty="0"/>
              <a:t>, the </a:t>
            </a:r>
            <a:r>
              <a:rPr lang="fr-FR" dirty="0" err="1"/>
              <a:t>ability</a:t>
            </a:r>
            <a:r>
              <a:rPr lang="fr-FR" dirty="0"/>
              <a:t> of </a:t>
            </a:r>
            <a:r>
              <a:rPr lang="fr-FR" dirty="0" err="1"/>
              <a:t>biological</a:t>
            </a:r>
            <a:r>
              <a:rPr lang="fr-FR" dirty="0"/>
              <a:t> </a:t>
            </a:r>
            <a:r>
              <a:rPr lang="fr-FR" dirty="0" err="1"/>
              <a:t>systems</a:t>
            </a:r>
            <a:r>
              <a:rPr lang="fr-FR" dirty="0"/>
              <a:t> to support </a:t>
            </a:r>
            <a:r>
              <a:rPr lang="fr-FR" dirty="0" err="1"/>
              <a:t>human</a:t>
            </a:r>
            <a:r>
              <a:rPr lang="fr-FR" dirty="0"/>
              <a:t> </a:t>
            </a:r>
            <a:r>
              <a:rPr lang="fr-FR" dirty="0" err="1"/>
              <a:t>needs</a:t>
            </a:r>
            <a:r>
              <a:rPr lang="fr-FR" dirty="0"/>
              <a:t>, and, </a:t>
            </a:r>
            <a:r>
              <a:rPr lang="fr-FR" dirty="0" err="1"/>
              <a:t>ultimately</a:t>
            </a:r>
            <a:r>
              <a:rPr lang="fr-FR" dirty="0"/>
              <a:t> the </a:t>
            </a:r>
            <a:r>
              <a:rPr lang="fr-FR" dirty="0" err="1"/>
              <a:t>climate</a:t>
            </a:r>
            <a:r>
              <a:rPr lang="fr-FR" dirty="0"/>
              <a:t> at all </a:t>
            </a:r>
            <a:r>
              <a:rPr lang="fr-FR" dirty="0" err="1"/>
              <a:t>scales</a:t>
            </a:r>
            <a:r>
              <a:rPr lang="fr-FR" dirty="0"/>
              <a:t>.</a:t>
            </a:r>
            <a:endParaRPr lang="fr-FR" b="1" i="0" dirty="0">
              <a:effectLst/>
            </a:endParaRPr>
          </a:p>
        </p:txBody>
      </p:sp>
    </p:spTree>
    <p:extLst>
      <p:ext uri="{BB962C8B-B14F-4D97-AF65-F5344CB8AC3E}">
        <p14:creationId xmlns:p14="http://schemas.microsoft.com/office/powerpoint/2010/main" val="23614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CBB-F729-09AB-D0DC-D01AFE062D42}"/>
              </a:ext>
            </a:extLst>
          </p:cNvPr>
          <p:cNvSpPr>
            <a:spLocks noGrp="1"/>
          </p:cNvSpPr>
          <p:nvPr>
            <p:ph type="title"/>
          </p:nvPr>
        </p:nvSpPr>
        <p:spPr>
          <a:xfrm>
            <a:off x="0" y="870006"/>
            <a:ext cx="10571998" cy="970450"/>
          </a:xfrm>
        </p:spPr>
        <p:txBody>
          <a:bodyPr/>
          <a:lstStyle/>
          <a:p>
            <a:r>
              <a:rPr lang="en-IN" dirty="0"/>
              <a:t>METHODOLOGY:</a:t>
            </a:r>
          </a:p>
        </p:txBody>
      </p:sp>
      <p:sp>
        <p:nvSpPr>
          <p:cNvPr id="3" name="Content Placeholder 2">
            <a:extLst>
              <a:ext uri="{FF2B5EF4-FFF2-40B4-BE49-F238E27FC236}">
                <a16:creationId xmlns:a16="http://schemas.microsoft.com/office/drawing/2014/main" id="{94517FF0-01C1-BEE9-D027-D331C835AA3F}"/>
              </a:ext>
            </a:extLst>
          </p:cNvPr>
          <p:cNvSpPr>
            <a:spLocks noGrp="1"/>
          </p:cNvSpPr>
          <p:nvPr>
            <p:ph idx="1"/>
          </p:nvPr>
        </p:nvSpPr>
        <p:spPr>
          <a:xfrm>
            <a:off x="397875" y="2026024"/>
            <a:ext cx="10554574" cy="2465294"/>
          </a:xfrm>
        </p:spPr>
        <p:txBody>
          <a:bodyPr>
            <a:normAutofit/>
          </a:bodyPr>
          <a:lstStyle/>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IN" sz="1800" b="1" dirty="0"/>
              <a:t>DATA SOURCES:</a:t>
            </a:r>
          </a:p>
          <a:p>
            <a:pPr marL="0" indent="0">
              <a:buNone/>
            </a:pPr>
            <a:r>
              <a:rPr lang="en-IN" sz="1800" b="1" dirty="0"/>
              <a:t> </a:t>
            </a:r>
            <a:r>
              <a:rPr lang="en-US" sz="1800" dirty="0"/>
              <a:t>For the study, various spatial databases were developed to model the LULC and its urban growth using various parameters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589C558B-FE2D-701E-3F31-2672EA40D724}"/>
              </a:ext>
            </a:extLst>
          </p:cNvPr>
          <p:cNvGraphicFramePr>
            <a:graphicFrameLocks noGrp="1"/>
          </p:cNvGraphicFramePr>
          <p:nvPr>
            <p:extLst>
              <p:ext uri="{D42A27DB-BD31-4B8C-83A1-F6EECF244321}">
                <p14:modId xmlns:p14="http://schemas.microsoft.com/office/powerpoint/2010/main" val="2161129690"/>
              </p:ext>
            </p:extLst>
          </p:nvPr>
        </p:nvGraphicFramePr>
        <p:xfrm>
          <a:off x="397875" y="3599331"/>
          <a:ext cx="11525184" cy="1737360"/>
        </p:xfrm>
        <a:graphic>
          <a:graphicData uri="http://schemas.openxmlformats.org/drawingml/2006/table">
            <a:tbl>
              <a:tblPr firstRow="1" bandRow="1">
                <a:tableStyleId>{073A0DAA-6AF3-43AB-8588-CEC1D06C72B9}</a:tableStyleId>
              </a:tblPr>
              <a:tblGrid>
                <a:gridCol w="5762592">
                  <a:extLst>
                    <a:ext uri="{9D8B030D-6E8A-4147-A177-3AD203B41FA5}">
                      <a16:colId xmlns:a16="http://schemas.microsoft.com/office/drawing/2014/main" val="2268455493"/>
                    </a:ext>
                  </a:extLst>
                </a:gridCol>
                <a:gridCol w="5762592">
                  <a:extLst>
                    <a:ext uri="{9D8B030D-6E8A-4147-A177-3AD203B41FA5}">
                      <a16:colId xmlns:a16="http://schemas.microsoft.com/office/drawing/2014/main" val="2108903165"/>
                    </a:ext>
                  </a:extLst>
                </a:gridCol>
              </a:tblGrid>
              <a:tr h="301604">
                <a:tc>
                  <a:txBody>
                    <a:bodyPr/>
                    <a:lstStyle/>
                    <a:p>
                      <a:r>
                        <a:rPr lang="en-IN" dirty="0"/>
                        <a:t>Parameters</a:t>
                      </a:r>
                    </a:p>
                  </a:txBody>
                  <a:tcPr/>
                </a:tc>
                <a:tc>
                  <a:txBody>
                    <a:bodyPr/>
                    <a:lstStyle/>
                    <a:p>
                      <a:r>
                        <a:rPr lang="en-IN" dirty="0"/>
                        <a:t>Data source</a:t>
                      </a:r>
                    </a:p>
                  </a:txBody>
                  <a:tcPr/>
                </a:tc>
                <a:extLst>
                  <a:ext uri="{0D108BD9-81ED-4DB2-BD59-A6C34878D82A}">
                    <a16:rowId xmlns:a16="http://schemas.microsoft.com/office/drawing/2014/main" val="2130724152"/>
                  </a:ext>
                </a:extLst>
              </a:tr>
              <a:tr h="202094">
                <a:tc>
                  <a:txBody>
                    <a:bodyPr/>
                    <a:lstStyle/>
                    <a:p>
                      <a:r>
                        <a:rPr lang="en-IN" dirty="0"/>
                        <a:t>LULC </a:t>
                      </a:r>
                    </a:p>
                  </a:txBody>
                  <a:tcPr/>
                </a:tc>
                <a:tc>
                  <a:txBody>
                    <a:bodyPr/>
                    <a:lstStyle/>
                    <a:p>
                      <a:r>
                        <a:rPr lang="en-IN" dirty="0"/>
                        <a:t>USGS Landsat 5 and 8 using GEE </a:t>
                      </a:r>
                    </a:p>
                  </a:txBody>
                  <a:tcPr/>
                </a:tc>
                <a:extLst>
                  <a:ext uri="{0D108BD9-81ED-4DB2-BD59-A6C34878D82A}">
                    <a16:rowId xmlns:a16="http://schemas.microsoft.com/office/drawing/2014/main" val="3020091971"/>
                  </a:ext>
                </a:extLst>
              </a:tr>
              <a:tr h="520577">
                <a:tc>
                  <a:txBody>
                    <a:bodyPr/>
                    <a:lstStyle/>
                    <a:p>
                      <a:r>
                        <a:rPr lang="en-IN" dirty="0"/>
                        <a:t>Digital Elevation Data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 </a:t>
                      </a:r>
                      <a:r>
                        <a:rPr lang="en-US" sz="1800" kern="1200" dirty="0">
                          <a:solidFill>
                            <a:schemeClr val="dk1"/>
                          </a:solidFill>
                          <a:effectLst/>
                          <a:latin typeface="+mn-lt"/>
                          <a:ea typeface="+mn-ea"/>
                          <a:cs typeface="+mn-cs"/>
                        </a:rPr>
                        <a:t>NASA SRTM Digital Elevation 30m using GEE</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18553926"/>
                  </a:ext>
                </a:extLst>
              </a:tr>
              <a:tr h="301604">
                <a:tc>
                  <a:txBody>
                    <a:bodyPr/>
                    <a:lstStyle/>
                    <a:p>
                      <a:r>
                        <a:rPr lang="en-IN" dirty="0"/>
                        <a:t>Spectral bands reflectance and collection</a:t>
                      </a:r>
                    </a:p>
                  </a:txBody>
                  <a:tcPr/>
                </a:tc>
                <a:tc>
                  <a:txBody>
                    <a:bodyPr/>
                    <a:lstStyle/>
                    <a:p>
                      <a:r>
                        <a:rPr lang="en-US" sz="1800" kern="1200" dirty="0">
                          <a:solidFill>
                            <a:schemeClr val="dk1"/>
                          </a:solidFill>
                          <a:effectLst/>
                          <a:latin typeface="+mn-lt"/>
                          <a:ea typeface="+mn-ea"/>
                          <a:cs typeface="+mn-cs"/>
                        </a:rPr>
                        <a:t>Sentinel-2 MSI: Multispectral Instrument using GEE </a:t>
                      </a:r>
                      <a:endParaRPr lang="en-IN" dirty="0"/>
                    </a:p>
                  </a:txBody>
                  <a:tcPr/>
                </a:tc>
                <a:extLst>
                  <a:ext uri="{0D108BD9-81ED-4DB2-BD59-A6C34878D82A}">
                    <a16:rowId xmlns:a16="http://schemas.microsoft.com/office/drawing/2014/main" val="784598228"/>
                  </a:ext>
                </a:extLst>
              </a:tr>
            </a:tbl>
          </a:graphicData>
        </a:graphic>
      </p:graphicFrame>
      <p:sp>
        <p:nvSpPr>
          <p:cNvPr id="5" name="TextBox 4">
            <a:extLst>
              <a:ext uri="{FF2B5EF4-FFF2-40B4-BE49-F238E27FC236}">
                <a16:creationId xmlns:a16="http://schemas.microsoft.com/office/drawing/2014/main" id="{855F4107-1438-97EB-80FF-89F5A1802FE9}"/>
              </a:ext>
            </a:extLst>
          </p:cNvPr>
          <p:cNvSpPr txBox="1"/>
          <p:nvPr/>
        </p:nvSpPr>
        <p:spPr>
          <a:xfrm>
            <a:off x="335122" y="5522259"/>
            <a:ext cx="1165069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rial" panose="020B0604020202020204" pitchFamily="34" charset="0"/>
              </a:rPr>
              <a:t>Sentinel-2:</a:t>
            </a:r>
            <a:r>
              <a:rPr lang="en-US" sz="2000" b="0" i="0" dirty="0">
                <a:effectLst/>
                <a:latin typeface="arial" panose="020B0604020202020204" pitchFamily="34" charset="0"/>
              </a:rPr>
              <a:t> is </a:t>
            </a:r>
            <a:r>
              <a:rPr lang="en-US" sz="2000" b="1" i="0" dirty="0">
                <a:effectLst/>
                <a:latin typeface="arial" panose="020B0604020202020204" pitchFamily="34" charset="0"/>
              </a:rPr>
              <a:t>a European wide-swath, high-resolution, multi-spectral imaging mission</a:t>
            </a:r>
            <a:r>
              <a:rPr lang="en-US" sz="2000" b="0" i="0" dirty="0">
                <a:effectLst/>
                <a:latin typeface="arial" panose="020B0604020202020204" pitchFamily="34" charset="0"/>
              </a:rPr>
              <a:t>. The full mission specification of the twin satellites flying in the same orbit but phased at 180°, is designed to give a high revisit frequency of 5 days at the Equator.</a:t>
            </a:r>
            <a:endParaRPr lang="en-IN" sz="2000" b="1" dirty="0"/>
          </a:p>
        </p:txBody>
      </p:sp>
    </p:spTree>
    <p:extLst>
      <p:ext uri="{BB962C8B-B14F-4D97-AF65-F5344CB8AC3E}">
        <p14:creationId xmlns:p14="http://schemas.microsoft.com/office/powerpoint/2010/main" val="235532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CBB-F729-09AB-D0DC-D01AFE062D42}"/>
              </a:ext>
            </a:extLst>
          </p:cNvPr>
          <p:cNvSpPr>
            <a:spLocks noGrp="1"/>
          </p:cNvSpPr>
          <p:nvPr>
            <p:ph type="title"/>
          </p:nvPr>
        </p:nvSpPr>
        <p:spPr>
          <a:xfrm>
            <a:off x="0" y="949211"/>
            <a:ext cx="10571998" cy="970450"/>
          </a:xfrm>
        </p:spPr>
        <p:txBody>
          <a:bodyPr/>
          <a:lstStyle/>
          <a:p>
            <a:r>
              <a:rPr lang="en-IN" dirty="0"/>
              <a:t>METHODOLOGY:</a:t>
            </a:r>
          </a:p>
        </p:txBody>
      </p:sp>
      <p:sp>
        <p:nvSpPr>
          <p:cNvPr id="3" name="Content Placeholder 2">
            <a:extLst>
              <a:ext uri="{FF2B5EF4-FFF2-40B4-BE49-F238E27FC236}">
                <a16:creationId xmlns:a16="http://schemas.microsoft.com/office/drawing/2014/main" id="{94517FF0-01C1-BEE9-D027-D331C835AA3F}"/>
              </a:ext>
            </a:extLst>
          </p:cNvPr>
          <p:cNvSpPr>
            <a:spLocks noGrp="1"/>
          </p:cNvSpPr>
          <p:nvPr>
            <p:ph idx="1"/>
          </p:nvPr>
        </p:nvSpPr>
        <p:spPr>
          <a:xfrm>
            <a:off x="531336" y="2142564"/>
            <a:ext cx="10554574" cy="5629835"/>
          </a:xfrm>
        </p:spPr>
        <p:txBody>
          <a:bodyPr>
            <a:normAutofit/>
          </a:bodyPr>
          <a:lstStyle/>
          <a:p>
            <a:pPr>
              <a:buFont typeface="Wingdings" panose="05000000000000000000" pitchFamily="2" charset="2"/>
              <a:buChar char="Ø"/>
            </a:pPr>
            <a:endParaRPr lang="en-IN" b="1" dirty="0"/>
          </a:p>
          <a:p>
            <a:pPr>
              <a:buFont typeface="Wingdings" panose="05000000000000000000" pitchFamily="2" charset="2"/>
              <a:buChar char="Ø"/>
            </a:pPr>
            <a:r>
              <a:rPr lang="en-IN" b="1" dirty="0"/>
              <a:t>GOOGLE EARTH ENGINE: </a:t>
            </a:r>
            <a:r>
              <a:rPr lang="en-US" dirty="0"/>
              <a:t>GEE is a geospatial processing tool with a cloud-based platform for a wide-ranging environment study and interpretation. The GEE is a web-based Graphical User Interface (GUI) that provides access to a multi-petabyte catalog of RS imagery and other datasets through Google’s computational infrastructure.</a:t>
            </a:r>
            <a:r>
              <a:rPr lang="en-US" b="1" dirty="0">
                <a:solidFill>
                  <a:schemeClr val="bg2">
                    <a:lumMod val="90000"/>
                    <a:lumOff val="10000"/>
                  </a:schemeClr>
                </a:solidFill>
              </a:rPr>
              <a:t> </a:t>
            </a:r>
            <a:r>
              <a:rPr lang="en-US" b="1" dirty="0"/>
              <a:t>Earth</a:t>
            </a:r>
            <a:r>
              <a:rPr lang="en-US" b="1" dirty="0">
                <a:solidFill>
                  <a:schemeClr val="bg2">
                    <a:lumMod val="90000"/>
                    <a:lumOff val="10000"/>
                  </a:schemeClr>
                </a:solidFill>
              </a:rPr>
              <a:t> </a:t>
            </a:r>
            <a:r>
              <a:rPr lang="en-US" b="1" dirty="0"/>
              <a:t>Engine</a:t>
            </a:r>
            <a:r>
              <a:rPr lang="en-US" dirty="0"/>
              <a:t> stores, more than thirty years of historical imagery and scientific datasets, updated and expanded daily. It organizes them and makes them available for public users, as well as, for commercial ones or administration systems.</a:t>
            </a:r>
          </a:p>
          <a:p>
            <a:pPr>
              <a:buFont typeface="Wingdings" panose="05000000000000000000" pitchFamily="2" charset="2"/>
              <a:buChar char="Ø"/>
            </a:pPr>
            <a:r>
              <a:rPr lang="en-IN" b="1" dirty="0"/>
              <a:t>LULC MAPPING: </a:t>
            </a:r>
            <a:r>
              <a:rPr lang="en-IN" dirty="0"/>
              <a:t>It is easier to do the LULC mapping/classification in the google earth engine since GEE  makes it easier for us by specifying the different modes of operations by combining the data </a:t>
            </a:r>
            <a:r>
              <a:rPr lang="en-IN" dirty="0" err="1"/>
              <a:t>input.GEE</a:t>
            </a:r>
            <a:r>
              <a:rPr lang="en-IN" dirty="0"/>
              <a:t> makes it easier to collect the training data and helps us to train the classifier.</a:t>
            </a:r>
            <a:r>
              <a:rPr lang="en-US" dirty="0"/>
              <a:t> The classifier performs supervised classification using Earth Engine’s standard Machine Learning (ML) algorithms. Classification and Regression Trees (CART), Random Forest (RF), Naive Bayes, and Support Vector Machine (SVM) are among the classifiers. </a:t>
            </a:r>
            <a:endParaRPr lang="en-IN" dirty="0"/>
          </a:p>
          <a:p>
            <a:pPr marL="0" indent="0">
              <a:buNone/>
            </a:pPr>
            <a:endParaRPr lang="en-IN" dirty="0"/>
          </a:p>
          <a:p>
            <a:pPr marL="0" indent="0">
              <a:buNone/>
            </a:pPr>
            <a:r>
              <a:rPr lang="en-US" dirty="0"/>
              <a:t> </a:t>
            </a:r>
            <a:endParaRPr lang="en-IN"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7454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16BF-3722-51C8-6A7D-7B8ED0070565}"/>
              </a:ext>
            </a:extLst>
          </p:cNvPr>
          <p:cNvSpPr>
            <a:spLocks noGrp="1"/>
          </p:cNvSpPr>
          <p:nvPr>
            <p:ph type="title"/>
          </p:nvPr>
        </p:nvSpPr>
        <p:spPr>
          <a:xfrm>
            <a:off x="0" y="918448"/>
            <a:ext cx="10571998" cy="970450"/>
          </a:xfrm>
        </p:spPr>
        <p:txBody>
          <a:bodyPr/>
          <a:lstStyle/>
          <a:p>
            <a:r>
              <a:rPr lang="en-IN" dirty="0"/>
              <a:t>METHODOLOGY:</a:t>
            </a:r>
          </a:p>
        </p:txBody>
      </p:sp>
      <p:sp>
        <p:nvSpPr>
          <p:cNvPr id="3" name="Content Placeholder 2">
            <a:extLst>
              <a:ext uri="{FF2B5EF4-FFF2-40B4-BE49-F238E27FC236}">
                <a16:creationId xmlns:a16="http://schemas.microsoft.com/office/drawing/2014/main" id="{CD84AC96-8350-F36C-0FF2-90A45B80A5DB}"/>
              </a:ext>
            </a:extLst>
          </p:cNvPr>
          <p:cNvSpPr>
            <a:spLocks noGrp="1"/>
          </p:cNvSpPr>
          <p:nvPr>
            <p:ph idx="1"/>
          </p:nvPr>
        </p:nvSpPr>
        <p:spPr>
          <a:xfrm>
            <a:off x="818712" y="2222287"/>
            <a:ext cx="10554574" cy="1206713"/>
          </a:xfrm>
        </p:spPr>
        <p:txBody>
          <a:bodyPr>
            <a:normAutofit/>
          </a:bodyPr>
          <a:lstStyle/>
          <a:p>
            <a:pPr>
              <a:buFont typeface="Wingdings" panose="05000000000000000000" pitchFamily="2" charset="2"/>
              <a:buChar char="Ø"/>
            </a:pPr>
            <a:r>
              <a:rPr lang="en-IN" b="1" dirty="0"/>
              <a:t>STUDY AREA: </a:t>
            </a:r>
            <a:r>
              <a:rPr lang="en-IN" dirty="0"/>
              <a:t>The study area for this research work is the Faridabad district of the Haryana state of INDIA.</a:t>
            </a:r>
            <a:r>
              <a:rPr lang="en-US" b="0" i="0" dirty="0">
                <a:solidFill>
                  <a:srgbClr val="333333"/>
                </a:solidFill>
                <a:effectLst/>
                <a:latin typeface="Open Sans" panose="020B0606030504020204" pitchFamily="34" charset="0"/>
              </a:rPr>
              <a:t> </a:t>
            </a:r>
            <a:r>
              <a:rPr lang="en-US" b="0" i="0" dirty="0">
                <a:effectLst/>
                <a:latin typeface="Open Sans" panose="020B0606030504020204" pitchFamily="34" charset="0"/>
              </a:rPr>
              <a:t>Faridabad District and Division lie between 28°10’50” N and 28°29’04” N latitude and between 77°06’49” E and 77°33’23” E longitude.</a:t>
            </a:r>
            <a:endParaRPr lang="en-IN" b="1" dirty="0"/>
          </a:p>
          <a:p>
            <a:pPr>
              <a:buFont typeface="Wingdings" panose="05000000000000000000" pitchFamily="2" charset="2"/>
              <a:buChar char="Ø"/>
            </a:pPr>
            <a:endParaRPr lang="en-IN" b="1" dirty="0"/>
          </a:p>
        </p:txBody>
      </p:sp>
      <p:pic>
        <p:nvPicPr>
          <p:cNvPr id="6" name="Picture 5">
            <a:extLst>
              <a:ext uri="{FF2B5EF4-FFF2-40B4-BE49-F238E27FC236}">
                <a16:creationId xmlns:a16="http://schemas.microsoft.com/office/drawing/2014/main" id="{C2DFBA9E-F682-1AC8-9528-4D013CF8BD22}"/>
              </a:ext>
            </a:extLst>
          </p:cNvPr>
          <p:cNvPicPr>
            <a:picLocks noChangeAspect="1"/>
          </p:cNvPicPr>
          <p:nvPr/>
        </p:nvPicPr>
        <p:blipFill>
          <a:blip r:embed="rId2"/>
          <a:stretch>
            <a:fillRect/>
          </a:stretch>
        </p:blipFill>
        <p:spPr>
          <a:xfrm>
            <a:off x="94199" y="4095778"/>
            <a:ext cx="2555216" cy="2608729"/>
          </a:xfrm>
          <a:prstGeom prst="rect">
            <a:avLst/>
          </a:prstGeom>
        </p:spPr>
      </p:pic>
      <p:cxnSp>
        <p:nvCxnSpPr>
          <p:cNvPr id="10" name="Straight Arrow Connector 9">
            <a:extLst>
              <a:ext uri="{FF2B5EF4-FFF2-40B4-BE49-F238E27FC236}">
                <a16:creationId xmlns:a16="http://schemas.microsoft.com/office/drawing/2014/main" id="{AC597DF8-A098-A0BC-F97B-EB5FFE080283}"/>
              </a:ext>
            </a:extLst>
          </p:cNvPr>
          <p:cNvCxnSpPr/>
          <p:nvPr/>
        </p:nvCxnSpPr>
        <p:spPr>
          <a:xfrm flipV="1">
            <a:off x="975360" y="3539490"/>
            <a:ext cx="2994660" cy="128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6DACB03-FA20-0636-E762-DC2E596A1691}"/>
              </a:ext>
            </a:extLst>
          </p:cNvPr>
          <p:cNvPicPr>
            <a:picLocks noChangeAspect="1"/>
          </p:cNvPicPr>
          <p:nvPr/>
        </p:nvPicPr>
        <p:blipFill>
          <a:blip r:embed="rId3"/>
          <a:stretch>
            <a:fillRect/>
          </a:stretch>
        </p:blipFill>
        <p:spPr>
          <a:xfrm>
            <a:off x="4030980" y="3226939"/>
            <a:ext cx="2796782" cy="3017782"/>
          </a:xfrm>
          <a:prstGeom prst="rect">
            <a:avLst/>
          </a:prstGeom>
        </p:spPr>
      </p:pic>
      <p:pic>
        <p:nvPicPr>
          <p:cNvPr id="14" name="Picture 13">
            <a:extLst>
              <a:ext uri="{FF2B5EF4-FFF2-40B4-BE49-F238E27FC236}">
                <a16:creationId xmlns:a16="http://schemas.microsoft.com/office/drawing/2014/main" id="{0C5B330C-DA0B-55F8-ED62-23A9D28B4B16}"/>
              </a:ext>
            </a:extLst>
          </p:cNvPr>
          <p:cNvPicPr>
            <a:picLocks noChangeAspect="1"/>
          </p:cNvPicPr>
          <p:nvPr/>
        </p:nvPicPr>
        <p:blipFill>
          <a:blip r:embed="rId4"/>
          <a:stretch>
            <a:fillRect/>
          </a:stretch>
        </p:blipFill>
        <p:spPr>
          <a:xfrm>
            <a:off x="9123889" y="4179570"/>
            <a:ext cx="2787758" cy="2557782"/>
          </a:xfrm>
          <a:prstGeom prst="rect">
            <a:avLst/>
          </a:prstGeom>
        </p:spPr>
      </p:pic>
      <p:cxnSp>
        <p:nvCxnSpPr>
          <p:cNvPr id="16" name="Straight Arrow Connector 15">
            <a:extLst>
              <a:ext uri="{FF2B5EF4-FFF2-40B4-BE49-F238E27FC236}">
                <a16:creationId xmlns:a16="http://schemas.microsoft.com/office/drawing/2014/main" id="{E450CF9E-C91D-C0F0-9B4B-89C909E6598E}"/>
              </a:ext>
            </a:extLst>
          </p:cNvPr>
          <p:cNvCxnSpPr/>
          <p:nvPr/>
        </p:nvCxnSpPr>
        <p:spPr>
          <a:xfrm>
            <a:off x="6461760" y="5715000"/>
            <a:ext cx="2662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80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0034-24DF-EED6-7C69-1C6AC9638535}"/>
              </a:ext>
            </a:extLst>
          </p:cNvPr>
          <p:cNvSpPr>
            <a:spLocks noGrp="1"/>
          </p:cNvSpPr>
          <p:nvPr>
            <p:ph type="title"/>
          </p:nvPr>
        </p:nvSpPr>
        <p:spPr>
          <a:xfrm>
            <a:off x="0" y="922318"/>
            <a:ext cx="10571998" cy="970450"/>
          </a:xfrm>
        </p:spPr>
        <p:txBody>
          <a:bodyPr/>
          <a:lstStyle/>
          <a:p>
            <a:r>
              <a:rPr lang="en-IN" dirty="0"/>
              <a:t>RESULT AND DISCUSSIONS:</a:t>
            </a:r>
          </a:p>
        </p:txBody>
      </p:sp>
      <p:sp>
        <p:nvSpPr>
          <p:cNvPr id="3" name="Content Placeholder 2">
            <a:extLst>
              <a:ext uri="{FF2B5EF4-FFF2-40B4-BE49-F238E27FC236}">
                <a16:creationId xmlns:a16="http://schemas.microsoft.com/office/drawing/2014/main" id="{63E0D9E4-8631-B61D-0955-9843BD308779}"/>
              </a:ext>
            </a:extLst>
          </p:cNvPr>
          <p:cNvSpPr>
            <a:spLocks noGrp="1"/>
          </p:cNvSpPr>
          <p:nvPr>
            <p:ph idx="1"/>
          </p:nvPr>
        </p:nvSpPr>
        <p:spPr>
          <a:xfrm>
            <a:off x="529152" y="1568823"/>
            <a:ext cx="10554574" cy="5755341"/>
          </a:xfrm>
        </p:spPr>
        <p:txBody>
          <a:bodyPr>
            <a:normAutofit/>
          </a:bodyPr>
          <a:lstStyle/>
          <a:p>
            <a:pPr>
              <a:buFont typeface="Wingdings" panose="05000000000000000000" pitchFamily="2" charset="2"/>
              <a:buChar char="Ø"/>
            </a:pPr>
            <a:r>
              <a:rPr lang="en-IN" dirty="0"/>
              <a:t>We have completed the mini project with an 80%-90%  accuracy assessment. There are some errors during the classification but those are because the LULC classification also needs an onsite visit since computers can’t do everything and the study area that we selected for this project is the Faridabad district of Haryana state.</a:t>
            </a:r>
          </a:p>
          <a:p>
            <a:pPr>
              <a:buFont typeface="Wingdings" panose="05000000000000000000" pitchFamily="2" charset="2"/>
              <a:buChar char="Ø"/>
            </a:pPr>
            <a:r>
              <a:rPr lang="en-IN" dirty="0"/>
              <a:t>The main goal of this study is to detect land usage and </a:t>
            </a:r>
            <a:r>
              <a:rPr lang="en-US" dirty="0"/>
              <a:t>determine the spatial distributions of and changes in the land cover types in the study area we checked its water, vegetation, city, and other classes categorized under mainly three classes Water, vegetation, and non-vegetation.</a:t>
            </a:r>
          </a:p>
          <a:p>
            <a:pPr>
              <a:buFont typeface="Wingdings" panose="05000000000000000000" pitchFamily="2" charset="2"/>
              <a:buChar char="Ø"/>
            </a:pPr>
            <a:r>
              <a:rPr lang="en-US" dirty="0"/>
              <a:t> Remote sensing is rapidly expanding due to new earth observation satellites, vast libraries of accessible data, and expanded computing capacity. GEE has been booming because it is a freely available cloud-based geospatial analysis and modeling tool that allow users to view, observe, and interpret geospatial data for many applications..</a:t>
            </a:r>
            <a:endParaRPr lang="en-IN" dirty="0"/>
          </a:p>
        </p:txBody>
      </p:sp>
    </p:spTree>
    <p:extLst>
      <p:ext uri="{BB962C8B-B14F-4D97-AF65-F5344CB8AC3E}">
        <p14:creationId xmlns:p14="http://schemas.microsoft.com/office/powerpoint/2010/main" val="280634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63D3-ADE7-1480-4223-9A0581892B68}"/>
              </a:ext>
            </a:extLst>
          </p:cNvPr>
          <p:cNvSpPr>
            <a:spLocks noGrp="1"/>
          </p:cNvSpPr>
          <p:nvPr>
            <p:ph type="title"/>
          </p:nvPr>
        </p:nvSpPr>
        <p:spPr>
          <a:xfrm>
            <a:off x="0" y="922317"/>
            <a:ext cx="10571998" cy="970450"/>
          </a:xfrm>
        </p:spPr>
        <p:txBody>
          <a:bodyPr/>
          <a:lstStyle/>
          <a:p>
            <a:r>
              <a:rPr lang="en-IN" dirty="0"/>
              <a:t>RESULT AND DISCUSSION</a:t>
            </a:r>
          </a:p>
        </p:txBody>
      </p:sp>
      <p:sp>
        <p:nvSpPr>
          <p:cNvPr id="3" name="Content Placeholder 2">
            <a:extLst>
              <a:ext uri="{FF2B5EF4-FFF2-40B4-BE49-F238E27FC236}">
                <a16:creationId xmlns:a16="http://schemas.microsoft.com/office/drawing/2014/main" id="{C696826E-B699-184F-36C4-F5E0B0D39AE1}"/>
              </a:ext>
            </a:extLst>
          </p:cNvPr>
          <p:cNvSpPr>
            <a:spLocks noGrp="1"/>
          </p:cNvSpPr>
          <p:nvPr>
            <p:ph idx="1"/>
          </p:nvPr>
        </p:nvSpPr>
        <p:spPr>
          <a:xfrm>
            <a:off x="746994" y="2348753"/>
            <a:ext cx="10554574" cy="4769223"/>
          </a:xfrm>
        </p:spPr>
        <p:txBody>
          <a:bodyPr/>
          <a:lstStyle/>
          <a:p>
            <a:pPr>
              <a:buFont typeface="Wingdings" panose="05000000000000000000" pitchFamily="2" charset="2"/>
              <a:buChar char="Ø"/>
            </a:pPr>
            <a:r>
              <a:rPr lang="en-US" dirty="0"/>
              <a:t>GEE was used to identify the LULC because it has a cloud platform, a user-friendly interface, and an effective scripting language, and it has a high degree of adaptability and flexibility. It is not easy to map LULC using single or even monthly composite imagery. Mosaicking, stacking, and filtering images to produce a satisfactory land cover map from remotely sensed images have become simple as GEE has evolved.</a:t>
            </a:r>
          </a:p>
          <a:p>
            <a:pPr>
              <a:buFont typeface="Wingdings" panose="05000000000000000000" pitchFamily="2" charset="2"/>
              <a:buChar char="Ø"/>
            </a:pPr>
            <a:r>
              <a:rPr lang="en-US" dirty="0"/>
              <a:t>The use of ML algorithms in combination with geographic object-oriented analysis techniques is expanding rapidly for GEE, where it is an effective environment for creating multitemporal composite images and implementing complex image processing and classification processes in a simple way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3853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BA6C-5EDF-9BAD-042E-6CEC113915BF}"/>
              </a:ext>
            </a:extLst>
          </p:cNvPr>
          <p:cNvSpPr>
            <a:spLocks noGrp="1"/>
          </p:cNvSpPr>
          <p:nvPr>
            <p:ph type="title"/>
          </p:nvPr>
        </p:nvSpPr>
        <p:spPr>
          <a:xfrm>
            <a:off x="0" y="915877"/>
            <a:ext cx="10571998" cy="970450"/>
          </a:xfrm>
        </p:spPr>
        <p:txBody>
          <a:bodyPr/>
          <a:lstStyle/>
          <a:p>
            <a:r>
              <a:rPr lang="en-IN" dirty="0"/>
              <a:t>RESULT AND DISCUSSIONS:</a:t>
            </a:r>
          </a:p>
        </p:txBody>
      </p:sp>
      <p:pic>
        <p:nvPicPr>
          <p:cNvPr id="5" name="Content Placeholder 4">
            <a:extLst>
              <a:ext uri="{FF2B5EF4-FFF2-40B4-BE49-F238E27FC236}">
                <a16:creationId xmlns:a16="http://schemas.microsoft.com/office/drawing/2014/main" id="{A2D6AA81-DFE9-1049-B4D3-C0F9B3AEB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16" y="2222500"/>
            <a:ext cx="3277566" cy="2618441"/>
          </a:xfrm>
        </p:spPr>
      </p:pic>
      <p:sp>
        <p:nvSpPr>
          <p:cNvPr id="6" name="TextBox 5">
            <a:extLst>
              <a:ext uri="{FF2B5EF4-FFF2-40B4-BE49-F238E27FC236}">
                <a16:creationId xmlns:a16="http://schemas.microsoft.com/office/drawing/2014/main" id="{366AD3D8-2A57-3714-FBD9-4336F4ED0401}"/>
              </a:ext>
            </a:extLst>
          </p:cNvPr>
          <p:cNvSpPr txBox="1"/>
          <p:nvPr/>
        </p:nvSpPr>
        <p:spPr>
          <a:xfrm>
            <a:off x="529716" y="5038164"/>
            <a:ext cx="2492188"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2015</a:t>
            </a:r>
          </a:p>
        </p:txBody>
      </p:sp>
      <p:pic>
        <p:nvPicPr>
          <p:cNvPr id="8" name="Picture 7">
            <a:extLst>
              <a:ext uri="{FF2B5EF4-FFF2-40B4-BE49-F238E27FC236}">
                <a16:creationId xmlns:a16="http://schemas.microsoft.com/office/drawing/2014/main" id="{A20D058C-D71F-B5E1-AF19-E73D26C53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879" y="2222500"/>
            <a:ext cx="3303683" cy="2618441"/>
          </a:xfrm>
          <a:prstGeom prst="rect">
            <a:avLst/>
          </a:prstGeom>
        </p:spPr>
      </p:pic>
      <p:sp>
        <p:nvSpPr>
          <p:cNvPr id="9" name="TextBox 8">
            <a:extLst>
              <a:ext uri="{FF2B5EF4-FFF2-40B4-BE49-F238E27FC236}">
                <a16:creationId xmlns:a16="http://schemas.microsoft.com/office/drawing/2014/main" id="{03373012-73C6-EB3F-2F6A-A466633ABB07}"/>
              </a:ext>
            </a:extLst>
          </p:cNvPr>
          <p:cNvSpPr txBox="1"/>
          <p:nvPr/>
        </p:nvSpPr>
        <p:spPr>
          <a:xfrm>
            <a:off x="4290268" y="5038164"/>
            <a:ext cx="2268070"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2017</a:t>
            </a:r>
          </a:p>
        </p:txBody>
      </p:sp>
      <p:pic>
        <p:nvPicPr>
          <p:cNvPr id="11" name="Picture 10">
            <a:extLst>
              <a:ext uri="{FF2B5EF4-FFF2-40B4-BE49-F238E27FC236}">
                <a16:creationId xmlns:a16="http://schemas.microsoft.com/office/drawing/2014/main" id="{10E929E4-3DAC-15B6-2C3F-B47E3753E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159" y="2222500"/>
            <a:ext cx="3303684" cy="2618441"/>
          </a:xfrm>
          <a:prstGeom prst="rect">
            <a:avLst/>
          </a:prstGeom>
        </p:spPr>
      </p:pic>
      <p:sp>
        <p:nvSpPr>
          <p:cNvPr id="12" name="TextBox 11">
            <a:extLst>
              <a:ext uri="{FF2B5EF4-FFF2-40B4-BE49-F238E27FC236}">
                <a16:creationId xmlns:a16="http://schemas.microsoft.com/office/drawing/2014/main" id="{4C143B6D-2391-EB08-D37F-23232A0509A4}"/>
              </a:ext>
            </a:extLst>
          </p:cNvPr>
          <p:cNvSpPr txBox="1"/>
          <p:nvPr/>
        </p:nvSpPr>
        <p:spPr>
          <a:xfrm>
            <a:off x="8274159" y="4971673"/>
            <a:ext cx="1559859"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2020</a:t>
            </a:r>
          </a:p>
        </p:txBody>
      </p:sp>
    </p:spTree>
    <p:extLst>
      <p:ext uri="{BB962C8B-B14F-4D97-AF65-F5344CB8AC3E}">
        <p14:creationId xmlns:p14="http://schemas.microsoft.com/office/powerpoint/2010/main" val="1692223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232</TotalTime>
  <Words>1220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Open Sans</vt:lpstr>
      <vt:lpstr>Wingdings</vt:lpstr>
      <vt:lpstr>Wingdings 2</vt:lpstr>
      <vt:lpstr>Quotable</vt:lpstr>
      <vt:lpstr>Change detection on different land covers</vt:lpstr>
      <vt:lpstr>INTRODUCTION :</vt:lpstr>
      <vt:lpstr>INTRODUCTION:</vt:lpstr>
      <vt:lpstr>METHODOLOGY:</vt:lpstr>
      <vt:lpstr>METHODOLOGY:</vt:lpstr>
      <vt:lpstr>METHODOLOGY:</vt:lpstr>
      <vt:lpstr>RESULT AND DISCUSSIONS:</vt:lpstr>
      <vt:lpstr>RESULT AND DISCUSSION</vt:lpstr>
      <vt:lpstr>RESULT AND DISCUSSIONS: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detection in different land covers</dc:title>
  <dc:creator>YASH KAUSHIK</dc:creator>
  <cp:lastModifiedBy>YASH KAUSHIK</cp:lastModifiedBy>
  <cp:revision>17</cp:revision>
  <dcterms:created xsi:type="dcterms:W3CDTF">2023-01-27T17:21:06Z</dcterms:created>
  <dcterms:modified xsi:type="dcterms:W3CDTF">2023-01-29T05:37:48Z</dcterms:modified>
</cp:coreProperties>
</file>