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392D-982D-4D1F-BD1D-6AA400EE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DE8AB-1904-41E0-AF5E-96692FF6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A36A4-57A3-4156-869D-162C87E6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72247-6186-490E-99DE-91ADBE36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B0A4D-13F9-4E78-9A62-A6E6D66D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DDD3-CFC4-4BCE-8EDE-E18E3973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E5AE9-2709-41D0-AD47-2BF6827AC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A60B-6B31-430D-9D53-AE5E50E8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11FFB-46EC-4B81-A64B-676F656B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9A3BF-50C9-42EC-80D7-839A5FE9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9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58B2B-C7B1-4A60-91D0-A0A680F4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13166-D721-41F1-B4E9-931BA16C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4F06E-BE92-4257-A276-20C4703C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C148-E21A-4FBA-B02F-2C7C4A3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8A0E4-9496-47C4-AE03-157B133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68C43-BAE6-4E75-9C3F-C6F4D10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5A11C-5BD3-4964-9123-26F88E32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07320-FC74-4E3A-BD9C-6771D574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70C0-ECDB-4815-9B27-C462E84D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6EB5C-FD63-453A-A117-8E4E6CEE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3C9B-5196-410C-8107-DD0650A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4BC29-E63E-4681-B354-85763D04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7EFE6-0D26-4DF5-8608-8549563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4BA2-2C14-4198-AE90-A322F6C0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1FE9C-D807-4016-863E-8A78D81F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1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11EC-48C7-4D7A-883A-E2959594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56D7-3118-406E-9FA8-646BECD6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99CD9-D475-4ECA-87EF-EF599B67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BDC98-0E60-445E-B52A-4802244C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62756-C9B9-4649-B83B-82FE6F8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BB47F-6CD7-4420-8605-71C5ED09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D9E18-79E9-421F-84E9-B0E520B9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BA1CD-40CB-4A75-A9D6-20D4DB10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2EEF5-BA1A-4905-835C-109A20E1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57E0D-9A87-4008-9270-9471CBA1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77F21-26E1-4516-AE1A-68DA746B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38C30-D431-4739-8853-2D63E46A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83752B-D6E7-4035-9780-775D04D3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14361-3B7F-4ACB-A056-27B3347E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0613-63AF-4E34-9BC0-2571CE53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02BCB-0B5D-40B7-8340-157EA0AF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77643-66E4-46F6-914A-30D483E2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03F63-B3D0-4C7B-BAF0-9EA841F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36B0F-B5A9-4726-A516-0BB19018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3028D-83B0-4584-B395-F77B03B6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2A4E0-246D-40A2-939F-02614975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9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ECD8D-5590-4242-83D9-67AC1F98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CF4F9-DA4D-49A4-BCD5-D5C98AFF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5679C-6941-44A6-8698-F8A628A9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93F73-B4CE-412F-A8D8-7AEB7A36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50D11-371F-4066-A358-F4637C2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B267E-8BA0-4EE9-B59C-DE7F2D5D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F7CB-9B62-4174-94A4-C5BDF458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50CC7-CB96-4BC3-AD9E-B8B6550F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3F9FD-6A09-4D1D-9442-4EEFDAFC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AEDF4-2550-4824-BCFE-8D75B7C5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F994A-777F-4916-95E1-5E15320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EDBEF-1E66-4D0F-AA6B-8732083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E06938-1191-4116-9431-0DD686CA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A493C-898C-4C42-AC78-05F63629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93A5F-8822-4AA4-AE60-24A652129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1D42-7033-45A8-8ECD-E4C7A7F157DA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D88CB-83C4-4AD3-88DD-E9D044DC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82377-7793-4F11-8A30-426C799F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2F1F-5381-4E48-8C48-00039241C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FE7FEB-66D1-4A51-9F23-B1FC4877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A36F1-5AC0-4F16-988F-177DC28EBF64}"/>
              </a:ext>
            </a:extLst>
          </p:cNvPr>
          <p:cNvSpPr/>
          <p:nvPr/>
        </p:nvSpPr>
        <p:spPr>
          <a:xfrm>
            <a:off x="1772239" y="1366887"/>
            <a:ext cx="1923068" cy="9049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788AD3-4703-49B3-8866-B0F4494CA510}"/>
              </a:ext>
            </a:extLst>
          </p:cNvPr>
          <p:cNvSpPr txBox="1"/>
          <p:nvPr/>
        </p:nvSpPr>
        <p:spPr>
          <a:xfrm>
            <a:off x="65988" y="1496207"/>
            <a:ext cx="183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 reference image. Color image will be converted to gray.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9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140085-49C2-4269-80BB-3261F85B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E39117-E5A3-461A-8C46-AB31F752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08D94D6-605B-42ED-BB0D-ED870EEA11F5}"/>
              </a:ext>
            </a:extLst>
          </p:cNvPr>
          <p:cNvSpPr/>
          <p:nvPr/>
        </p:nvSpPr>
        <p:spPr>
          <a:xfrm>
            <a:off x="8738647" y="2620652"/>
            <a:ext cx="1027522" cy="3393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E890533-B1D7-4D8F-846B-4B42A2B5E974}"/>
              </a:ext>
            </a:extLst>
          </p:cNvPr>
          <p:cNvSpPr/>
          <p:nvPr/>
        </p:nvSpPr>
        <p:spPr>
          <a:xfrm rot="2393477">
            <a:off x="6843862" y="4534291"/>
            <a:ext cx="254524" cy="24509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6D7426-B226-49C6-8041-C2E7256C17F6}"/>
              </a:ext>
            </a:extLst>
          </p:cNvPr>
          <p:cNvSpPr txBox="1"/>
          <p:nvPr/>
        </p:nvSpPr>
        <p:spPr>
          <a:xfrm>
            <a:off x="9954704" y="2620652"/>
            <a:ext cx="233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If ‘Switch’ button is pushed, user can click on a single region to switch its state.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40BB09-D30D-4D30-AFDD-ADBDB78B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箭头: 左 2">
            <a:extLst>
              <a:ext uri="{FF2B5EF4-FFF2-40B4-BE49-F238E27FC236}">
                <a16:creationId xmlns:a16="http://schemas.microsoft.com/office/drawing/2014/main" id="{70CB0793-B5BD-4179-9983-B286D9ACA4A2}"/>
              </a:ext>
            </a:extLst>
          </p:cNvPr>
          <p:cNvSpPr/>
          <p:nvPr/>
        </p:nvSpPr>
        <p:spPr>
          <a:xfrm rot="2393477">
            <a:off x="6843862" y="4534291"/>
            <a:ext cx="254524" cy="24509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1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EF6228-1255-4D99-B7B5-05D32D8B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97E91A-D0FA-4857-8DFC-929D48FFEC0A}"/>
              </a:ext>
            </a:extLst>
          </p:cNvPr>
          <p:cNvSpPr/>
          <p:nvPr/>
        </p:nvSpPr>
        <p:spPr>
          <a:xfrm>
            <a:off x="8342722" y="2328421"/>
            <a:ext cx="904973" cy="3110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E6153C-7A22-4416-927D-C74BB194EBC7}"/>
              </a:ext>
            </a:extLst>
          </p:cNvPr>
          <p:cNvSpPr txBox="1"/>
          <p:nvPr/>
        </p:nvSpPr>
        <p:spPr>
          <a:xfrm>
            <a:off x="9954704" y="2620652"/>
            <a:ext cx="2337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If ‘Red’ button is pushed, user can select a region by holding left mouse button and dragging. All masks intersect with the region would be set to red.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function of ‘Green’ button is similar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CED2263C-EDDB-4FA7-817D-B82749CC6607}"/>
              </a:ext>
            </a:extLst>
          </p:cNvPr>
          <p:cNvSpPr/>
          <p:nvPr/>
        </p:nvSpPr>
        <p:spPr>
          <a:xfrm rot="2393477">
            <a:off x="6052010" y="2743198"/>
            <a:ext cx="254524" cy="24509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6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D61176-B6A8-42A6-9CF8-18D7E0D5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箭头: 左 2">
            <a:extLst>
              <a:ext uri="{FF2B5EF4-FFF2-40B4-BE49-F238E27FC236}">
                <a16:creationId xmlns:a16="http://schemas.microsoft.com/office/drawing/2014/main" id="{2C1A5B11-33B6-4EFE-8793-5A5B35565055}"/>
              </a:ext>
            </a:extLst>
          </p:cNvPr>
          <p:cNvSpPr/>
          <p:nvPr/>
        </p:nvSpPr>
        <p:spPr>
          <a:xfrm rot="2393477">
            <a:off x="6052010" y="2743198"/>
            <a:ext cx="254524" cy="24509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4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D61176-B6A8-42A6-9CF8-18D7E0D5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85A4FF-E36B-411E-B2FB-0B2D378289F8}"/>
              </a:ext>
            </a:extLst>
          </p:cNvPr>
          <p:cNvSpPr/>
          <p:nvPr/>
        </p:nvSpPr>
        <p:spPr>
          <a:xfrm>
            <a:off x="8305014" y="3638746"/>
            <a:ext cx="1913642" cy="12820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1D3AB-D35E-4F46-A10C-5BEA13CEBEC4}"/>
              </a:ext>
            </a:extLst>
          </p:cNvPr>
          <p:cNvSpPr txBox="1"/>
          <p:nvPr/>
        </p:nvSpPr>
        <p:spPr>
          <a:xfrm>
            <a:off x="8399281" y="5097124"/>
            <a:ext cx="3016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There are two modes for saving the result: save the green masks as foreground, or save the border of green masks as foreground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鱼, 海胆&#10;&#10;描述已自动生成">
            <a:extLst>
              <a:ext uri="{FF2B5EF4-FFF2-40B4-BE49-F238E27FC236}">
                <a16:creationId xmlns:a16="http://schemas.microsoft.com/office/drawing/2014/main" id="{9079B4A0-00E7-4653-870F-FB187C05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图片 3" descr="图片包含 游戏机, 鱼, 海胆&#10;&#10;描述已自动生成">
            <a:extLst>
              <a:ext uri="{FF2B5EF4-FFF2-40B4-BE49-F238E27FC236}">
                <a16:creationId xmlns:a16="http://schemas.microsoft.com/office/drawing/2014/main" id="{BFFD87EA-FBB1-425B-83D3-69F84362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4" t="31180" r="32108" b="45453"/>
          <a:stretch/>
        </p:blipFill>
        <p:spPr>
          <a:xfrm>
            <a:off x="7861954" y="593887"/>
            <a:ext cx="4166648" cy="48515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F142CD-DDC0-4713-8680-CE5ABD4E0FDC}"/>
              </a:ext>
            </a:extLst>
          </p:cNvPr>
          <p:cNvSpPr/>
          <p:nvPr/>
        </p:nvSpPr>
        <p:spPr>
          <a:xfrm>
            <a:off x="6023728" y="2146953"/>
            <a:ext cx="1291472" cy="16426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A197DF-D8FD-4EE1-9B42-AB341E090316}"/>
              </a:ext>
            </a:extLst>
          </p:cNvPr>
          <p:cNvCxnSpPr/>
          <p:nvPr/>
        </p:nvCxnSpPr>
        <p:spPr>
          <a:xfrm flipV="1">
            <a:off x="7315200" y="593887"/>
            <a:ext cx="546754" cy="15530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C9AADA-A01B-409F-AB8F-DBFC0BBFB47D}"/>
              </a:ext>
            </a:extLst>
          </p:cNvPr>
          <p:cNvCxnSpPr>
            <a:cxnSpLocks/>
          </p:cNvCxnSpPr>
          <p:nvPr/>
        </p:nvCxnSpPr>
        <p:spPr>
          <a:xfrm>
            <a:off x="7315200" y="3789575"/>
            <a:ext cx="546754" cy="16558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5CD37-BB30-424A-8CDE-C367E89E30EF}"/>
              </a:ext>
            </a:extLst>
          </p:cNvPr>
          <p:cNvSpPr txBox="1"/>
          <p:nvPr/>
        </p:nvSpPr>
        <p:spPr>
          <a:xfrm>
            <a:off x="192855" y="1863730"/>
            <a:ext cx="233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 saved in the ‘Border’ 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9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薯片, 海胆&#10;&#10;描述已自动生成">
            <a:extLst>
              <a:ext uri="{FF2B5EF4-FFF2-40B4-BE49-F238E27FC236}">
                <a16:creationId xmlns:a16="http://schemas.microsoft.com/office/drawing/2014/main" id="{EBC9085B-2A90-4A1A-BCFF-7F3A275B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图片 3" descr="图片包含 游戏机, 薯片, 海胆&#10;&#10;描述已自动生成">
            <a:extLst>
              <a:ext uri="{FF2B5EF4-FFF2-40B4-BE49-F238E27FC236}">
                <a16:creationId xmlns:a16="http://schemas.microsoft.com/office/drawing/2014/main" id="{3B5E667D-4BBD-488A-97C6-C44F9885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3" t="31306" r="33196" b="44742"/>
          <a:stretch/>
        </p:blipFill>
        <p:spPr>
          <a:xfrm>
            <a:off x="7861954" y="593886"/>
            <a:ext cx="3814434" cy="48515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0683A5-7ACE-4E66-8A01-F0F8959FCAB7}"/>
              </a:ext>
            </a:extLst>
          </p:cNvPr>
          <p:cNvSpPr/>
          <p:nvPr/>
        </p:nvSpPr>
        <p:spPr>
          <a:xfrm>
            <a:off x="6023728" y="2146953"/>
            <a:ext cx="1291472" cy="16426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58E402-CC4D-46B2-A762-C62A30DE859C}"/>
              </a:ext>
            </a:extLst>
          </p:cNvPr>
          <p:cNvCxnSpPr/>
          <p:nvPr/>
        </p:nvCxnSpPr>
        <p:spPr>
          <a:xfrm flipV="1">
            <a:off x="7315200" y="593887"/>
            <a:ext cx="546754" cy="15530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F8BED0-A785-4C03-9B9E-17E6B9312777}"/>
              </a:ext>
            </a:extLst>
          </p:cNvPr>
          <p:cNvCxnSpPr>
            <a:cxnSpLocks/>
          </p:cNvCxnSpPr>
          <p:nvPr/>
        </p:nvCxnSpPr>
        <p:spPr>
          <a:xfrm>
            <a:off x="7315200" y="3789575"/>
            <a:ext cx="546754" cy="16558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74AFCA-B53D-42DF-9A61-6873F78C0E98}"/>
              </a:ext>
            </a:extLst>
          </p:cNvPr>
          <p:cNvSpPr txBox="1"/>
          <p:nvPr/>
        </p:nvSpPr>
        <p:spPr>
          <a:xfrm>
            <a:off x="192855" y="1863730"/>
            <a:ext cx="233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Result saved in the ‘Cell Region’ 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F631BD-F87A-4FC3-9291-0B0C8628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641435E-CAFA-4FF8-A4E5-E60DDBC2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1C6604-F53D-43C5-A604-473EBF191B44}"/>
              </a:ext>
            </a:extLst>
          </p:cNvPr>
          <p:cNvSpPr/>
          <p:nvPr/>
        </p:nvSpPr>
        <p:spPr>
          <a:xfrm>
            <a:off x="1772239" y="2309568"/>
            <a:ext cx="1923068" cy="9049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C3097E-B077-47F4-994B-EBF04342F687}"/>
              </a:ext>
            </a:extLst>
          </p:cNvPr>
          <p:cNvSpPr txBox="1"/>
          <p:nvPr/>
        </p:nvSpPr>
        <p:spPr>
          <a:xfrm>
            <a:off x="65988" y="2203218"/>
            <a:ext cx="1706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 border image. The input should be grayscale or binary. Gray image will be binarized by Otsu threshold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4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E7454F-294A-480E-B0FE-E286B51C03A5}"/>
              </a:ext>
            </a:extLst>
          </p:cNvPr>
          <p:cNvSpPr txBox="1"/>
          <p:nvPr/>
        </p:nvSpPr>
        <p:spPr>
          <a:xfrm>
            <a:off x="0" y="2203218"/>
            <a:ext cx="177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Please wait until the success notification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46A47-E3BE-490A-9CB2-06F9417D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6BB62-02C9-43F3-B14B-D7348B77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550482-02FB-45FA-86EE-1547895BD985}"/>
              </a:ext>
            </a:extLst>
          </p:cNvPr>
          <p:cNvSpPr txBox="1"/>
          <p:nvPr/>
        </p:nvSpPr>
        <p:spPr>
          <a:xfrm>
            <a:off x="4430598" y="5118755"/>
            <a:ext cx="3855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code marks retained regions as green masks and removed regions as red masks. It will automatically mark the background region and abnormal regions.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6BB62-02C9-43F3-B14B-D7348B77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0B55E8-D4A0-46C2-AE85-44918A0ACE3D}"/>
              </a:ext>
            </a:extLst>
          </p:cNvPr>
          <p:cNvSpPr/>
          <p:nvPr/>
        </p:nvSpPr>
        <p:spPr>
          <a:xfrm>
            <a:off x="8276733" y="1385741"/>
            <a:ext cx="1932495" cy="5090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50482-02FB-45FA-86EE-1547895BD985}"/>
              </a:ext>
            </a:extLst>
          </p:cNvPr>
          <p:cNvSpPr txBox="1"/>
          <p:nvPr/>
        </p:nvSpPr>
        <p:spPr>
          <a:xfrm>
            <a:off x="9935851" y="1894788"/>
            <a:ext cx="2337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code divide the region into several concentric ring zones. Outliers in each zones would be marked as red.  The metrics to decide outliers are area, eccentricity, and solidity.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Note that clicking on ‘Update’ button would reset the masks, so please do the manual selection after zone number is determined.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0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6BB62-02C9-43F3-B14B-D7348B77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0B55E8-D4A0-46C2-AE85-44918A0ACE3D}"/>
              </a:ext>
            </a:extLst>
          </p:cNvPr>
          <p:cNvSpPr/>
          <p:nvPr/>
        </p:nvSpPr>
        <p:spPr>
          <a:xfrm>
            <a:off x="7211505" y="1385741"/>
            <a:ext cx="807562" cy="301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50482-02FB-45FA-86EE-1547895BD985}"/>
              </a:ext>
            </a:extLst>
          </p:cNvPr>
          <p:cNvSpPr txBox="1"/>
          <p:nvPr/>
        </p:nvSpPr>
        <p:spPr>
          <a:xfrm>
            <a:off x="6249971" y="1687398"/>
            <a:ext cx="233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Zoom in, zoom out, and pan image here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2E0649-5BA3-4257-AA97-57B8924E08E5}"/>
              </a:ext>
            </a:extLst>
          </p:cNvPr>
          <p:cNvSpPr/>
          <p:nvPr/>
        </p:nvSpPr>
        <p:spPr>
          <a:xfrm>
            <a:off x="8342746" y="2333729"/>
            <a:ext cx="1857055" cy="63571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3E8975-6137-4369-9C73-CDECAFC53511}"/>
              </a:ext>
            </a:extLst>
          </p:cNvPr>
          <p:cNvSpPr txBox="1"/>
          <p:nvPr/>
        </p:nvSpPr>
        <p:spPr>
          <a:xfrm>
            <a:off x="8342746" y="2985749"/>
            <a:ext cx="368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Please ensure that these buttons are not pushed before zooming or panning in the plot region.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88E614-5767-4D72-BE48-1814B4ED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88E614-5767-4D72-BE48-1814B4ED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983174-3E0B-413C-A5D5-23C66F94EB14}"/>
              </a:ext>
            </a:extLst>
          </p:cNvPr>
          <p:cNvSpPr/>
          <p:nvPr/>
        </p:nvSpPr>
        <p:spPr>
          <a:xfrm>
            <a:off x="1791092" y="5410986"/>
            <a:ext cx="1819373" cy="3299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08539B-1CD4-4B35-A0E7-DFD8EFA32F1B}"/>
              </a:ext>
            </a:extLst>
          </p:cNvPr>
          <p:cNvSpPr txBox="1"/>
          <p:nvPr/>
        </p:nvSpPr>
        <p:spPr>
          <a:xfrm>
            <a:off x="1791092" y="5919787"/>
            <a:ext cx="398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Switch to ‘off’ can hide the masks so that users can observe the reference image more clearly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273</Words>
  <Application>Microsoft Office PowerPoint</Application>
  <PresentationFormat>宽屏</PresentationFormat>
  <Paragraphs>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韩羿</dc:creator>
  <cp:lastModifiedBy>余 韩羿</cp:lastModifiedBy>
  <cp:revision>14</cp:revision>
  <dcterms:created xsi:type="dcterms:W3CDTF">2020-05-23T13:33:27Z</dcterms:created>
  <dcterms:modified xsi:type="dcterms:W3CDTF">2020-05-23T17:58:07Z</dcterms:modified>
</cp:coreProperties>
</file>