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67" r:id="rId4"/>
    <p:sldId id="263" r:id="rId5"/>
    <p:sldId id="268" r:id="rId6"/>
    <p:sldId id="269" r:id="rId7"/>
  </p:sldIdLst>
  <p:sldSz cx="12192000" cy="6858000"/>
  <p:notesSz cx="6858000" cy="9144000"/>
  <p:embeddedFontLst>
    <p:embeddedFont>
      <p:font typeface="나눔바른고딕" panose="020B0600000101010101" charset="-127"/>
      <p:regular r:id="rId9"/>
      <p:bold r:id="rId10"/>
    </p:embeddedFont>
    <p:embeddedFont>
      <p:font typeface="Pretendard" panose="02000503000000020004" pitchFamily="50" charset="-127"/>
      <p:regular r:id="rId11"/>
      <p:bold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9D379-BF87-4D8B-AFCF-0D151281D499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9FDC6-0201-4EB2-BF98-16B571E6D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54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E255-2CBE-4999-924D-5FFF2BBCC55B}" type="datetime1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AF79-33DD-4491-AE5A-D05BA40F3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59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D1C4-B4C2-4726-B48C-22FE6C409733}" type="datetime1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AF79-33DD-4491-AE5A-D05BA40F3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8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3821-9C7E-4089-8C43-EF248424F153}" type="datetime1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AF79-33DD-4491-AE5A-D05BA40F3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35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D1F1-7C73-4676-8749-BE8C282CCA41}" type="datetime1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AF79-33DD-4491-AE5A-D05BA40F3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04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CC1E-E026-46EF-80B9-0240DC54D129}" type="datetime1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AF79-33DD-4491-AE5A-D05BA40F3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18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C2D5-3FF3-4F55-A9A8-AC7679469A90}" type="datetime1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AF79-33DD-4491-AE5A-D05BA40F3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33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CC43-B269-42A1-9AB0-7EE82F07139E}" type="datetime1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AF79-33DD-4491-AE5A-D05BA40F3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37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141-53F0-49C2-AADE-FBA8947AB08C}" type="datetime1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AF79-33DD-4491-AE5A-D05BA40F3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8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E063-CDF8-4442-A1AA-107CE03E36B2}" type="datetime1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AF79-33DD-4491-AE5A-D05BA40F3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12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9868-41BD-4858-ACF7-B3FAEE562B28}" type="datetime1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AF79-33DD-4491-AE5A-D05BA40F3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63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3873-8A61-4CC0-A499-2BC753711A32}" type="datetime1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AF79-33DD-4491-AE5A-D05BA40F3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74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740A9-713A-418B-8427-C335E035DEAF}" type="datetime1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FAF79-33DD-4491-AE5A-D05BA40F3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6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82440" y="1876098"/>
            <a:ext cx="362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2023-2 </a:t>
            </a:r>
            <a:r>
              <a:rPr lang="ko-KR" altLang="en-US" dirty="0"/>
              <a:t>기전융합종합설계 제안서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7314" y="2673820"/>
            <a:ext cx="1097737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>
                <a:latin typeface="+mj-lt"/>
                <a:ea typeface="맑은 고딕" panose="020B0503020000020004" pitchFamily="50" charset="-127"/>
              </a:rPr>
              <a:t>Spark Test</a:t>
            </a:r>
            <a:r>
              <a:rPr lang="ko-KR" altLang="en-US" sz="3500" b="1" dirty="0">
                <a:latin typeface="+mj-lt"/>
                <a:ea typeface="맑은 고딕" panose="020B0503020000020004" pitchFamily="50" charset="-127"/>
              </a:rPr>
              <a:t>를 이용한 강종 분류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79240" y="4086723"/>
            <a:ext cx="40335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+mj-lt"/>
                <a:ea typeface="나눔바른고딕" panose="020B0603020101020101" pitchFamily="50" charset="-127"/>
              </a:rPr>
              <a:t>기계제어공학부 </a:t>
            </a:r>
            <a:r>
              <a:rPr lang="en-US" altLang="ko-KR" sz="1500" dirty="0">
                <a:latin typeface="+mj-lt"/>
                <a:ea typeface="나눔바른고딕" panose="020B0603020101020101" pitchFamily="50" charset="-127"/>
              </a:rPr>
              <a:t>21801017 </a:t>
            </a:r>
            <a:r>
              <a:rPr lang="ko-KR" altLang="en-US" sz="1500" dirty="0">
                <a:latin typeface="+mj-lt"/>
                <a:ea typeface="나눔바른고딕" panose="020B0603020101020101" pitchFamily="50" charset="-127"/>
              </a:rPr>
              <a:t>김은찬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79240" y="4456055"/>
            <a:ext cx="40335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+mj-lt"/>
                <a:ea typeface="나눔바른고딕" panose="020B0603020101020101" pitchFamily="50" charset="-127"/>
              </a:rPr>
              <a:t>지도</a:t>
            </a:r>
            <a:r>
              <a:rPr lang="en-US" altLang="ko-KR" sz="1500" dirty="0">
                <a:latin typeface="+mj-lt"/>
                <a:ea typeface="나눔바른고딕" panose="020B0603020101020101" pitchFamily="50" charset="-127"/>
              </a:rPr>
              <a:t>: </a:t>
            </a:r>
            <a:r>
              <a:rPr lang="ko-KR" altLang="en-US" sz="1500" dirty="0">
                <a:latin typeface="+mj-lt"/>
                <a:ea typeface="나눔바른고딕" panose="020B0603020101020101" pitchFamily="50" charset="-127"/>
              </a:rPr>
              <a:t>김영근 교수님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98432" y="670812"/>
            <a:ext cx="32207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23.10.05</a:t>
            </a:r>
            <a:endParaRPr lang="ko-KR" alt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124" y="5712200"/>
            <a:ext cx="2079752" cy="7289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1C3A91-F6FE-48EC-A521-3CED64D7EFC0}"/>
              </a:ext>
            </a:extLst>
          </p:cNvPr>
          <p:cNvSpPr txBox="1"/>
          <p:nvPr/>
        </p:nvSpPr>
        <p:spPr>
          <a:xfrm>
            <a:off x="4282440" y="3301093"/>
            <a:ext cx="362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불꽃 </a:t>
            </a:r>
            <a:r>
              <a:rPr lang="en-US" altLang="ko-KR" dirty="0"/>
              <a:t>Segmentation </a:t>
            </a:r>
            <a:r>
              <a:rPr lang="ko-KR" altLang="en-US" dirty="0"/>
              <a:t>방법 조사</a:t>
            </a:r>
          </a:p>
        </p:txBody>
      </p:sp>
    </p:spTree>
    <p:extLst>
      <p:ext uri="{BB962C8B-B14F-4D97-AF65-F5344CB8AC3E}">
        <p14:creationId xmlns:p14="http://schemas.microsoft.com/office/powerpoint/2010/main" val="217411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684000" y="6462395"/>
            <a:ext cx="411480" cy="365125"/>
          </a:xfrm>
        </p:spPr>
        <p:txBody>
          <a:bodyPr/>
          <a:lstStyle/>
          <a:p>
            <a:fld id="{F9FFAF79-33DD-4491-AE5A-D05BA40F3E9D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6401435"/>
            <a:ext cx="1209040" cy="423772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0" y="6393486"/>
            <a:ext cx="12192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3994091-C233-4268-A902-0E387BED8EB6}"/>
              </a:ext>
            </a:extLst>
          </p:cNvPr>
          <p:cNvSpPr txBox="1"/>
          <p:nvPr/>
        </p:nvSpPr>
        <p:spPr>
          <a:xfrm>
            <a:off x="111760" y="121888"/>
            <a:ext cx="387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일정</a:t>
            </a: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5BB4082D-F7A1-468E-8155-FF255184B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222488"/>
              </p:ext>
            </p:extLst>
          </p:nvPr>
        </p:nvGraphicFramePr>
        <p:xfrm>
          <a:off x="3012531" y="1561975"/>
          <a:ext cx="8220810" cy="2853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370">
                  <a:extLst>
                    <a:ext uri="{9D8B030D-6E8A-4147-A177-3AD203B41FA5}">
                      <a16:colId xmlns:a16="http://schemas.microsoft.com/office/drawing/2014/main" val="1188935538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1061119536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2561031414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1800820585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3890475052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3729774696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17752546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1204693615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2362762266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3152820884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3182269727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1916443065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1851237838"/>
                    </a:ext>
                  </a:extLst>
                </a:gridCol>
              </a:tblGrid>
              <a:tr h="5707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115888"/>
                  </a:ext>
                </a:extLst>
              </a:tr>
              <a:tr h="57078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402523"/>
                  </a:ext>
                </a:extLst>
              </a:tr>
              <a:tr h="57078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269005"/>
                  </a:ext>
                </a:extLst>
              </a:tr>
              <a:tr h="57078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670276"/>
                  </a:ext>
                </a:extLst>
              </a:tr>
              <a:tr h="57078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45424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F40FA81-20DE-41BB-8CFA-01374390EE14}"/>
              </a:ext>
            </a:extLst>
          </p:cNvPr>
          <p:cNvSpPr txBox="1"/>
          <p:nvPr/>
        </p:nvSpPr>
        <p:spPr>
          <a:xfrm>
            <a:off x="1318847" y="1698210"/>
            <a:ext cx="1601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주차</a:t>
            </a:r>
            <a:r>
              <a:rPr lang="en-US" altLang="ko-KR" sz="1600" b="1" dirty="0"/>
              <a:t>(Week)</a:t>
            </a:r>
            <a:endParaRPr lang="ko-KR" alt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B23E0D-C83C-4CD2-86D6-CD3D85F46624}"/>
              </a:ext>
            </a:extLst>
          </p:cNvPr>
          <p:cNvSpPr txBox="1"/>
          <p:nvPr/>
        </p:nvSpPr>
        <p:spPr>
          <a:xfrm>
            <a:off x="882144" y="3956184"/>
            <a:ext cx="2037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논문 작성 및 보완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9F8BDE1-6213-4650-91BE-BC7143C15B14}"/>
              </a:ext>
            </a:extLst>
          </p:cNvPr>
          <p:cNvSpPr/>
          <p:nvPr/>
        </p:nvSpPr>
        <p:spPr>
          <a:xfrm>
            <a:off x="3080250" y="2247309"/>
            <a:ext cx="510899" cy="31134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2DD09C-D2AF-4550-BA5F-72BB921D63D8}"/>
              </a:ext>
            </a:extLst>
          </p:cNvPr>
          <p:cNvSpPr txBox="1"/>
          <p:nvPr/>
        </p:nvSpPr>
        <p:spPr>
          <a:xfrm>
            <a:off x="391061" y="3426506"/>
            <a:ext cx="2575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i="0" u="none" strike="noStrike">
                <a:effectLst/>
                <a:latin typeface="Pretendard"/>
              </a:rPr>
              <a:t>특징 기반 분류 기법 실험</a:t>
            </a:r>
            <a:endParaRPr lang="ko-KR" altLang="en-US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ADB4CA-C350-4B8B-86FD-FEB691AAABE4}"/>
              </a:ext>
            </a:extLst>
          </p:cNvPr>
          <p:cNvSpPr txBox="1"/>
          <p:nvPr/>
        </p:nvSpPr>
        <p:spPr>
          <a:xfrm>
            <a:off x="-642042" y="2261127"/>
            <a:ext cx="3562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/>
              <a:t>Spark Test </a:t>
            </a:r>
            <a:r>
              <a:rPr lang="ko-KR" altLang="en-US" sz="1600" b="1" dirty="0"/>
              <a:t>공부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7BE0A-8DFE-4F01-B681-E4710ED2279E}"/>
              </a:ext>
            </a:extLst>
          </p:cNvPr>
          <p:cNvSpPr txBox="1"/>
          <p:nvPr/>
        </p:nvSpPr>
        <p:spPr>
          <a:xfrm>
            <a:off x="-596011" y="2854842"/>
            <a:ext cx="3562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데이터 </a:t>
            </a:r>
            <a:r>
              <a:rPr lang="ko-KR" altLang="en-US" sz="1600" b="1" dirty="0" err="1"/>
              <a:t>전처리</a:t>
            </a:r>
            <a:r>
              <a:rPr lang="ko-KR" altLang="en-US" sz="1600" b="1" dirty="0"/>
              <a:t> 및 특징 추출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E123E38-05FC-4BB4-9916-E1B472C4C269}"/>
              </a:ext>
            </a:extLst>
          </p:cNvPr>
          <p:cNvSpPr/>
          <p:nvPr/>
        </p:nvSpPr>
        <p:spPr>
          <a:xfrm>
            <a:off x="3692381" y="2835645"/>
            <a:ext cx="2409481" cy="31134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701F3CB-452D-42BA-BEF0-C74B1E09614B}"/>
              </a:ext>
            </a:extLst>
          </p:cNvPr>
          <p:cNvSpPr/>
          <p:nvPr/>
        </p:nvSpPr>
        <p:spPr>
          <a:xfrm>
            <a:off x="6241053" y="3417714"/>
            <a:ext cx="2384201" cy="31134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6800859-1FD6-48C2-B9C1-54E6672ADDFE}"/>
              </a:ext>
            </a:extLst>
          </p:cNvPr>
          <p:cNvSpPr/>
          <p:nvPr/>
        </p:nvSpPr>
        <p:spPr>
          <a:xfrm>
            <a:off x="8815770" y="3952843"/>
            <a:ext cx="1095159" cy="31134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4280FF0-15D3-42FA-B0CF-BFE3ACBA32D7}"/>
              </a:ext>
            </a:extLst>
          </p:cNvPr>
          <p:cNvSpPr/>
          <p:nvPr/>
        </p:nvSpPr>
        <p:spPr>
          <a:xfrm>
            <a:off x="4914901" y="1561975"/>
            <a:ext cx="646407" cy="28539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71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6AE1A0E-794F-451F-A053-AF4F65B1B2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17"/>
          <a:stretch/>
        </p:blipFill>
        <p:spPr>
          <a:xfrm>
            <a:off x="472141" y="930709"/>
            <a:ext cx="5789714" cy="42308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349541D-F950-480A-ABC1-57A172055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02" y="162431"/>
            <a:ext cx="4851842" cy="665741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684000" y="6462395"/>
            <a:ext cx="411480" cy="365125"/>
          </a:xfrm>
        </p:spPr>
        <p:txBody>
          <a:bodyPr/>
          <a:lstStyle/>
          <a:p>
            <a:fld id="{F9FFAF79-33DD-4491-AE5A-D05BA40F3E9D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6401435"/>
            <a:ext cx="1209040" cy="423772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0" y="6393486"/>
            <a:ext cx="12192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AF55FA7-7C7F-402F-B20A-BA174066EC55}"/>
              </a:ext>
            </a:extLst>
          </p:cNvPr>
          <p:cNvGrpSpPr/>
          <p:nvPr/>
        </p:nvGrpSpPr>
        <p:grpSpPr>
          <a:xfrm>
            <a:off x="4935447" y="5029123"/>
            <a:ext cx="4659925" cy="1363130"/>
            <a:chOff x="7382803" y="2362342"/>
            <a:chExt cx="4659925" cy="13631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CBF311-4F5D-4D82-9361-ABACB7AFCE75}"/>
                </a:ext>
              </a:extLst>
            </p:cNvPr>
            <p:cNvSpPr txBox="1"/>
            <p:nvPr/>
          </p:nvSpPr>
          <p:spPr>
            <a:xfrm>
              <a:off x="7382805" y="2362342"/>
              <a:ext cx="46599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Box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Counting</a:t>
              </a:r>
              <a:endParaRPr lang="ko-KR" altLang="en-US" sz="14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4DAE44-6688-4986-95AC-B1B800CAAC40}"/>
                </a:ext>
              </a:extLst>
            </p:cNvPr>
            <p:cNvSpPr txBox="1"/>
            <p:nvPr/>
          </p:nvSpPr>
          <p:spPr>
            <a:xfrm>
              <a:off x="7382803" y="2700896"/>
              <a:ext cx="4659923" cy="102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/>
                <a:t>N</a:t>
              </a:r>
              <a:r>
                <a:rPr lang="ko-KR" altLang="en-US" sz="1400" dirty="0"/>
                <a:t>개의 박스를 늘려가며 박스 안에 </a:t>
              </a:r>
              <a:endParaRPr lang="en-US" altLang="ko-KR" sz="1400" dirty="0"/>
            </a:p>
            <a:p>
              <a:pPr>
                <a:lnSpc>
                  <a:spcPct val="150000"/>
                </a:lnSpc>
              </a:pPr>
              <a:r>
                <a:rPr lang="ko-KR" altLang="en-US" sz="1400" b="1" dirty="0"/>
                <a:t>데이터가 몇 개</a:t>
              </a:r>
              <a:r>
                <a:rPr lang="ko-KR" altLang="en-US" sz="1400" dirty="0"/>
                <a:t>가 있는지 측정한 뒤 기울기 산출</a:t>
              </a:r>
              <a:endParaRPr lang="en-US" altLang="ko-KR" sz="1400" dirty="0"/>
            </a:p>
            <a:p>
              <a:pPr>
                <a:lnSpc>
                  <a:spcPct val="150000"/>
                </a:lnSpc>
              </a:pPr>
              <a:r>
                <a:rPr lang="ko-KR" altLang="en-US" sz="1400" dirty="0"/>
                <a:t>→ </a:t>
              </a:r>
              <a:r>
                <a:rPr lang="en-US" altLang="ko-KR" sz="1400" dirty="0"/>
                <a:t>Fractal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Dimension</a:t>
              </a:r>
              <a:endParaRPr lang="ko-KR" altLang="en-US" sz="140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6D6A315-305D-4CA5-BBB4-6C883EC8C6F5}"/>
              </a:ext>
            </a:extLst>
          </p:cNvPr>
          <p:cNvGrpSpPr/>
          <p:nvPr/>
        </p:nvGrpSpPr>
        <p:grpSpPr>
          <a:xfrm>
            <a:off x="545904" y="5028045"/>
            <a:ext cx="4659924" cy="1363130"/>
            <a:chOff x="7382804" y="2362342"/>
            <a:chExt cx="4659924" cy="136313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4B6EB0-CB46-4622-918A-71E06AA853D2}"/>
                </a:ext>
              </a:extLst>
            </p:cNvPr>
            <p:cNvSpPr txBox="1"/>
            <p:nvPr/>
          </p:nvSpPr>
          <p:spPr>
            <a:xfrm>
              <a:off x="7382805" y="2362342"/>
              <a:ext cx="46599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Fractal Dimension</a:t>
              </a:r>
              <a:endParaRPr lang="ko-KR" altLang="en-US" sz="14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392DDA-3D3C-49AB-8339-5A42A2B69C70}"/>
                </a:ext>
              </a:extLst>
            </p:cNvPr>
            <p:cNvSpPr txBox="1"/>
            <p:nvPr/>
          </p:nvSpPr>
          <p:spPr>
            <a:xfrm>
              <a:off x="7382804" y="2700896"/>
              <a:ext cx="4659923" cy="102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/>
                <a:t>복잡한 패턴</a:t>
              </a:r>
              <a:r>
                <a:rPr lang="ko-KR" altLang="en-US" sz="1400" dirty="0"/>
                <a:t>을 가진 형상의 차원 측정법</a:t>
              </a:r>
              <a:endParaRPr lang="en-US" altLang="ko-KR" sz="1400" dirty="0"/>
            </a:p>
            <a:p>
              <a:pPr>
                <a:lnSpc>
                  <a:spcPct val="150000"/>
                </a:lnSpc>
              </a:pPr>
              <a:r>
                <a:rPr lang="ko-KR" altLang="en-US" sz="1400" dirty="0"/>
                <a:t>→ </a:t>
              </a:r>
              <a:r>
                <a:rPr lang="en-US" altLang="ko-KR" sz="1400" dirty="0"/>
                <a:t>1~2 </a:t>
              </a:r>
              <a:r>
                <a:rPr lang="ko-KR" altLang="en-US" sz="1400" dirty="0"/>
                <a:t>사이의 값을 가지며</a:t>
              </a:r>
              <a:r>
                <a:rPr lang="en-US" altLang="ko-KR" sz="1400" dirty="0"/>
                <a:t>, 2</a:t>
              </a:r>
              <a:r>
                <a:rPr lang="ko-KR" altLang="en-US" sz="1400" dirty="0"/>
                <a:t>에 가까울수록 복잡한 형태</a:t>
              </a:r>
              <a:endParaRPr lang="en-US" altLang="ko-KR" sz="1400" dirty="0"/>
            </a:p>
            <a:p>
              <a:pPr>
                <a:lnSpc>
                  <a:spcPct val="150000"/>
                </a:lnSpc>
              </a:pPr>
              <a:endParaRPr lang="ko-KR" altLang="en-US" sz="14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5F00289-AEC8-4193-B7F6-C34F697D4A35}"/>
              </a:ext>
            </a:extLst>
          </p:cNvPr>
          <p:cNvSpPr txBox="1"/>
          <p:nvPr/>
        </p:nvSpPr>
        <p:spPr>
          <a:xfrm>
            <a:off x="7429780" y="3697218"/>
            <a:ext cx="3546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논문에서는 </a:t>
            </a:r>
            <a:r>
              <a:rPr lang="ko-KR" altLang="en-US" sz="1600" b="1" dirty="0"/>
              <a:t>측정오차 </a:t>
            </a:r>
            <a:r>
              <a:rPr lang="en-US" altLang="ko-KR" sz="1600" b="1" dirty="0"/>
              <a:t>0.06%</a:t>
            </a:r>
            <a:r>
              <a:rPr lang="ko-KR" altLang="en-US" sz="1600" dirty="0"/>
              <a:t>이라고 밝힘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F312A69-0719-4DD5-9D1F-B35E40AB8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9" y="542857"/>
            <a:ext cx="4851841" cy="30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0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684000" y="6462395"/>
            <a:ext cx="411480" cy="365125"/>
          </a:xfrm>
        </p:spPr>
        <p:txBody>
          <a:bodyPr/>
          <a:lstStyle/>
          <a:p>
            <a:fld id="{F9FFAF79-33DD-4491-AE5A-D05BA40F3E9D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6401435"/>
            <a:ext cx="1209040" cy="423772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0" y="6393486"/>
            <a:ext cx="12192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64C77E5-CCDA-4E11-8025-470C01BFC815}"/>
              </a:ext>
            </a:extLst>
          </p:cNvPr>
          <p:cNvSpPr txBox="1"/>
          <p:nvPr/>
        </p:nvSpPr>
        <p:spPr>
          <a:xfrm>
            <a:off x="111760" y="121888"/>
            <a:ext cx="387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이번 주 진행 상황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20C6846-F588-4859-92A0-B40361E924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86"/>
          <a:stretch/>
        </p:blipFill>
        <p:spPr>
          <a:xfrm>
            <a:off x="3696753" y="1918355"/>
            <a:ext cx="3781169" cy="2750835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F2BFB39A-BC68-4B01-8EA7-8A11AA52C287}"/>
              </a:ext>
            </a:extLst>
          </p:cNvPr>
          <p:cNvGrpSpPr/>
          <p:nvPr/>
        </p:nvGrpSpPr>
        <p:grpSpPr>
          <a:xfrm>
            <a:off x="209868" y="1286101"/>
            <a:ext cx="3085353" cy="3948135"/>
            <a:chOff x="508000" y="1036241"/>
            <a:chExt cx="3085353" cy="394813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BED99FD-280E-4E32-8962-5EA82C42D1AA}"/>
                </a:ext>
              </a:extLst>
            </p:cNvPr>
            <p:cNvSpPr txBox="1"/>
            <p:nvPr/>
          </p:nvSpPr>
          <p:spPr>
            <a:xfrm>
              <a:off x="508000" y="1665184"/>
              <a:ext cx="762000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Video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Capture</a:t>
              </a:r>
              <a:endParaRPr lang="ko-KR" altLang="en-US" sz="12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3AA1F1-7D40-42CE-8BC1-37AA653B1D1A}"/>
                </a:ext>
              </a:extLst>
            </p:cNvPr>
            <p:cNvSpPr txBox="1"/>
            <p:nvPr/>
          </p:nvSpPr>
          <p:spPr>
            <a:xfrm>
              <a:off x="1942353" y="1665184"/>
              <a:ext cx="1320800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Video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to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Image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Sequence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1BE99A-08E4-48EC-B7A2-919497A2CF52}"/>
                </a:ext>
              </a:extLst>
            </p:cNvPr>
            <p:cNvSpPr txBox="1"/>
            <p:nvPr/>
          </p:nvSpPr>
          <p:spPr>
            <a:xfrm>
              <a:off x="1942353" y="2408303"/>
              <a:ext cx="1320800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Gray Scale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F185CAA-A730-4D67-BBE9-127E8C3EA6F6}"/>
                </a:ext>
              </a:extLst>
            </p:cNvPr>
            <p:cNvSpPr txBox="1"/>
            <p:nvPr/>
          </p:nvSpPr>
          <p:spPr>
            <a:xfrm>
              <a:off x="1942353" y="2970429"/>
              <a:ext cx="1320800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Segmentation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1553CE-C4A2-4D96-A216-D9383B8B4BBB}"/>
                </a:ext>
              </a:extLst>
            </p:cNvPr>
            <p:cNvSpPr txBox="1"/>
            <p:nvPr/>
          </p:nvSpPr>
          <p:spPr>
            <a:xfrm>
              <a:off x="1942353" y="3528882"/>
              <a:ext cx="1320800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Crop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D492C78-EEEC-49EA-A3B6-E656C13A45E2}"/>
                </a:ext>
              </a:extLst>
            </p:cNvPr>
            <p:cNvSpPr txBox="1"/>
            <p:nvPr/>
          </p:nvSpPr>
          <p:spPr>
            <a:xfrm>
              <a:off x="1935606" y="4109836"/>
              <a:ext cx="1320800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Fractal Dimension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5894733B-028F-4B6F-AE9F-862A2DAAAE27}"/>
                </a:ext>
              </a:extLst>
            </p:cNvPr>
            <p:cNvCxnSpPr>
              <a:stCxn id="28" idx="2"/>
              <a:endCxn id="30" idx="0"/>
            </p:cNvCxnSpPr>
            <p:nvPr/>
          </p:nvCxnSpPr>
          <p:spPr>
            <a:xfrm>
              <a:off x="2602753" y="2126849"/>
              <a:ext cx="0" cy="2814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79245D7E-880D-44B3-80D9-4CE51F941F28}"/>
                </a:ext>
              </a:extLst>
            </p:cNvPr>
            <p:cNvCxnSpPr/>
            <p:nvPr/>
          </p:nvCxnSpPr>
          <p:spPr>
            <a:xfrm>
              <a:off x="2602753" y="2688975"/>
              <a:ext cx="0" cy="2814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16D9B9C7-D152-4340-9E11-3665DB7D5281}"/>
                </a:ext>
              </a:extLst>
            </p:cNvPr>
            <p:cNvCxnSpPr/>
            <p:nvPr/>
          </p:nvCxnSpPr>
          <p:spPr>
            <a:xfrm>
              <a:off x="2602753" y="3247428"/>
              <a:ext cx="0" cy="2814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F1EDE79C-0BBF-45F8-AD29-3555B36A2266}"/>
                </a:ext>
              </a:extLst>
            </p:cNvPr>
            <p:cNvCxnSpPr/>
            <p:nvPr/>
          </p:nvCxnSpPr>
          <p:spPr>
            <a:xfrm>
              <a:off x="2605741" y="3805881"/>
              <a:ext cx="0" cy="2814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E689EF82-98F3-4316-A2B5-7B1AC885C918}"/>
                </a:ext>
              </a:extLst>
            </p:cNvPr>
            <p:cNvSpPr/>
            <p:nvPr/>
          </p:nvSpPr>
          <p:spPr>
            <a:xfrm>
              <a:off x="1612153" y="1308847"/>
              <a:ext cx="1981200" cy="367552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A9727F7-1BAA-4D86-83D8-E3029D05BFAD}"/>
                </a:ext>
              </a:extLst>
            </p:cNvPr>
            <p:cNvSpPr txBox="1"/>
            <p:nvPr/>
          </p:nvSpPr>
          <p:spPr>
            <a:xfrm>
              <a:off x="1879985" y="1036241"/>
              <a:ext cx="1445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Image Processing</a:t>
              </a:r>
              <a:endParaRPr lang="ko-KR" altLang="en-US" sz="1200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2A31CF41-9912-4C09-BB9A-0E0B607FE16C}"/>
                </a:ext>
              </a:extLst>
            </p:cNvPr>
            <p:cNvCxnSpPr>
              <a:stCxn id="25" idx="3"/>
              <a:endCxn id="28" idx="1"/>
            </p:cNvCxnSpPr>
            <p:nvPr/>
          </p:nvCxnSpPr>
          <p:spPr>
            <a:xfrm>
              <a:off x="1270000" y="1896017"/>
              <a:ext cx="67235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673FC84E-9881-4A49-880D-E7B7A1D2DDCE}"/>
              </a:ext>
            </a:extLst>
          </p:cNvPr>
          <p:cNvSpPr txBox="1"/>
          <p:nvPr/>
        </p:nvSpPr>
        <p:spPr>
          <a:xfrm>
            <a:off x="7722899" y="2457645"/>
            <a:ext cx="4659923" cy="1347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이미지 전체 </a:t>
            </a:r>
            <a:r>
              <a:rPr lang="en-US" altLang="ko-KR" sz="1400" dirty="0"/>
              <a:t>Contour</a:t>
            </a:r>
            <a:r>
              <a:rPr lang="ko-KR" altLang="en-US" sz="1400" dirty="0"/>
              <a:t> 면적으로 스파크가 발생된 시점 확인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매 프레임마다 </a:t>
            </a:r>
            <a:r>
              <a:rPr lang="ko-KR" altLang="en-US" sz="1400" dirty="0" err="1"/>
              <a:t>프렉탈</a:t>
            </a:r>
            <a:r>
              <a:rPr lang="ko-KR" altLang="en-US" sz="1400" dirty="0"/>
              <a:t> 차원 계산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계산 된 결과를 텍스트 파일로 저장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2111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2F0F0EDF-1501-42D5-B53F-3D59C1D1E3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00"/>
          <a:stretch/>
        </p:blipFill>
        <p:spPr>
          <a:xfrm>
            <a:off x="8370053" y="665284"/>
            <a:ext cx="3593628" cy="310868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4822510D-B674-4231-8341-A34C33A14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" r="1857"/>
          <a:stretch/>
        </p:blipFill>
        <p:spPr>
          <a:xfrm>
            <a:off x="228319" y="576441"/>
            <a:ext cx="4076294" cy="3175149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684000" y="6462395"/>
            <a:ext cx="411480" cy="365125"/>
          </a:xfrm>
        </p:spPr>
        <p:txBody>
          <a:bodyPr/>
          <a:lstStyle/>
          <a:p>
            <a:fld id="{F9FFAF79-33DD-4491-AE5A-D05BA40F3E9D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6401435"/>
            <a:ext cx="1209040" cy="423772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0" y="6393486"/>
            <a:ext cx="12192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64C77E5-CCDA-4E11-8025-470C01BFC815}"/>
              </a:ext>
            </a:extLst>
          </p:cNvPr>
          <p:cNvSpPr txBox="1"/>
          <p:nvPr/>
        </p:nvSpPr>
        <p:spPr>
          <a:xfrm>
            <a:off x="111760" y="121888"/>
            <a:ext cx="387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이번 주 진행 상황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2C2032-5204-406F-9D39-92572E705859}"/>
              </a:ext>
            </a:extLst>
          </p:cNvPr>
          <p:cNvSpPr txBox="1"/>
          <p:nvPr/>
        </p:nvSpPr>
        <p:spPr>
          <a:xfrm>
            <a:off x="228319" y="3927815"/>
            <a:ext cx="3941823" cy="701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단순 플롯 했을 때</a:t>
            </a:r>
            <a:r>
              <a:rPr lang="en-US" altLang="ko-KR" sz="1400" dirty="0"/>
              <a:t>, C55</a:t>
            </a:r>
            <a:r>
              <a:rPr lang="ko-KR" altLang="en-US" sz="1400" dirty="0"/>
              <a:t> 강종을 제외한 나머지 강종 간 뚜렷한 구분 힘듦</a:t>
            </a:r>
            <a:endParaRPr lang="en-US" altLang="ko-KR" sz="14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72D938C-FC02-48D6-8F2B-68FBB1C76618}"/>
              </a:ext>
            </a:extLst>
          </p:cNvPr>
          <p:cNvGrpSpPr/>
          <p:nvPr/>
        </p:nvGrpSpPr>
        <p:grpSpPr>
          <a:xfrm>
            <a:off x="4255478" y="815498"/>
            <a:ext cx="4261534" cy="2803111"/>
            <a:chOff x="4458508" y="795957"/>
            <a:chExt cx="7316832" cy="460216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D0FDAB8-D5CC-4157-84AC-CE1F8128D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1985" y="816377"/>
              <a:ext cx="3835138" cy="230108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4AA0B99-B6BB-440E-92BC-FA158B097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0202" y="795957"/>
              <a:ext cx="3835138" cy="230108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B9EFEBB-1B53-4762-B553-2E6EBAE5D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8508" y="3086830"/>
              <a:ext cx="3835138" cy="2301083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C907B14-D1BE-4305-80AD-329B2B5AD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767" y="3097040"/>
              <a:ext cx="3835138" cy="2301083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3902560-4A52-41F9-AC78-243E87C8948A}"/>
              </a:ext>
            </a:extLst>
          </p:cNvPr>
          <p:cNvSpPr txBox="1"/>
          <p:nvPr/>
        </p:nvSpPr>
        <p:spPr>
          <a:xfrm>
            <a:off x="4304613" y="3927815"/>
            <a:ext cx="3593628" cy="1347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서로 다른 영상에서 </a:t>
            </a:r>
            <a:r>
              <a:rPr lang="en-US" altLang="ko-KR" sz="1400" dirty="0"/>
              <a:t>Kurtosis</a:t>
            </a:r>
            <a:r>
              <a:rPr lang="ko-KR" altLang="en-US" sz="1400" dirty="0"/>
              <a:t>를 제외한 나머지 </a:t>
            </a:r>
            <a:r>
              <a:rPr lang="en-US" altLang="ko-KR" sz="1400" dirty="0"/>
              <a:t>feature</a:t>
            </a:r>
            <a:r>
              <a:rPr lang="ko-KR" altLang="en-US" sz="1400" dirty="0"/>
              <a:t>에서 일관적인 양상 보임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→ 강종이 같을 때 일정한 </a:t>
            </a:r>
            <a:r>
              <a:rPr lang="ko-KR" altLang="en-US" sz="1400" dirty="0" err="1"/>
              <a:t>프렉탈</a:t>
            </a:r>
            <a:r>
              <a:rPr lang="ko-KR" altLang="en-US" sz="1400" dirty="0"/>
              <a:t> 차원 측정 됨을 알 수 있음</a:t>
            </a:r>
            <a:endParaRPr lang="en-US" altLang="ko-KR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AB9EBB-81BC-420F-88C0-4D2491AD282E}"/>
              </a:ext>
            </a:extLst>
          </p:cNvPr>
          <p:cNvSpPr txBox="1"/>
          <p:nvPr/>
        </p:nvSpPr>
        <p:spPr>
          <a:xfrm>
            <a:off x="8370053" y="3924183"/>
            <a:ext cx="3593628" cy="701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C10,</a:t>
            </a:r>
            <a:r>
              <a:rPr lang="ko-KR" altLang="en-US" sz="1400" dirty="0"/>
              <a:t> </a:t>
            </a:r>
            <a:r>
              <a:rPr lang="en-US" altLang="ko-KR" sz="1400" dirty="0"/>
              <a:t>C20,</a:t>
            </a:r>
            <a:r>
              <a:rPr lang="ko-KR" altLang="en-US" sz="1400" dirty="0"/>
              <a:t> </a:t>
            </a:r>
            <a:r>
              <a:rPr lang="en-US" altLang="ko-KR" sz="1400" dirty="0"/>
              <a:t>C35</a:t>
            </a:r>
            <a:r>
              <a:rPr lang="ko-KR" altLang="en-US" sz="1400" dirty="0"/>
              <a:t>간에 분류가 잘 안되는 것 확인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문제점 파악 중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8741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684000" y="6462395"/>
            <a:ext cx="411480" cy="365125"/>
          </a:xfrm>
        </p:spPr>
        <p:txBody>
          <a:bodyPr/>
          <a:lstStyle/>
          <a:p>
            <a:fld id="{F9FFAF79-33DD-4491-AE5A-D05BA40F3E9D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6401435"/>
            <a:ext cx="1209040" cy="423772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0" y="6393486"/>
            <a:ext cx="12192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64C77E5-CCDA-4E11-8025-470C01BFC815}"/>
              </a:ext>
            </a:extLst>
          </p:cNvPr>
          <p:cNvSpPr txBox="1"/>
          <p:nvPr/>
        </p:nvSpPr>
        <p:spPr>
          <a:xfrm>
            <a:off x="111760" y="121888"/>
            <a:ext cx="387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다음 주 진행 상황</a:t>
            </a:r>
          </a:p>
        </p:txBody>
      </p:sp>
      <p:graphicFrame>
        <p:nvGraphicFramePr>
          <p:cNvPr id="19" name="표 3">
            <a:extLst>
              <a:ext uri="{FF2B5EF4-FFF2-40B4-BE49-F238E27FC236}">
                <a16:creationId xmlns:a16="http://schemas.microsoft.com/office/drawing/2014/main" id="{E9BA5404-F0CA-4578-8935-41974246F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79562"/>
              </p:ext>
            </p:extLst>
          </p:nvPr>
        </p:nvGraphicFramePr>
        <p:xfrm>
          <a:off x="3012531" y="1561975"/>
          <a:ext cx="8220810" cy="2853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370">
                  <a:extLst>
                    <a:ext uri="{9D8B030D-6E8A-4147-A177-3AD203B41FA5}">
                      <a16:colId xmlns:a16="http://schemas.microsoft.com/office/drawing/2014/main" val="1188935538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1061119536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2561031414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1800820585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3890475052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3729774696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17752546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1204693615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2362762266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3152820884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3182269727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1916443065"/>
                    </a:ext>
                  </a:extLst>
                </a:gridCol>
                <a:gridCol w="632370">
                  <a:extLst>
                    <a:ext uri="{9D8B030D-6E8A-4147-A177-3AD203B41FA5}">
                      <a16:colId xmlns:a16="http://schemas.microsoft.com/office/drawing/2014/main" val="1851237838"/>
                    </a:ext>
                  </a:extLst>
                </a:gridCol>
              </a:tblGrid>
              <a:tr h="5707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115888"/>
                  </a:ext>
                </a:extLst>
              </a:tr>
              <a:tr h="57078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402523"/>
                  </a:ext>
                </a:extLst>
              </a:tr>
              <a:tr h="57078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269005"/>
                  </a:ext>
                </a:extLst>
              </a:tr>
              <a:tr h="57078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670276"/>
                  </a:ext>
                </a:extLst>
              </a:tr>
              <a:tr h="57078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45424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64B027A-AC1B-4EA7-AC2D-E6DBA6E5A840}"/>
              </a:ext>
            </a:extLst>
          </p:cNvPr>
          <p:cNvSpPr txBox="1"/>
          <p:nvPr/>
        </p:nvSpPr>
        <p:spPr>
          <a:xfrm>
            <a:off x="1318847" y="1698210"/>
            <a:ext cx="1601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주차</a:t>
            </a:r>
            <a:r>
              <a:rPr lang="en-US" altLang="ko-KR" sz="1600" b="1" dirty="0"/>
              <a:t>(Week)</a:t>
            </a:r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496313-E92B-4A94-BE3A-63ACED87B9F2}"/>
              </a:ext>
            </a:extLst>
          </p:cNvPr>
          <p:cNvSpPr txBox="1"/>
          <p:nvPr/>
        </p:nvSpPr>
        <p:spPr>
          <a:xfrm>
            <a:off x="882144" y="3956184"/>
            <a:ext cx="2037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논문 작성 및 보완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A380959-78F1-4C89-A589-DBC6CA5BB7A6}"/>
              </a:ext>
            </a:extLst>
          </p:cNvPr>
          <p:cNvSpPr/>
          <p:nvPr/>
        </p:nvSpPr>
        <p:spPr>
          <a:xfrm>
            <a:off x="3080250" y="2247309"/>
            <a:ext cx="510899" cy="31134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CC3828-D7FB-4617-B5D5-5324F64EBF9A}"/>
              </a:ext>
            </a:extLst>
          </p:cNvPr>
          <p:cNvSpPr txBox="1"/>
          <p:nvPr/>
        </p:nvSpPr>
        <p:spPr>
          <a:xfrm>
            <a:off x="391061" y="3426506"/>
            <a:ext cx="2575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i="0" u="none" strike="noStrike">
                <a:effectLst/>
                <a:latin typeface="Pretendard"/>
              </a:rPr>
              <a:t>특징 기반 분류 기법 실험</a:t>
            </a:r>
            <a:endParaRPr lang="ko-KR" altLang="en-US" sz="1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9B99B-11C6-4D52-87E7-2E7590A46E2C}"/>
              </a:ext>
            </a:extLst>
          </p:cNvPr>
          <p:cNvSpPr txBox="1"/>
          <p:nvPr/>
        </p:nvSpPr>
        <p:spPr>
          <a:xfrm>
            <a:off x="-642042" y="2261127"/>
            <a:ext cx="3562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/>
              <a:t>Spark Test </a:t>
            </a:r>
            <a:r>
              <a:rPr lang="ko-KR" altLang="en-US" sz="1600" b="1" dirty="0"/>
              <a:t>공부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483E08-2702-4C78-A0EC-3741B3A20487}"/>
              </a:ext>
            </a:extLst>
          </p:cNvPr>
          <p:cNvSpPr txBox="1"/>
          <p:nvPr/>
        </p:nvSpPr>
        <p:spPr>
          <a:xfrm>
            <a:off x="-596011" y="2854842"/>
            <a:ext cx="3562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데이터 </a:t>
            </a:r>
            <a:r>
              <a:rPr lang="ko-KR" altLang="en-US" sz="1600" b="1" dirty="0" err="1"/>
              <a:t>전처리</a:t>
            </a:r>
            <a:r>
              <a:rPr lang="ko-KR" altLang="en-US" sz="1600" b="1" dirty="0"/>
              <a:t> 및 특징 추출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7EFE81D-2EF3-43A9-ADBF-3C46D7D4EC4F}"/>
              </a:ext>
            </a:extLst>
          </p:cNvPr>
          <p:cNvSpPr/>
          <p:nvPr/>
        </p:nvSpPr>
        <p:spPr>
          <a:xfrm>
            <a:off x="3692381" y="2835645"/>
            <a:ext cx="2409481" cy="31134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BAD7A62-31CA-41FA-82E8-EB0F273480AC}"/>
              </a:ext>
            </a:extLst>
          </p:cNvPr>
          <p:cNvSpPr/>
          <p:nvPr/>
        </p:nvSpPr>
        <p:spPr>
          <a:xfrm>
            <a:off x="6241053" y="3417714"/>
            <a:ext cx="2384201" cy="31134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D0CF6A-4CDE-4E6E-B7FB-E739E4691021}"/>
              </a:ext>
            </a:extLst>
          </p:cNvPr>
          <p:cNvSpPr/>
          <p:nvPr/>
        </p:nvSpPr>
        <p:spPr>
          <a:xfrm>
            <a:off x="8815770" y="3952843"/>
            <a:ext cx="1095159" cy="31134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D945A53-C02B-4F32-A396-76EF9408ACC4}"/>
              </a:ext>
            </a:extLst>
          </p:cNvPr>
          <p:cNvSpPr/>
          <p:nvPr/>
        </p:nvSpPr>
        <p:spPr>
          <a:xfrm>
            <a:off x="5530368" y="1561975"/>
            <a:ext cx="646407" cy="28539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7138EF-20A1-4C45-8C97-F4F7E9DF0DB4}"/>
              </a:ext>
            </a:extLst>
          </p:cNvPr>
          <p:cNvSpPr txBox="1"/>
          <p:nvPr/>
        </p:nvSpPr>
        <p:spPr>
          <a:xfrm>
            <a:off x="1511727" y="5010442"/>
            <a:ext cx="5611209" cy="788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프렉탈</a:t>
            </a:r>
            <a:r>
              <a:rPr lang="ko-KR" altLang="en-US" sz="1600" dirty="0"/>
              <a:t> 차원 값 자체로는 구분이 쉽지 않음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다른 특징</a:t>
            </a:r>
            <a:r>
              <a:rPr lang="en-US" altLang="ko-KR" sz="1600" dirty="0"/>
              <a:t>(</a:t>
            </a:r>
            <a:r>
              <a:rPr lang="ko-KR" altLang="en-US" sz="1600" dirty="0"/>
              <a:t>시계열</a:t>
            </a:r>
            <a:r>
              <a:rPr lang="en-US" altLang="ko-KR" sz="1600" dirty="0"/>
              <a:t>,</a:t>
            </a:r>
            <a:r>
              <a:rPr lang="ko-KR" altLang="en-US" sz="1600" dirty="0"/>
              <a:t>주파수 영역</a:t>
            </a:r>
            <a:r>
              <a:rPr lang="en-US" altLang="ko-KR" sz="1600" dirty="0"/>
              <a:t>)</a:t>
            </a:r>
            <a:r>
              <a:rPr lang="ko-KR" altLang="en-US" sz="1600" dirty="0"/>
              <a:t>등 다양한 특징 사용해 볼 것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11515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은찬">
      <a:majorFont>
        <a:latin typeface="Pretendard"/>
        <a:ea typeface="Pretendar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4863</TotalTime>
  <Words>257</Words>
  <Application>Microsoft Office PowerPoint</Application>
  <PresentationFormat>와이드스크린</PresentationFormat>
  <Paragraphs>76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</vt:lpstr>
      <vt:lpstr>나눔바른고딕</vt:lpstr>
      <vt:lpstr>맑은 고딕</vt:lpstr>
      <vt:lpstr>Pretendard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김은찬</dc:creator>
  <cp:lastModifiedBy>eunchan</cp:lastModifiedBy>
  <cp:revision>339</cp:revision>
  <dcterms:created xsi:type="dcterms:W3CDTF">2023-06-28T14:15:35Z</dcterms:created>
  <dcterms:modified xsi:type="dcterms:W3CDTF">2023-10-05T07:57:53Z</dcterms:modified>
</cp:coreProperties>
</file>