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2" r:id="rId4"/>
    <p:sldId id="277" r:id="rId5"/>
    <p:sldId id="278" r:id="rId6"/>
    <p:sldId id="279" r:id="rId7"/>
    <p:sldId id="269" r:id="rId8"/>
  </p:sldIdLst>
  <p:sldSz cx="12192000" cy="6858000"/>
  <p:notesSz cx="6858000" cy="9144000"/>
  <p:embeddedFontLst>
    <p:embeddedFont>
      <p:font typeface="나눔바른고딕" panose="020B0600000101010101" charset="-127"/>
      <p:regular r:id="rId10"/>
      <p:bold r:id="rId11"/>
    </p:embeddedFont>
    <p:embeddedFont>
      <p:font typeface="Pretendard" panose="02000503000000020004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201"/>
    <a:srgbClr val="08A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9D379-BF87-4D8B-AFCF-0D151281D499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FDC6-0201-4EB2-BF98-16B571E6D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E255-2CBE-4999-924D-5FFF2BBCC55B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1C4-B4C2-4726-B48C-22FE6C409733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821-9C7E-4089-8C43-EF248424F153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D1F1-7C73-4676-8749-BE8C282CCA41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CC1E-E026-46EF-80B9-0240DC54D129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C2D5-3FF3-4F55-A9A8-AC7679469A90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CC43-B269-42A1-9AB0-7EE82F07139E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141-53F0-49C2-AADE-FBA8947AB08C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063-CDF8-4442-A1AA-107CE03E36B2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868-41BD-4858-ACF7-B3FAEE562B28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3873-8A61-4CC0-A499-2BC753711A32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40A9-713A-418B-8427-C335E035DEAF}" type="datetime1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5897" y="1913508"/>
            <a:ext cx="458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2023-2 </a:t>
            </a:r>
            <a:r>
              <a:rPr lang="ko-KR" altLang="en-US" dirty="0"/>
              <a:t>기전융합종합설계 </a:t>
            </a:r>
            <a:r>
              <a:rPr lang="en-US" altLang="ko-KR" dirty="0"/>
              <a:t>9</a:t>
            </a:r>
            <a:r>
              <a:rPr lang="ko-KR" altLang="en-US" dirty="0"/>
              <a:t>주차 진행상황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314" y="2673820"/>
            <a:ext cx="1097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atin typeface="+mj-lt"/>
                <a:ea typeface="맑은 고딕" panose="020B0503020000020004" pitchFamily="50" charset="-127"/>
              </a:rPr>
              <a:t>Spark Test</a:t>
            </a:r>
            <a:r>
              <a:rPr lang="ko-KR" altLang="en-US" sz="3500" b="1" dirty="0">
                <a:latin typeface="+mj-lt"/>
                <a:ea typeface="맑은 고딕" panose="020B0503020000020004" pitchFamily="50" charset="-127"/>
              </a:rPr>
              <a:t>를 이용한 강종 분류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240" y="4086723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기계제어공학부 </a:t>
            </a:r>
            <a:r>
              <a:rPr lang="en-US" altLang="ko-KR" sz="1500" dirty="0">
                <a:latin typeface="+mj-lt"/>
                <a:ea typeface="나눔바른고딕" panose="020B0603020101020101" pitchFamily="50" charset="-127"/>
              </a:rPr>
              <a:t>21801017 </a:t>
            </a:r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김은찬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240" y="4456055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지도</a:t>
            </a:r>
            <a:r>
              <a:rPr lang="en-US" altLang="ko-KR" sz="1500" dirty="0">
                <a:latin typeface="+mj-lt"/>
                <a:ea typeface="나눔바른고딕" panose="020B0603020101020101" pitchFamily="50" charset="-127"/>
              </a:rPr>
              <a:t>: </a:t>
            </a:r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김영근 교수님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8432" y="670812"/>
            <a:ext cx="322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23.10.26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24" y="5712200"/>
            <a:ext cx="2079752" cy="7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이번주 진행 상황</a:t>
            </a: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9BA5404-F0CA-4578-8935-41974246FCFF}"/>
              </a:ext>
            </a:extLst>
          </p:cNvPr>
          <p:cNvGraphicFramePr>
            <a:graphicFrameLocks noGrp="1"/>
          </p:cNvGraphicFramePr>
          <p:nvPr/>
        </p:nvGraphicFramePr>
        <p:xfrm>
          <a:off x="3012531" y="1561975"/>
          <a:ext cx="8220810" cy="285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70">
                  <a:extLst>
                    <a:ext uri="{9D8B030D-6E8A-4147-A177-3AD203B41FA5}">
                      <a16:colId xmlns:a16="http://schemas.microsoft.com/office/drawing/2014/main" val="1188935538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06111953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56103141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0082058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890475052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72977469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775254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20469361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36276226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5282088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82269727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91644306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51237838"/>
                    </a:ext>
                  </a:extLst>
                </a:gridCol>
              </a:tblGrid>
              <a:tr h="570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15888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02523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69005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70276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542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64B027A-AC1B-4EA7-AC2D-E6DBA6E5A840}"/>
              </a:ext>
            </a:extLst>
          </p:cNvPr>
          <p:cNvSpPr txBox="1"/>
          <p:nvPr/>
        </p:nvSpPr>
        <p:spPr>
          <a:xfrm>
            <a:off x="1318847" y="1698210"/>
            <a:ext cx="160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주차</a:t>
            </a:r>
            <a:r>
              <a:rPr lang="en-US" altLang="ko-KR" sz="1600" b="1" dirty="0"/>
              <a:t>(Week)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96313-E92B-4A94-BE3A-63ACED87B9F2}"/>
              </a:ext>
            </a:extLst>
          </p:cNvPr>
          <p:cNvSpPr txBox="1"/>
          <p:nvPr/>
        </p:nvSpPr>
        <p:spPr>
          <a:xfrm>
            <a:off x="882144" y="3956184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논문 작성 및 보완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A380959-78F1-4C89-A589-DBC6CA5BB7A6}"/>
              </a:ext>
            </a:extLst>
          </p:cNvPr>
          <p:cNvSpPr/>
          <p:nvPr/>
        </p:nvSpPr>
        <p:spPr>
          <a:xfrm>
            <a:off x="3080250" y="2247309"/>
            <a:ext cx="51089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C3828-D7FB-4617-B5D5-5324F64EBF9A}"/>
              </a:ext>
            </a:extLst>
          </p:cNvPr>
          <p:cNvSpPr txBox="1"/>
          <p:nvPr/>
        </p:nvSpPr>
        <p:spPr>
          <a:xfrm>
            <a:off x="391061" y="3426506"/>
            <a:ext cx="257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0" u="none" strike="noStrike" dirty="0">
                <a:effectLst/>
                <a:latin typeface="Pretendard"/>
              </a:rPr>
              <a:t>특징 기반 분류 기법 실험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9B99B-11C6-4D52-87E7-2E7590A46E2C}"/>
              </a:ext>
            </a:extLst>
          </p:cNvPr>
          <p:cNvSpPr txBox="1"/>
          <p:nvPr/>
        </p:nvSpPr>
        <p:spPr>
          <a:xfrm>
            <a:off x="-642042" y="2261127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Spark Test </a:t>
            </a:r>
            <a:r>
              <a:rPr lang="ko-KR" altLang="en-US" sz="1600" b="1" dirty="0"/>
              <a:t>공부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83E08-2702-4C78-A0EC-3741B3A20487}"/>
              </a:ext>
            </a:extLst>
          </p:cNvPr>
          <p:cNvSpPr txBox="1"/>
          <p:nvPr/>
        </p:nvSpPr>
        <p:spPr>
          <a:xfrm>
            <a:off x="-596011" y="2854842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및 특징 추출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EFE81D-2EF3-43A9-ADBF-3C46D7D4EC4F}"/>
              </a:ext>
            </a:extLst>
          </p:cNvPr>
          <p:cNvSpPr/>
          <p:nvPr/>
        </p:nvSpPr>
        <p:spPr>
          <a:xfrm>
            <a:off x="3692381" y="2835645"/>
            <a:ext cx="240948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AD7A62-31CA-41FA-82E8-EB0F273480AC}"/>
              </a:ext>
            </a:extLst>
          </p:cNvPr>
          <p:cNvSpPr/>
          <p:nvPr/>
        </p:nvSpPr>
        <p:spPr>
          <a:xfrm>
            <a:off x="6241053" y="3417714"/>
            <a:ext cx="238420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D0CF6A-4CDE-4E6E-B7FB-E739E4691021}"/>
              </a:ext>
            </a:extLst>
          </p:cNvPr>
          <p:cNvSpPr/>
          <p:nvPr/>
        </p:nvSpPr>
        <p:spPr>
          <a:xfrm>
            <a:off x="8815770" y="3952843"/>
            <a:ext cx="109515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945A53-C02B-4F32-A396-76EF9408ACC4}"/>
              </a:ext>
            </a:extLst>
          </p:cNvPr>
          <p:cNvSpPr/>
          <p:nvPr/>
        </p:nvSpPr>
        <p:spPr>
          <a:xfrm>
            <a:off x="6799732" y="1561975"/>
            <a:ext cx="646407" cy="2853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7138EF-20A1-4C45-8C97-F4F7E9DF0DB4}"/>
              </a:ext>
            </a:extLst>
          </p:cNvPr>
          <p:cNvSpPr txBox="1"/>
          <p:nvPr/>
        </p:nvSpPr>
        <p:spPr>
          <a:xfrm>
            <a:off x="2919582" y="4765203"/>
            <a:ext cx="7304043" cy="78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파열 스파크 영역 주파수 변환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주파수 영역 특징 추출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65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주파수 변환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D13918-B7F7-4377-876E-B1805C97ED64}"/>
              </a:ext>
            </a:extLst>
          </p:cNvPr>
          <p:cNvGrpSpPr/>
          <p:nvPr/>
        </p:nvGrpSpPr>
        <p:grpSpPr>
          <a:xfrm>
            <a:off x="3186381" y="236243"/>
            <a:ext cx="6607048" cy="2961415"/>
            <a:chOff x="959723" y="332959"/>
            <a:chExt cx="6607048" cy="296141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835794A-811A-411E-B62B-457B39FC66A2}"/>
                </a:ext>
              </a:extLst>
            </p:cNvPr>
            <p:cNvGrpSpPr/>
            <p:nvPr/>
          </p:nvGrpSpPr>
          <p:grpSpPr>
            <a:xfrm>
              <a:off x="959723" y="332959"/>
              <a:ext cx="6607048" cy="2773072"/>
              <a:chOff x="959723" y="332959"/>
              <a:chExt cx="6607048" cy="2773072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FD65E9E-866D-4DF5-9558-B5F0B93C9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342" y="332959"/>
                <a:ext cx="3697429" cy="277307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DCD5CBA-8E54-4D9D-A892-8FFF7C811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723" y="629191"/>
                <a:ext cx="2184821" cy="218482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22EB0-4B27-40CD-996A-47DF222C36DC}"/>
                </a:ext>
              </a:extLst>
            </p:cNvPr>
            <p:cNvSpPr txBox="1"/>
            <p:nvPr/>
          </p:nvSpPr>
          <p:spPr>
            <a:xfrm>
              <a:off x="2822330" y="2986597"/>
              <a:ext cx="1821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a) </a:t>
              </a:r>
              <a:r>
                <a:rPr lang="ko-KR" altLang="en-US" sz="1400" b="1" dirty="0" err="1"/>
                <a:t>탐소함유량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0.2% 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5955C4-7D4F-436B-989D-1C1830D7B8B1}"/>
              </a:ext>
            </a:extLst>
          </p:cNvPr>
          <p:cNvGrpSpPr/>
          <p:nvPr/>
        </p:nvGrpSpPr>
        <p:grpSpPr>
          <a:xfrm>
            <a:off x="3175891" y="3212158"/>
            <a:ext cx="6648524" cy="3008743"/>
            <a:chOff x="949233" y="3308874"/>
            <a:chExt cx="6648524" cy="300874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AEBF0C-9DBF-4948-BEA7-0B465DB4BB8A}"/>
                </a:ext>
              </a:extLst>
            </p:cNvPr>
            <p:cNvGrpSpPr/>
            <p:nvPr/>
          </p:nvGrpSpPr>
          <p:grpSpPr>
            <a:xfrm>
              <a:off x="949233" y="3308874"/>
              <a:ext cx="6648524" cy="2819551"/>
              <a:chOff x="949233" y="3308874"/>
              <a:chExt cx="6648524" cy="281955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CD2B1A-5A83-4F0A-B791-CFC4EA2DF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8355" y="3308874"/>
                <a:ext cx="3759402" cy="2819551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CE3E383-0FC8-4FFF-8A0A-F8BCABB30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233" y="3644136"/>
                <a:ext cx="2195311" cy="219531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D856D2-6262-41D9-B53B-E8874C074394}"/>
                </a:ext>
              </a:extLst>
            </p:cNvPr>
            <p:cNvSpPr txBox="1"/>
            <p:nvPr/>
          </p:nvSpPr>
          <p:spPr>
            <a:xfrm>
              <a:off x="2822331" y="6009840"/>
              <a:ext cx="1821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b) </a:t>
              </a:r>
              <a:r>
                <a:rPr lang="ko-KR" altLang="en-US" sz="1400" b="1" dirty="0" err="1"/>
                <a:t>탐소함유량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0.55% </a:t>
              </a:r>
              <a:endParaRPr lang="ko-KR" altLang="en-US" sz="14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A1EABF9-5244-46C5-9344-F645833A444D}"/>
              </a:ext>
            </a:extLst>
          </p:cNvPr>
          <p:cNvSpPr/>
          <p:nvPr/>
        </p:nvSpPr>
        <p:spPr>
          <a:xfrm>
            <a:off x="5779520" y="1622779"/>
            <a:ext cx="413238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9F3C152-BCC8-447C-B613-799EC87222BC}"/>
              </a:ext>
            </a:extLst>
          </p:cNvPr>
          <p:cNvSpPr/>
          <p:nvPr/>
        </p:nvSpPr>
        <p:spPr>
          <a:xfrm>
            <a:off x="5804475" y="4505299"/>
            <a:ext cx="413238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E3C2E7A-1AC3-49C9-A715-08DE9509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54" y="3322399"/>
            <a:ext cx="8809892" cy="293663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177114E-3BA6-4BB5-89E0-74FBF67F5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54" y="253828"/>
            <a:ext cx="8809892" cy="29366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0E7E49-AB45-4BEB-8257-814D31841F04}"/>
              </a:ext>
            </a:extLst>
          </p:cNvPr>
          <p:cNvSpPr txBox="1"/>
          <p:nvPr/>
        </p:nvSpPr>
        <p:spPr>
          <a:xfrm>
            <a:off x="5185224" y="3052292"/>
            <a:ext cx="182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a) Skewness</a:t>
            </a:r>
            <a:r>
              <a:rPr lang="ko-KR" altLang="en-US" sz="1400" b="1" dirty="0"/>
              <a:t>로 분류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BB7843-13A0-4BD3-8E40-0429EC44EBBC}"/>
              </a:ext>
            </a:extLst>
          </p:cNvPr>
          <p:cNvSpPr txBox="1"/>
          <p:nvPr/>
        </p:nvSpPr>
        <p:spPr>
          <a:xfrm>
            <a:off x="5185223" y="6086329"/>
            <a:ext cx="182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b) Kurtosis</a:t>
            </a:r>
            <a:r>
              <a:rPr lang="ko-KR" altLang="en-US" sz="1400" b="1" dirty="0"/>
              <a:t>로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주파수 변환 후</a:t>
            </a:r>
            <a:r>
              <a:rPr lang="en-US" altLang="ko-KR" b="1" dirty="0"/>
              <a:t>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23555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주파수 변환 후 고주파 영역 집중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D13918-B7F7-4377-876E-B1805C97ED64}"/>
              </a:ext>
            </a:extLst>
          </p:cNvPr>
          <p:cNvGrpSpPr/>
          <p:nvPr/>
        </p:nvGrpSpPr>
        <p:grpSpPr>
          <a:xfrm>
            <a:off x="1305364" y="245035"/>
            <a:ext cx="5913781" cy="2961415"/>
            <a:chOff x="1250406" y="332959"/>
            <a:chExt cx="5913781" cy="296141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835794A-811A-411E-B62B-457B39FC66A2}"/>
                </a:ext>
              </a:extLst>
            </p:cNvPr>
            <p:cNvGrpSpPr/>
            <p:nvPr/>
          </p:nvGrpSpPr>
          <p:grpSpPr>
            <a:xfrm>
              <a:off x="1250406" y="332959"/>
              <a:ext cx="5913781" cy="2773072"/>
              <a:chOff x="1250406" y="332959"/>
              <a:chExt cx="5913781" cy="2773072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FD65E9E-866D-4DF5-9558-B5F0B93C9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758" y="332959"/>
                <a:ext cx="3697429" cy="277307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DCD5CBA-8E54-4D9D-A892-8FFF7C811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406" y="666151"/>
                <a:ext cx="2184821" cy="218482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22EB0-4B27-40CD-996A-47DF222C36DC}"/>
                </a:ext>
              </a:extLst>
            </p:cNvPr>
            <p:cNvSpPr txBox="1"/>
            <p:nvPr/>
          </p:nvSpPr>
          <p:spPr>
            <a:xfrm>
              <a:off x="2822330" y="2986597"/>
              <a:ext cx="1821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a) </a:t>
              </a:r>
              <a:r>
                <a:rPr lang="ko-KR" altLang="en-US" sz="1400" b="1" dirty="0" err="1"/>
                <a:t>탐소함유량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0.2% 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5955C4-7D4F-436B-989D-1C1830D7B8B1}"/>
              </a:ext>
            </a:extLst>
          </p:cNvPr>
          <p:cNvGrpSpPr/>
          <p:nvPr/>
        </p:nvGrpSpPr>
        <p:grpSpPr>
          <a:xfrm>
            <a:off x="1305364" y="3244093"/>
            <a:ext cx="5975754" cy="2985600"/>
            <a:chOff x="1250406" y="3332017"/>
            <a:chExt cx="5975754" cy="29856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AEBF0C-9DBF-4948-BEA7-0B465DB4BB8A}"/>
                </a:ext>
              </a:extLst>
            </p:cNvPr>
            <p:cNvGrpSpPr/>
            <p:nvPr/>
          </p:nvGrpSpPr>
          <p:grpSpPr>
            <a:xfrm>
              <a:off x="1250406" y="3332017"/>
              <a:ext cx="5975754" cy="2819551"/>
              <a:chOff x="1250406" y="3332017"/>
              <a:chExt cx="5975754" cy="281955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CD2B1A-5A83-4F0A-B791-CFC4EA2DF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758" y="3332017"/>
                <a:ext cx="3759402" cy="2819551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CE3E383-0FC8-4FFF-8A0A-F8BCABB30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406" y="3644138"/>
                <a:ext cx="2195311" cy="219531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D856D2-6262-41D9-B53B-E8874C074394}"/>
                </a:ext>
              </a:extLst>
            </p:cNvPr>
            <p:cNvSpPr txBox="1"/>
            <p:nvPr/>
          </p:nvSpPr>
          <p:spPr>
            <a:xfrm>
              <a:off x="2822331" y="6009840"/>
              <a:ext cx="1821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b) </a:t>
              </a:r>
              <a:r>
                <a:rPr lang="ko-KR" altLang="en-US" sz="1400" b="1" dirty="0" err="1"/>
                <a:t>탐소함유량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0.55% </a:t>
              </a:r>
              <a:endParaRPr lang="ko-KR" altLang="en-US" sz="1400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346C81-961A-40EB-AD59-502B463EC47D}"/>
              </a:ext>
            </a:extLst>
          </p:cNvPr>
          <p:cNvSpPr txBox="1"/>
          <p:nvPr/>
        </p:nvSpPr>
        <p:spPr>
          <a:xfrm>
            <a:off x="7174521" y="1000721"/>
            <a:ext cx="4509477" cy="78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탄소 함유량이 적을수록 </a:t>
            </a:r>
            <a:r>
              <a:rPr lang="ko-KR" altLang="en-US" sz="1600" b="1" dirty="0"/>
              <a:t>가지의 개수가 적어 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→ </a:t>
            </a:r>
            <a:r>
              <a:rPr lang="ko-KR" altLang="en-US" sz="1600" b="1" dirty="0"/>
              <a:t>저주파 영역</a:t>
            </a:r>
            <a:r>
              <a:rPr lang="ko-KR" altLang="en-US" sz="1600" dirty="0"/>
              <a:t>의 데이터가 많아 짐</a:t>
            </a:r>
            <a:endParaRPr lang="en-US" altLang="ko-KR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757985-0473-4D57-B262-5360D80A1D7F}"/>
              </a:ext>
            </a:extLst>
          </p:cNvPr>
          <p:cNvSpPr/>
          <p:nvPr/>
        </p:nvSpPr>
        <p:spPr>
          <a:xfrm>
            <a:off x="4804416" y="1202545"/>
            <a:ext cx="887210" cy="887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B1702E-EB8C-4731-B6A8-79730223D97B}"/>
              </a:ext>
            </a:extLst>
          </p:cNvPr>
          <p:cNvSpPr/>
          <p:nvPr/>
        </p:nvSpPr>
        <p:spPr>
          <a:xfrm>
            <a:off x="4804416" y="4234638"/>
            <a:ext cx="887210" cy="887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3B79C-571E-42C8-96D6-D88B2D2F0C31}"/>
              </a:ext>
            </a:extLst>
          </p:cNvPr>
          <p:cNvSpPr txBox="1"/>
          <p:nvPr/>
        </p:nvSpPr>
        <p:spPr>
          <a:xfrm>
            <a:off x="7381803" y="4818789"/>
            <a:ext cx="4509477" cy="78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고주파 영역만 집중 하여 특징 추출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→ 중심에서 반지름 </a:t>
            </a:r>
            <a:r>
              <a:rPr lang="en-US" altLang="ko-KR" sz="1600" dirty="0"/>
              <a:t>30</a:t>
            </a:r>
            <a:r>
              <a:rPr lang="ko-KR" altLang="en-US" sz="1600" dirty="0"/>
              <a:t>의 영역을 제거</a:t>
            </a:r>
            <a:r>
              <a:rPr lang="en-US" altLang="ko-KR" sz="1600" dirty="0"/>
              <a:t>(</a:t>
            </a:r>
            <a:r>
              <a:rPr lang="ko-KR" altLang="en-US" sz="1600" dirty="0"/>
              <a:t>하이패스 필터</a:t>
            </a:r>
            <a:r>
              <a:rPr lang="en-US" altLang="ko-KR" sz="1600" dirty="0"/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7E8A3F-9E05-4A77-AD48-4EE99AB6A983}"/>
              </a:ext>
            </a:extLst>
          </p:cNvPr>
          <p:cNvGrpSpPr/>
          <p:nvPr/>
        </p:nvGrpSpPr>
        <p:grpSpPr>
          <a:xfrm>
            <a:off x="7756841" y="1999239"/>
            <a:ext cx="3759402" cy="2819551"/>
            <a:chOff x="6974326" y="3206450"/>
            <a:chExt cx="3759402" cy="281955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26A529B-A080-458C-8F57-093C157C6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326" y="3206450"/>
              <a:ext cx="3759402" cy="2819551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AF19EF-354F-4891-A8F9-40C5B6FC696C}"/>
                </a:ext>
              </a:extLst>
            </p:cNvPr>
            <p:cNvSpPr/>
            <p:nvPr/>
          </p:nvSpPr>
          <p:spPr>
            <a:xfrm>
              <a:off x="8257026" y="4172620"/>
              <a:ext cx="887210" cy="88721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0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하이패스 필터 후 특징 추출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933629-A6BB-45EB-AC8D-EEA94D90D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3" y="491220"/>
            <a:ext cx="5564335" cy="2782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417BA-8165-4698-8270-638CB18F5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7" y="491220"/>
            <a:ext cx="5564335" cy="278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0AC51F-FA57-421B-8163-D5E5C0F0D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3" y="3295981"/>
            <a:ext cx="5564335" cy="27821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38BF70-14B7-4DA2-A0A0-E7CF0893A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8" y="3295981"/>
            <a:ext cx="5564335" cy="27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다음 주 진행 상황</a:t>
            </a: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9BA5404-F0CA-4578-8935-41974246F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9562"/>
              </p:ext>
            </p:extLst>
          </p:nvPr>
        </p:nvGraphicFramePr>
        <p:xfrm>
          <a:off x="3012531" y="1561975"/>
          <a:ext cx="8220810" cy="285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70">
                  <a:extLst>
                    <a:ext uri="{9D8B030D-6E8A-4147-A177-3AD203B41FA5}">
                      <a16:colId xmlns:a16="http://schemas.microsoft.com/office/drawing/2014/main" val="1188935538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06111953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56103141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0082058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890475052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72977469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775254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20469361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36276226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5282088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82269727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91644306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51237838"/>
                    </a:ext>
                  </a:extLst>
                </a:gridCol>
              </a:tblGrid>
              <a:tr h="570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15888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02523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69005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70276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542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64B027A-AC1B-4EA7-AC2D-E6DBA6E5A840}"/>
              </a:ext>
            </a:extLst>
          </p:cNvPr>
          <p:cNvSpPr txBox="1"/>
          <p:nvPr/>
        </p:nvSpPr>
        <p:spPr>
          <a:xfrm>
            <a:off x="1318847" y="1698210"/>
            <a:ext cx="160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주차</a:t>
            </a:r>
            <a:r>
              <a:rPr lang="en-US" altLang="ko-KR" sz="1600" b="1" dirty="0"/>
              <a:t>(Week)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96313-E92B-4A94-BE3A-63ACED87B9F2}"/>
              </a:ext>
            </a:extLst>
          </p:cNvPr>
          <p:cNvSpPr txBox="1"/>
          <p:nvPr/>
        </p:nvSpPr>
        <p:spPr>
          <a:xfrm>
            <a:off x="882144" y="3956184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논문 작성 및 보완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A380959-78F1-4C89-A589-DBC6CA5BB7A6}"/>
              </a:ext>
            </a:extLst>
          </p:cNvPr>
          <p:cNvSpPr/>
          <p:nvPr/>
        </p:nvSpPr>
        <p:spPr>
          <a:xfrm>
            <a:off x="3080250" y="2247309"/>
            <a:ext cx="51089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C3828-D7FB-4617-B5D5-5324F64EBF9A}"/>
              </a:ext>
            </a:extLst>
          </p:cNvPr>
          <p:cNvSpPr txBox="1"/>
          <p:nvPr/>
        </p:nvSpPr>
        <p:spPr>
          <a:xfrm>
            <a:off x="391061" y="3426506"/>
            <a:ext cx="257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0" u="none" strike="noStrike" dirty="0">
                <a:effectLst/>
                <a:latin typeface="Pretendard"/>
              </a:rPr>
              <a:t>특징 기반 분류 기법 실험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9B99B-11C6-4D52-87E7-2E7590A46E2C}"/>
              </a:ext>
            </a:extLst>
          </p:cNvPr>
          <p:cNvSpPr txBox="1"/>
          <p:nvPr/>
        </p:nvSpPr>
        <p:spPr>
          <a:xfrm>
            <a:off x="-642042" y="2261127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Spark Test </a:t>
            </a:r>
            <a:r>
              <a:rPr lang="ko-KR" altLang="en-US" sz="1600" b="1" dirty="0"/>
              <a:t>공부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83E08-2702-4C78-A0EC-3741B3A20487}"/>
              </a:ext>
            </a:extLst>
          </p:cNvPr>
          <p:cNvSpPr txBox="1"/>
          <p:nvPr/>
        </p:nvSpPr>
        <p:spPr>
          <a:xfrm>
            <a:off x="-596011" y="2854842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및 특징 추출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EFE81D-2EF3-43A9-ADBF-3C46D7D4EC4F}"/>
              </a:ext>
            </a:extLst>
          </p:cNvPr>
          <p:cNvSpPr/>
          <p:nvPr/>
        </p:nvSpPr>
        <p:spPr>
          <a:xfrm>
            <a:off x="3692381" y="2835645"/>
            <a:ext cx="240948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AD7A62-31CA-41FA-82E8-EB0F273480AC}"/>
              </a:ext>
            </a:extLst>
          </p:cNvPr>
          <p:cNvSpPr/>
          <p:nvPr/>
        </p:nvSpPr>
        <p:spPr>
          <a:xfrm>
            <a:off x="6241053" y="3417714"/>
            <a:ext cx="238420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D0CF6A-4CDE-4E6E-B7FB-E739E4691021}"/>
              </a:ext>
            </a:extLst>
          </p:cNvPr>
          <p:cNvSpPr/>
          <p:nvPr/>
        </p:nvSpPr>
        <p:spPr>
          <a:xfrm>
            <a:off x="8815770" y="3952843"/>
            <a:ext cx="109515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945A53-C02B-4F32-A396-76EF9408ACC4}"/>
              </a:ext>
            </a:extLst>
          </p:cNvPr>
          <p:cNvSpPr/>
          <p:nvPr/>
        </p:nvSpPr>
        <p:spPr>
          <a:xfrm>
            <a:off x="7423990" y="1561975"/>
            <a:ext cx="646407" cy="2853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7138EF-20A1-4C45-8C97-F4F7E9DF0DB4}"/>
              </a:ext>
            </a:extLst>
          </p:cNvPr>
          <p:cNvSpPr txBox="1"/>
          <p:nvPr/>
        </p:nvSpPr>
        <p:spPr>
          <a:xfrm>
            <a:off x="2919582" y="4765203"/>
            <a:ext cx="7304043" cy="78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파라미터 최적화하여 파열 스파크 더 많이 검출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실시간 적용 세팅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1151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은찬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201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Pretendard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김은찬</dc:creator>
  <cp:lastModifiedBy>eunchan</cp:lastModifiedBy>
  <cp:revision>456</cp:revision>
  <dcterms:created xsi:type="dcterms:W3CDTF">2023-06-28T14:15:35Z</dcterms:created>
  <dcterms:modified xsi:type="dcterms:W3CDTF">2023-10-26T07:35:45Z</dcterms:modified>
</cp:coreProperties>
</file>