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1073" r:id="rId4"/>
    <p:sldId id="1074" r:id="rId5"/>
    <p:sldId id="1075" r:id="rId6"/>
    <p:sldId id="1076" r:id="rId7"/>
    <p:sldId id="1077" r:id="rId8"/>
    <p:sldId id="1078" r:id="rId9"/>
    <p:sldId id="10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8855E2-CC53-0848-E46F-924B89AB996A}" name="송태웅" initials="송" userId="S::21700384@handong.edu::299db977-31b8-4373-94f4-ec0ae4568f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B9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06" autoAdjust="0"/>
  </p:normalViewPr>
  <p:slideViewPr>
    <p:cSldViewPr snapToGrid="0">
      <p:cViewPr>
        <p:scale>
          <a:sx n="75" d="100"/>
          <a:sy n="75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C0930F-ABFB-4F49-9F82-3264384E9F4C}" type="datetimeFigureOut">
              <a:rPr lang="ko-KR" altLang="en-US" smtClean="0"/>
              <a:pPr/>
              <a:t>2024-05-20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90D66C03-65B8-4F2D-830C-FA85B2018F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7533-666F-E591-6CCD-8BE5F9EA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5639-B0F2-01C9-E25D-A1B5B54F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B9DC-436F-BCAD-8A0E-26B38F0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1B67-718C-541D-6465-F32F1DF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203D-4AAF-B361-43DA-3019903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CB1A-906F-BCE8-35C6-9446769E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C0805-3EF1-40A5-3F9A-00DCE0F4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DACB8-91EF-0773-8C33-04D582C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1498-126C-0240-6FFA-6FE49EF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EF21-01B9-874B-C628-845C8EC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80397-0DA9-DB87-241D-989BA3478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5C404-ED53-CEC3-C9A8-A5E1E4A3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E6634-F022-E5DB-7B0B-5DAE8184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5A68-E705-A193-DE6F-300899F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53E5-228F-D6DB-D734-3E6FA3D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52">
            <a:extLst>
              <a:ext uri="{FF2B5EF4-FFF2-40B4-BE49-F238E27FC236}">
                <a16:creationId xmlns:a16="http://schemas.microsoft.com/office/drawing/2014/main" id="{5874BF95-0330-DC32-88C6-8E0AB69EFF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4508615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>
            <a:extLst>
              <a:ext uri="{FF2B5EF4-FFF2-40B4-BE49-F238E27FC236}">
                <a16:creationId xmlns:a16="http://schemas.microsoft.com/office/drawing/2014/main" id="{7614519F-7BB2-A7AB-809D-D51D7E45C3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2285971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3657-7A9B-3F50-25AA-A2F8E9E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7A80F-3CD7-ADEF-F139-4AA445D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6F2A-0E00-414F-D8C6-5684FBD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B7AC3-8B59-E0BB-1140-6B32F11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CFB5-C2AF-819F-3994-B6F80E4C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20FE-0E20-37B5-5446-E3B2836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F1578-7B9C-DB2A-5F9C-D46FBDC7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6316-BC2C-2043-1951-E7CD1F04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D606A-D0C4-24EE-2D43-0EF5DF5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814D-F897-E55C-4004-4B7401D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6D756-6FB6-34F8-05A0-EBBB639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404C-ECF5-8738-4B74-D543E25A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E84C8-A1B9-CB3C-F0BD-D33DB28E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06019-5812-11FE-A2A4-728BC6E9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ABE7-3189-92CA-361D-CBA70FE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B9C55-B665-7540-9B80-FCB6FB3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8800-08A9-85D6-8DFC-CD18FF8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02DB8-9534-B0E1-A735-DAD58656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B6D82-A032-9BBD-A165-9998002C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CE5E1-5F2F-A543-857E-7DECBB60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983670-1383-188E-269E-822E2FC5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F9181-6027-F86C-8822-D41B920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6CDEB-6B22-DB27-770F-60BD64C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FFAF0-9C0F-7A7A-ADDE-8CFF7F68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F9C5-1ABC-D56D-7293-9993F24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D18F1-D6F1-FA76-7655-FDE640B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2AAD0-CF88-54F1-14DE-3864351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20798-F228-D610-CE03-096AA2A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2473D-1D80-09A2-2984-C9A4AA1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DB0C8-F4BF-3498-E1D5-71E3F45D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1A542-A112-16B0-4C41-0070105F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E93D-4AE9-C854-D891-B69294A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0B4F4-17AB-F263-BC38-9E7B1EE5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B7177-F04A-93F8-0B6C-FC696BCD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EC30F-CBF4-95E0-10CA-472476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19F66-0877-4906-D689-459636E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DAC3E-9F5A-23F4-90C1-042A383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3CC1-0BAA-87E3-EB81-9E0A6F8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28D51-A4A7-1262-5AB3-3E2FE4D4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1BF75-50AA-65EF-498A-E5504264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7F1E6-6954-7AB3-4B24-0EAF39B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3998B-56B0-7929-DF65-98E0B9F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712FF-AC5B-91CC-12EF-8437124F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4792F-A563-5EB9-5ADF-19A4DBE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E4D-DEAE-D0F9-9B1E-340914C1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AE95-F269-341B-47CB-0A81F1A1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FDD723-832E-488C-90C7-DC8DEC9A9387}" type="datetimeFigureOut">
              <a:rPr lang="ko-KR" altLang="en-US" smtClean="0"/>
              <a:pPr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880E-7B72-5152-C88B-6082164E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2456-40AD-2481-54C0-E80CFCFC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EA9987D3-25B1-4FF7-B247-0EE4CCD0B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9D460505-449C-45A3-9235-9BA026FB7960}" type="datetimeFigureOut">
              <a:rPr lang="ko-KR" altLang="en-US" smtClean="0"/>
              <a:pPr/>
              <a:t>2024-05-20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046BFC36-B9BE-4683-A35D-F5D874D482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263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현대하모니 L" panose="02020603020101020101" pitchFamily="18" charset="-127"/>
          <a:cs typeface="+mj-cs"/>
        </a:defRPr>
      </a:lvl1pPr>
    </p:titleStyle>
    <p:bodyStyle>
      <a:lvl1pPr marL="228566" indent="-228566" algn="l" defTabSz="91426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1pPr>
      <a:lvl2pPr marL="685697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2pPr>
      <a:lvl3pPr marL="114282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3pPr>
      <a:lvl4pPr marL="1599960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4pPr>
      <a:lvl5pPr marL="2057092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5pPr>
      <a:lvl6pPr marL="2514224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603235" y="4454732"/>
            <a:ext cx="6984829" cy="164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한동대학교 기계제어공학부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21800774 </a:t>
            </a: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한민웅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1270830" y="1581835"/>
            <a:ext cx="9649641" cy="58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ko-KR" altLang="en-US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기전융합종합설계 </a:t>
            </a:r>
            <a:r>
              <a:rPr lang="en-US" altLang="ko-KR" sz="2500" b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500" b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주차 </a:t>
            </a:r>
            <a:r>
              <a:rPr lang="ko-KR" altLang="en-US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보고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51518-C6DB-74FD-34BB-E17A20DD312C}"/>
              </a:ext>
            </a:extLst>
          </p:cNvPr>
          <p:cNvSpPr txBox="1"/>
          <p:nvPr/>
        </p:nvSpPr>
        <p:spPr>
          <a:xfrm>
            <a:off x="6592" y="6209990"/>
            <a:ext cx="4035517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Advisor : prof. Young-</a:t>
            </a:r>
            <a:r>
              <a:rPr lang="en-US" altLang="ko-KR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Keun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13B512-779C-E5AF-8F7A-6A5911A7F578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주차 미팅 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6875D-3147-3120-3902-68E91E52BCF9}"/>
              </a:ext>
            </a:extLst>
          </p:cNvPr>
          <p:cNvSpPr txBox="1"/>
          <p:nvPr/>
        </p:nvSpPr>
        <p:spPr>
          <a:xfrm>
            <a:off x="212853" y="762000"/>
            <a:ext cx="11766294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Severstal</a:t>
            </a:r>
            <a:r>
              <a:rPr lang="en-US" altLang="ko-KR" dirty="0"/>
              <a:t> dataset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MVTec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데이터처럼 </a:t>
            </a:r>
            <a:r>
              <a:rPr lang="en-US" altLang="ko-KR" dirty="0">
                <a:sym typeface="Wingdings" panose="05000000000000000000" pitchFamily="2" charset="2"/>
              </a:rPr>
              <a:t>split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2. DRAEM model </a:t>
            </a:r>
            <a:r>
              <a:rPr lang="en-US" altLang="ko-KR" dirty="0" err="1">
                <a:sym typeface="Wingdings" panose="05000000000000000000" pitchFamily="2" charset="2"/>
              </a:rPr>
              <a:t>MVTec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 실제 적용 및 성능 평가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3. Convolutional autoencoder </a:t>
            </a:r>
            <a:r>
              <a:rPr lang="ko-KR" altLang="en-US" dirty="0">
                <a:sym typeface="Wingdings" panose="05000000000000000000" pitchFamily="2" charset="2"/>
              </a:rPr>
              <a:t>구현 및 </a:t>
            </a:r>
            <a:r>
              <a:rPr lang="en-US" altLang="ko-KR" dirty="0">
                <a:sym typeface="Wingdings" panose="05000000000000000000" pitchFamily="2" charset="2"/>
              </a:rPr>
              <a:t>Detection </a:t>
            </a:r>
            <a:r>
              <a:rPr lang="ko-KR" altLang="en-US" dirty="0">
                <a:sym typeface="Wingdings" panose="05000000000000000000" pitchFamily="2" charset="2"/>
              </a:rPr>
              <a:t>성능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17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0704B-E41D-A67D-939A-A3AD1312FCCB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Severstal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dataset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B60B1ED-6B26-2018-8A6E-0F161553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MVTec</a:t>
            </a:r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데이터 구성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01190A-3C12-8392-E456-5CF2BBBAE244}"/>
              </a:ext>
            </a:extLst>
          </p:cNvPr>
          <p:cNvSpPr/>
          <p:nvPr/>
        </p:nvSpPr>
        <p:spPr>
          <a:xfrm>
            <a:off x="263780" y="1296239"/>
            <a:ext cx="3279519" cy="497574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tx1"/>
                </a:solidFill>
              </a:rPr>
              <a:t>Bottle class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1.1. Ground truth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Broken_large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Broken_small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 (22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Contamination (21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1.2. Test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Broken_large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Broken_small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 (22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Contamination (21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Good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1.3. Train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Good (209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2.    Cable class</a:t>
            </a:r>
          </a:p>
          <a:p>
            <a:pPr marL="342900" indent="-342900">
              <a:buAutoNum type="arabicPeriod"/>
            </a:pP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3.    Capsule class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4.    …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FC245CC9-716E-DBCE-1E38-810EE70A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00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Severstal</a:t>
            </a:r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dataset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F1884-60F5-33E5-8040-5CB3AD20EE68}"/>
              </a:ext>
            </a:extLst>
          </p:cNvPr>
          <p:cNvCxnSpPr/>
          <p:nvPr/>
        </p:nvCxnSpPr>
        <p:spPr>
          <a:xfrm>
            <a:off x="3838575" y="861297"/>
            <a:ext cx="0" cy="570142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A51AD49-DDFF-FF03-0B9C-580DA8405BDF}"/>
              </a:ext>
            </a:extLst>
          </p:cNvPr>
          <p:cNvSpPr/>
          <p:nvPr/>
        </p:nvSpPr>
        <p:spPr>
          <a:xfrm>
            <a:off x="4045004" y="1296239"/>
            <a:ext cx="3479746" cy="497574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tx1"/>
                </a:solidFill>
              </a:rPr>
              <a:t>Steel defect dataset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1.1. Ground truth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- 1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- 2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- 3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1.2. Test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- 1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- 2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- 3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Good (20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1.3. Train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Good (228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	- 1600x256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</a:rPr>
              <a:t>개로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split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16" name="그림 15" descr="안개, 그레이, 블랙, 흑백이(가) 표시된 사진&#10;&#10;자동 생성된 설명">
            <a:extLst>
              <a:ext uri="{FF2B5EF4-FFF2-40B4-BE49-F238E27FC236}">
                <a16:creationId xmlns:a16="http://schemas.microsoft.com/office/drawing/2014/main" id="{59CE96A3-E116-B172-A3D1-5FD524D6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78" y="1296239"/>
            <a:ext cx="4356047" cy="832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5D4219-4C2C-F4CD-2CDC-1CAC57DBE339}"/>
              </a:ext>
            </a:extLst>
          </p:cNvPr>
          <p:cNvSpPr txBox="1"/>
          <p:nvPr/>
        </p:nvSpPr>
        <p:spPr>
          <a:xfrm>
            <a:off x="7883217" y="927552"/>
            <a:ext cx="40547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[Train dataset </a:t>
            </a:r>
            <a:r>
              <a:rPr lang="ko-KR" altLang="en-US" sz="1500" b="1" dirty="0"/>
              <a:t>구성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FDCDCD-F2F2-69EC-4B54-6809B6DC2F44}"/>
              </a:ext>
            </a:extLst>
          </p:cNvPr>
          <p:cNvSpPr txBox="1"/>
          <p:nvPr/>
        </p:nvSpPr>
        <p:spPr>
          <a:xfrm>
            <a:off x="7731177" y="2174247"/>
            <a:ext cx="4356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1600 x 256 size </a:t>
            </a:r>
            <a:r>
              <a:rPr lang="ko-KR" altLang="en-US" sz="1500" dirty="0"/>
              <a:t>원본 이미지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503630-A882-A474-AD7E-199E7A9CAC4B}"/>
              </a:ext>
            </a:extLst>
          </p:cNvPr>
          <p:cNvGrpSpPr/>
          <p:nvPr/>
        </p:nvGrpSpPr>
        <p:grpSpPr>
          <a:xfrm>
            <a:off x="7731178" y="2895600"/>
            <a:ext cx="4356048" cy="2451068"/>
            <a:chOff x="7731178" y="2895600"/>
            <a:chExt cx="4356048" cy="2451068"/>
          </a:xfrm>
        </p:grpSpPr>
        <p:pic>
          <p:nvPicPr>
            <p:cNvPr id="24" name="그림 23" descr="그레이, 블랙, 안개, 흑백이(가) 표시된 사진&#10;&#10;자동 생성된 설명">
              <a:extLst>
                <a:ext uri="{FF2B5EF4-FFF2-40B4-BE49-F238E27FC236}">
                  <a16:creationId xmlns:a16="http://schemas.microsoft.com/office/drawing/2014/main" id="{E8C323BC-4FF4-D129-E5CE-BD38B9FA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78" y="2895600"/>
              <a:ext cx="2041472" cy="1117566"/>
            </a:xfrm>
            <a:prstGeom prst="rect">
              <a:avLst/>
            </a:prstGeom>
          </p:spPr>
        </p:pic>
        <p:pic>
          <p:nvPicPr>
            <p:cNvPr id="26" name="그림 25" descr="블랙, 그레이, 흑백, 흑백 사진이(가) 표시된 사진&#10;&#10;자동 생성된 설명">
              <a:extLst>
                <a:ext uri="{FF2B5EF4-FFF2-40B4-BE49-F238E27FC236}">
                  <a16:creationId xmlns:a16="http://schemas.microsoft.com/office/drawing/2014/main" id="{BE3570DD-BA56-5E11-D6DE-62B4BACE9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754" y="2895600"/>
              <a:ext cx="2041472" cy="1117566"/>
            </a:xfrm>
            <a:prstGeom prst="rect">
              <a:avLst/>
            </a:prstGeom>
          </p:spPr>
        </p:pic>
        <p:pic>
          <p:nvPicPr>
            <p:cNvPr id="28" name="그림 27" descr="그레이, 블랙, 안개, 흑백 사진이(가) 표시된 사진&#10;&#10;자동 생성된 설명">
              <a:extLst>
                <a:ext uri="{FF2B5EF4-FFF2-40B4-BE49-F238E27FC236}">
                  <a16:creationId xmlns:a16="http://schemas.microsoft.com/office/drawing/2014/main" id="{AE2ED75C-00E1-28C2-41FE-DA3B9732B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78" y="4229100"/>
              <a:ext cx="2041472" cy="1117568"/>
            </a:xfrm>
            <a:prstGeom prst="rect">
              <a:avLst/>
            </a:prstGeom>
          </p:spPr>
        </p:pic>
        <p:pic>
          <p:nvPicPr>
            <p:cNvPr id="30" name="그림 29" descr="그레이, 안개, 패브릭, 흑백이(가) 표시된 사진&#10;&#10;자동 생성된 설명">
              <a:extLst>
                <a:ext uri="{FF2B5EF4-FFF2-40B4-BE49-F238E27FC236}">
                  <a16:creationId xmlns:a16="http://schemas.microsoft.com/office/drawing/2014/main" id="{E5316425-A83E-D04C-B544-73BA84C26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754" y="4229100"/>
              <a:ext cx="2041471" cy="111756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3BDF3E2-40DE-4977-5B25-288BBD60B521}"/>
              </a:ext>
            </a:extLst>
          </p:cNvPr>
          <p:cNvSpPr txBox="1"/>
          <p:nvPr/>
        </p:nvSpPr>
        <p:spPr>
          <a:xfrm>
            <a:off x="7731177" y="5469897"/>
            <a:ext cx="4356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400 x 256 size </a:t>
            </a:r>
            <a:r>
              <a:rPr lang="ko-KR" altLang="en-US" sz="1500" dirty="0"/>
              <a:t>이미지 </a:t>
            </a:r>
            <a:r>
              <a:rPr lang="en-US" altLang="ko-KR" sz="1500" dirty="0"/>
              <a:t>4</a:t>
            </a:r>
            <a:r>
              <a:rPr lang="ko-KR" altLang="en-US" sz="1500" dirty="0"/>
              <a:t>개로 </a:t>
            </a:r>
            <a:r>
              <a:rPr lang="en-US" altLang="ko-KR" sz="1500" dirty="0"/>
              <a:t>split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973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2E2-BCB6-D0B1-2131-5EEF20547A21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Severstal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dataset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6BFA628-2664-8047-8597-39FEA3012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Test set </a:t>
            </a:r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데이터 구성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1941F-C357-7E68-6D41-B6ADCC3F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3" y="1309532"/>
            <a:ext cx="2362687" cy="1564032"/>
          </a:xfrm>
          <a:prstGeom prst="rect">
            <a:avLst/>
          </a:prstGeom>
        </p:spPr>
      </p:pic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C1432419-6D3A-12A7-4745-24DBB724DCB1}"/>
              </a:ext>
            </a:extLst>
          </p:cNvPr>
          <p:cNvSpPr/>
          <p:nvPr/>
        </p:nvSpPr>
        <p:spPr>
          <a:xfrm>
            <a:off x="2705100" y="1647825"/>
            <a:ext cx="228600" cy="12257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61C57-6131-E4FC-A703-9267A84BA2AC}"/>
              </a:ext>
            </a:extLst>
          </p:cNvPr>
          <p:cNvSpPr txBox="1"/>
          <p:nvPr/>
        </p:nvSpPr>
        <p:spPr>
          <a:xfrm>
            <a:off x="3022060" y="1647825"/>
            <a:ext cx="7255415" cy="86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각 결함 클래스마다 </a:t>
            </a:r>
            <a:r>
              <a:rPr lang="en-US" altLang="ko-KR" sz="1300" dirty="0"/>
              <a:t>5</a:t>
            </a:r>
            <a:r>
              <a:rPr lang="ko-KR" altLang="en-US" sz="1300" dirty="0"/>
              <a:t>개의 이미지 추출 후 각 이미지에 대해 </a:t>
            </a:r>
            <a:r>
              <a:rPr lang="en-US" altLang="ko-KR" sz="1300" dirty="0"/>
              <a:t>4</a:t>
            </a:r>
            <a:r>
              <a:rPr lang="ko-KR" altLang="en-US" sz="1300" dirty="0"/>
              <a:t>개로 </a:t>
            </a:r>
            <a:r>
              <a:rPr lang="en-US" altLang="ko-KR" sz="1300" dirty="0"/>
              <a:t>split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각 경로마다 </a:t>
            </a:r>
            <a:r>
              <a:rPr lang="en-US" altLang="ko-KR" sz="1300" dirty="0"/>
              <a:t>20</a:t>
            </a:r>
            <a:r>
              <a:rPr lang="ko-KR" altLang="en-US" sz="1300" dirty="0"/>
              <a:t>개의 테스트 데이터셋을 준비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/>
              <a:t>Ground_truth</a:t>
            </a:r>
            <a:r>
              <a:rPr lang="en-US" altLang="ko-KR" sz="1300" dirty="0"/>
              <a:t> mask </a:t>
            </a:r>
            <a:r>
              <a:rPr lang="ko-KR" altLang="en-US" sz="1300" dirty="0"/>
              <a:t>준비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953037-AF4E-F753-47E6-15415870FFA6}"/>
              </a:ext>
            </a:extLst>
          </p:cNvPr>
          <p:cNvCxnSpPr>
            <a:cxnSpLocks/>
          </p:cNvCxnSpPr>
          <p:nvPr/>
        </p:nvCxnSpPr>
        <p:spPr>
          <a:xfrm>
            <a:off x="3933825" y="3379529"/>
            <a:ext cx="0" cy="33451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E05FE-3C48-06AE-50FE-F758CD526AD6}"/>
              </a:ext>
            </a:extLst>
          </p:cNvPr>
          <p:cNvSpPr txBox="1"/>
          <p:nvPr/>
        </p:nvSpPr>
        <p:spPr>
          <a:xfrm>
            <a:off x="166687" y="3288592"/>
            <a:ext cx="3729037" cy="40280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[Class 1]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DC7BD0-7E12-B4BF-0A21-4F4181D532D8}"/>
              </a:ext>
            </a:extLst>
          </p:cNvPr>
          <p:cNvCxnSpPr>
            <a:cxnSpLocks/>
          </p:cNvCxnSpPr>
          <p:nvPr/>
        </p:nvCxnSpPr>
        <p:spPr>
          <a:xfrm>
            <a:off x="7972425" y="3288592"/>
            <a:ext cx="0" cy="33451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B024A8-2BB5-1519-154D-BF7E0228EC65}"/>
              </a:ext>
            </a:extLst>
          </p:cNvPr>
          <p:cNvSpPr txBox="1"/>
          <p:nvPr/>
        </p:nvSpPr>
        <p:spPr>
          <a:xfrm>
            <a:off x="4162425" y="3288592"/>
            <a:ext cx="3676648" cy="40280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[Class 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69857-7CCB-7FE6-B8DD-AE2041206801}"/>
              </a:ext>
            </a:extLst>
          </p:cNvPr>
          <p:cNvSpPr txBox="1"/>
          <p:nvPr/>
        </p:nvSpPr>
        <p:spPr>
          <a:xfrm>
            <a:off x="8105774" y="3288591"/>
            <a:ext cx="3809999" cy="40280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[Class 3]</a:t>
            </a:r>
          </a:p>
        </p:txBody>
      </p:sp>
      <p:pic>
        <p:nvPicPr>
          <p:cNvPr id="24" name="그림 23" descr="그레이, 블랙, 흑백, 모노크롬이(가) 표시된 사진&#10;&#10;자동 생성된 설명">
            <a:extLst>
              <a:ext uri="{FF2B5EF4-FFF2-40B4-BE49-F238E27FC236}">
                <a16:creationId xmlns:a16="http://schemas.microsoft.com/office/drawing/2014/main" id="{7E747CCA-622D-2F19-7EAB-7E3FD380F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3771899"/>
            <a:ext cx="3676054" cy="2352675"/>
          </a:xfrm>
          <a:prstGeom prst="rect">
            <a:avLst/>
          </a:prstGeom>
        </p:spPr>
      </p:pic>
      <p:pic>
        <p:nvPicPr>
          <p:cNvPr id="28" name="그림 27" descr="그레이, 흑백, 흑백 사진, 블랙이(가) 표시된 사진&#10;&#10;자동 생성된 설명">
            <a:extLst>
              <a:ext uri="{FF2B5EF4-FFF2-40B4-BE49-F238E27FC236}">
                <a16:creationId xmlns:a16="http://schemas.microsoft.com/office/drawing/2014/main" id="{353B746E-B7CC-57DC-8836-3B0D7CFB4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10" y="3771899"/>
            <a:ext cx="3810000" cy="2352675"/>
          </a:xfrm>
          <a:prstGeom prst="rect">
            <a:avLst/>
          </a:prstGeom>
        </p:spPr>
      </p:pic>
      <p:pic>
        <p:nvPicPr>
          <p:cNvPr id="30" name="그림 29" descr="모노크롬, 블랙, 흑백 사진, 흑백이(가) 표시된 사진&#10;&#10;자동 생성된 설명">
            <a:extLst>
              <a:ext uri="{FF2B5EF4-FFF2-40B4-BE49-F238E27FC236}">
                <a16:creationId xmlns:a16="http://schemas.microsoft.com/office/drawing/2014/main" id="{54BE5039-481C-8E96-E0B9-1B5A21E34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45" y="3771899"/>
            <a:ext cx="3904167" cy="2352675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D6A7C22-B604-C143-8DEF-D5F7BD0047B0}"/>
              </a:ext>
            </a:extLst>
          </p:cNvPr>
          <p:cNvSpPr/>
          <p:nvPr/>
        </p:nvSpPr>
        <p:spPr>
          <a:xfrm>
            <a:off x="1343025" y="4724400"/>
            <a:ext cx="1200150" cy="140017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5435FEC-A548-C586-2840-248A649F654F}"/>
              </a:ext>
            </a:extLst>
          </p:cNvPr>
          <p:cNvSpPr/>
          <p:nvPr/>
        </p:nvSpPr>
        <p:spPr>
          <a:xfrm>
            <a:off x="4900015" y="3733974"/>
            <a:ext cx="662583" cy="2390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E92A10-912E-BEBE-B257-FD0E5CBDF54B}"/>
              </a:ext>
            </a:extLst>
          </p:cNvPr>
          <p:cNvSpPr/>
          <p:nvPr/>
        </p:nvSpPr>
        <p:spPr>
          <a:xfrm>
            <a:off x="8944456" y="4243113"/>
            <a:ext cx="1904515" cy="196196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67D3D-D588-3A10-D70F-6F8AC5F4BEE3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Severstal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dataset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9A6B75-AF8F-59A2-CAA1-442AD52E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Ground truth mask </a:t>
            </a:r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88AA79-CBCA-AA71-4A91-D06051CD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2" y="1314174"/>
            <a:ext cx="3623890" cy="20100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CCFE2A-D3C2-DD3C-5436-4DD556607127}"/>
              </a:ext>
            </a:extLst>
          </p:cNvPr>
          <p:cNvSpPr/>
          <p:nvPr/>
        </p:nvSpPr>
        <p:spPr>
          <a:xfrm>
            <a:off x="1266825" y="1619250"/>
            <a:ext cx="2620847" cy="17049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81E47-A1DB-4B88-B3A9-7391CF807533}"/>
              </a:ext>
            </a:extLst>
          </p:cNvPr>
          <p:cNvSpPr txBox="1"/>
          <p:nvPr/>
        </p:nvSpPr>
        <p:spPr>
          <a:xfrm>
            <a:off x="4002673" y="1289319"/>
            <a:ext cx="7255415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Encoded pixel: </a:t>
            </a:r>
            <a:r>
              <a:rPr lang="ko-KR" altLang="en-US" sz="1300" dirty="0"/>
              <a:t>결함 위치 시각화를 위해 </a:t>
            </a:r>
            <a:r>
              <a:rPr lang="en-US" altLang="ko-KR" sz="1300" dirty="0"/>
              <a:t>Encoding </a:t>
            </a:r>
            <a:r>
              <a:rPr lang="ko-KR" altLang="en-US" sz="1300" dirty="0" err="1"/>
              <a:t>해놓은</a:t>
            </a:r>
            <a:r>
              <a:rPr lang="ko-KR" altLang="en-US" sz="1300" dirty="0"/>
              <a:t> 정보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Decoding</a:t>
            </a:r>
            <a:r>
              <a:rPr lang="ko-KR" altLang="en-US" sz="1300" dirty="0"/>
              <a:t> 후 자체적인 </a:t>
            </a:r>
            <a:r>
              <a:rPr lang="en-US" altLang="ko-KR" sz="1300" dirty="0"/>
              <a:t>mask image generation </a:t>
            </a:r>
            <a:r>
              <a:rPr lang="ko-KR" altLang="en-US" sz="1300" dirty="0"/>
              <a:t>구현 필요</a:t>
            </a:r>
            <a:endParaRPr lang="en-US" altLang="ko-KR" sz="13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3B8F80-37E6-B389-3CB4-083D32F2E26E}"/>
              </a:ext>
            </a:extLst>
          </p:cNvPr>
          <p:cNvGrpSpPr/>
          <p:nvPr/>
        </p:nvGrpSpPr>
        <p:grpSpPr>
          <a:xfrm>
            <a:off x="254053" y="3523573"/>
            <a:ext cx="3894332" cy="1077303"/>
            <a:chOff x="263781" y="3396942"/>
            <a:chExt cx="4541222" cy="113741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8A727F-DFE2-0474-A2D9-DA37B63E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781" y="3429000"/>
              <a:ext cx="1669794" cy="110535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8F1D50-B54F-F728-DCAA-C3BDD1A6B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0340" y="3429000"/>
              <a:ext cx="1834663" cy="1105356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B10FEEB1-DE13-C7DA-DA0C-F7745F4EFC5D}"/>
                </a:ext>
              </a:extLst>
            </p:cNvPr>
            <p:cNvSpPr/>
            <p:nvPr/>
          </p:nvSpPr>
          <p:spPr>
            <a:xfrm>
              <a:off x="1615223" y="3396942"/>
              <a:ext cx="1924050" cy="113741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Matching</a:t>
              </a:r>
              <a:endPara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A74F3B-1DA0-EC92-736E-5BA877BB7164}"/>
              </a:ext>
            </a:extLst>
          </p:cNvPr>
          <p:cNvGrpSpPr/>
          <p:nvPr/>
        </p:nvGrpSpPr>
        <p:grpSpPr>
          <a:xfrm>
            <a:off x="4194382" y="2230036"/>
            <a:ext cx="7887640" cy="2139369"/>
            <a:chOff x="4194382" y="2230036"/>
            <a:chExt cx="7887640" cy="213936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6873AB5-35F3-496A-0663-82DDA70C7C51}"/>
                </a:ext>
              </a:extLst>
            </p:cNvPr>
            <p:cNvGrpSpPr/>
            <p:nvPr/>
          </p:nvGrpSpPr>
          <p:grpSpPr>
            <a:xfrm>
              <a:off x="4194382" y="2254019"/>
              <a:ext cx="5382755" cy="2115386"/>
              <a:chOff x="4929062" y="2516761"/>
              <a:chExt cx="5647496" cy="211538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F29061C5-A7AC-60FD-56A4-2C3A0FC0B498}"/>
                  </a:ext>
                </a:extLst>
              </p:cNvPr>
              <p:cNvGrpSpPr/>
              <p:nvPr/>
            </p:nvGrpSpPr>
            <p:grpSpPr>
              <a:xfrm>
                <a:off x="4929062" y="2516761"/>
                <a:ext cx="2666183" cy="2115385"/>
                <a:chOff x="4929062" y="2516761"/>
                <a:chExt cx="2666183" cy="2115385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5E17237-A592-3715-DC40-48CE612FBAC3}"/>
                    </a:ext>
                  </a:extLst>
                </p:cNvPr>
                <p:cNvSpPr txBox="1"/>
                <p:nvPr/>
              </p:nvSpPr>
              <p:spPr>
                <a:xfrm>
                  <a:off x="4929062" y="2516761"/>
                  <a:ext cx="2666183" cy="402803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[Class 1]</a:t>
                  </a:r>
                </a:p>
              </p:txBody>
            </p:sp>
            <p:pic>
              <p:nvPicPr>
                <p:cNvPr id="46" name="그림 45" descr="그레이, 블랙, 흑백, 모노크롬이(가) 표시된 사진&#10;&#10;자동 생성된 설명">
                  <a:extLst>
                    <a:ext uri="{FF2B5EF4-FFF2-40B4-BE49-F238E27FC236}">
                      <a16:creationId xmlns:a16="http://schemas.microsoft.com/office/drawing/2014/main" id="{EE3C4F45-89A5-58B4-7B3C-C8AF63445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9062" y="2950033"/>
                  <a:ext cx="2628301" cy="1682113"/>
                </a:xfrm>
                <a:prstGeom prst="rect">
                  <a:avLst/>
                </a:prstGeom>
              </p:spPr>
            </p:pic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64FDEA0-B9D5-9590-1B8D-F9173BE79DD6}"/>
                  </a:ext>
                </a:extLst>
              </p:cNvPr>
              <p:cNvGrpSpPr/>
              <p:nvPr/>
            </p:nvGrpSpPr>
            <p:grpSpPr>
              <a:xfrm>
                <a:off x="7557145" y="2516761"/>
                <a:ext cx="3019413" cy="2115386"/>
                <a:chOff x="7905762" y="2336749"/>
                <a:chExt cx="3810000" cy="2917403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70D8B9-B98C-0718-5787-618F25557C75}"/>
                    </a:ext>
                  </a:extLst>
                </p:cNvPr>
                <p:cNvSpPr txBox="1"/>
                <p:nvPr/>
              </p:nvSpPr>
              <p:spPr>
                <a:xfrm>
                  <a:off x="7905762" y="2336749"/>
                  <a:ext cx="3810000" cy="55186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[Class 2]</a:t>
                  </a:r>
                </a:p>
              </p:txBody>
            </p:sp>
            <p:pic>
              <p:nvPicPr>
                <p:cNvPr id="48" name="그림 47" descr="그레이, 흑백, 흑백 사진, 블랙이(가) 표시된 사진&#10;&#10;자동 생성된 설명">
                  <a:extLst>
                    <a:ext uri="{FF2B5EF4-FFF2-40B4-BE49-F238E27FC236}">
                      <a16:creationId xmlns:a16="http://schemas.microsoft.com/office/drawing/2014/main" id="{3E2319D5-F5F2-E6E1-2308-A3CB885F2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2280" y="2934290"/>
                  <a:ext cx="3478796" cy="2319862"/>
                </a:xfrm>
                <a:prstGeom prst="rect">
                  <a:avLst/>
                </a:prstGeom>
              </p:spPr>
            </p:pic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21A445-27FF-CF3A-90FC-4311AFA6FA2D}"/>
                </a:ext>
              </a:extLst>
            </p:cNvPr>
            <p:cNvSpPr txBox="1"/>
            <p:nvPr/>
          </p:nvSpPr>
          <p:spPr>
            <a:xfrm>
              <a:off x="9577137" y="2230036"/>
              <a:ext cx="2504885" cy="40280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[Class 3]</a:t>
              </a:r>
            </a:p>
          </p:txBody>
        </p:sp>
        <p:pic>
          <p:nvPicPr>
            <p:cNvPr id="53" name="그림 52" descr="모노크롬, 블랙, 흑백 사진, 흑백이(가) 표시된 사진&#10;&#10;자동 생성된 설명">
              <a:extLst>
                <a:ext uri="{FF2B5EF4-FFF2-40B4-BE49-F238E27FC236}">
                  <a16:creationId xmlns:a16="http://schemas.microsoft.com/office/drawing/2014/main" id="{458C6537-4B22-82CC-FE22-2BAC3A86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137" y="2689176"/>
              <a:ext cx="2504885" cy="1680228"/>
            </a:xfrm>
            <a:prstGeom prst="rect">
              <a:avLst/>
            </a:prstGeom>
          </p:spPr>
        </p:pic>
      </p:grpSp>
      <p:pic>
        <p:nvPicPr>
          <p:cNvPr id="56" name="그림 55" descr="블랙, 실루엣, 어둠, 그림자이(가) 표시된 사진&#10;&#10;자동 생성된 설명">
            <a:extLst>
              <a:ext uri="{FF2B5EF4-FFF2-40B4-BE49-F238E27FC236}">
                <a16:creationId xmlns:a16="http://schemas.microsoft.com/office/drawing/2014/main" id="{788CA2A8-5598-B7FF-220D-1313709EC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92" y="4349481"/>
            <a:ext cx="2505093" cy="1680228"/>
          </a:xfrm>
          <a:prstGeom prst="rect">
            <a:avLst/>
          </a:prstGeom>
        </p:spPr>
      </p:pic>
      <p:pic>
        <p:nvPicPr>
          <p:cNvPr id="58" name="그림 57" descr="블랙, 미니멀리스트, 모노크롬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4E39F3B7-10D5-9233-800B-A50AB2CF5A1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/>
          <a:stretch/>
        </p:blipFill>
        <p:spPr>
          <a:xfrm>
            <a:off x="6866667" y="4369404"/>
            <a:ext cx="2487914" cy="1657780"/>
          </a:xfrm>
          <a:prstGeom prst="rect">
            <a:avLst/>
          </a:prstGeom>
        </p:spPr>
      </p:pic>
      <p:pic>
        <p:nvPicPr>
          <p:cNvPr id="60" name="그림 59" descr="스케치, 블랙, 흑백, 실루엣이(가) 표시된 사진&#10;&#10;자동 생성된 설명">
            <a:extLst>
              <a:ext uri="{FF2B5EF4-FFF2-40B4-BE49-F238E27FC236}">
                <a16:creationId xmlns:a16="http://schemas.microsoft.com/office/drawing/2014/main" id="{97D6D466-FEB9-8C32-2650-12222A64BA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37" y="4369403"/>
            <a:ext cx="2504885" cy="1657779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8CCDE52-5C6E-7EB7-1BF9-3ACE53F62BF8}"/>
              </a:ext>
            </a:extLst>
          </p:cNvPr>
          <p:cNvCxnSpPr>
            <a:cxnSpLocks/>
          </p:cNvCxnSpPr>
          <p:nvPr/>
        </p:nvCxnSpPr>
        <p:spPr>
          <a:xfrm>
            <a:off x="6776185" y="2393442"/>
            <a:ext cx="0" cy="37378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1FF9C2-E248-0535-EFAA-17AF4AE40433}"/>
              </a:ext>
            </a:extLst>
          </p:cNvPr>
          <p:cNvCxnSpPr>
            <a:cxnSpLocks/>
          </p:cNvCxnSpPr>
          <p:nvPr/>
        </p:nvCxnSpPr>
        <p:spPr>
          <a:xfrm>
            <a:off x="9529012" y="2441731"/>
            <a:ext cx="0" cy="37378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933E6FC-8AB2-2B40-5957-7840E1A5F9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5920" y="4369403"/>
            <a:ext cx="214967" cy="16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5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32553-2D78-FE78-42C2-843BB0EA1936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Severstal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dataset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6A8660-DFEC-9B2E-B0CE-82D4CB50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826031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PatchCore</a:t>
            </a:r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implementation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C2E96-6C0E-BB5D-85DE-97EAC7FE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" y="1352273"/>
            <a:ext cx="6003667" cy="1983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4580C7-D246-F63B-A3FD-F177B786FEDC}"/>
              </a:ext>
            </a:extLst>
          </p:cNvPr>
          <p:cNvSpPr txBox="1"/>
          <p:nvPr/>
        </p:nvSpPr>
        <p:spPr>
          <a:xfrm>
            <a:off x="263780" y="3379375"/>
            <a:ext cx="60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en-US" altLang="ko-KR" sz="1300" b="1" dirty="0" err="1"/>
              <a:t>MVTec</a:t>
            </a:r>
            <a:r>
              <a:rPr lang="ko-KR" altLang="en-US" sz="1300" b="1" dirty="0"/>
              <a:t> 데이터 적용</a:t>
            </a:r>
            <a:r>
              <a:rPr lang="en-US" altLang="ko-KR" sz="1300" b="1" dirty="0"/>
              <a:t>]</a:t>
            </a:r>
            <a:endParaRPr lang="ko-KR" altLang="en-US" sz="13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18A43F-05F4-CD31-3544-C80D7F90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0" y="3709863"/>
            <a:ext cx="6003667" cy="2873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777DB1-A6F4-EF6C-998A-9106ADD19592}"/>
              </a:ext>
            </a:extLst>
          </p:cNvPr>
          <p:cNvSpPr txBox="1"/>
          <p:nvPr/>
        </p:nvSpPr>
        <p:spPr>
          <a:xfrm>
            <a:off x="254053" y="6600440"/>
            <a:ext cx="60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en-US" altLang="ko-KR" sz="1300" b="1" dirty="0" err="1"/>
              <a:t>Severstal</a:t>
            </a:r>
            <a:r>
              <a:rPr lang="ko-KR" altLang="en-US" sz="1300" b="1" dirty="0"/>
              <a:t> 데이터 적용</a:t>
            </a:r>
            <a:r>
              <a:rPr lang="en-US" altLang="ko-KR" sz="1300" b="1" dirty="0"/>
              <a:t>]</a:t>
            </a:r>
            <a:endParaRPr lang="ko-KR" altLang="en-US" sz="13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7F3AB21-FFEA-5CB2-91D3-1210543F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53424"/>
              </p:ext>
            </p:extLst>
          </p:nvPr>
        </p:nvGraphicFramePr>
        <p:xfrm>
          <a:off x="6556376" y="1467256"/>
          <a:ext cx="5371842" cy="1878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614">
                  <a:extLst>
                    <a:ext uri="{9D8B030D-6E8A-4147-A177-3AD203B41FA5}">
                      <a16:colId xmlns:a16="http://schemas.microsoft.com/office/drawing/2014/main" val="1176039596"/>
                    </a:ext>
                  </a:extLst>
                </a:gridCol>
                <a:gridCol w="1790614">
                  <a:extLst>
                    <a:ext uri="{9D8B030D-6E8A-4147-A177-3AD203B41FA5}">
                      <a16:colId xmlns:a16="http://schemas.microsoft.com/office/drawing/2014/main" val="1907336406"/>
                    </a:ext>
                  </a:extLst>
                </a:gridCol>
                <a:gridCol w="1790614">
                  <a:extLst>
                    <a:ext uri="{9D8B030D-6E8A-4147-A177-3AD203B41FA5}">
                      <a16:colId xmlns:a16="http://schemas.microsoft.com/office/drawing/2014/main" val="2400213934"/>
                    </a:ext>
                  </a:extLst>
                </a:gridCol>
              </a:tblGrid>
              <a:tr h="56819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/>
                        <a:t>MVTec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/>
                        <a:t>Severstal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57597"/>
                  </a:ext>
                </a:extLst>
              </a:tr>
              <a:tr h="56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Train </a:t>
                      </a:r>
                      <a:r>
                        <a:rPr lang="ko-KR" altLang="en-US" sz="1500" b="1" dirty="0"/>
                        <a:t>데이터 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209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228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52813"/>
                  </a:ext>
                </a:extLst>
              </a:tr>
              <a:tr h="56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Size (Resizing)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900x900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(256x256)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400x256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원본 그대로 사용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988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30DCEB3-8379-B86E-1BDD-74D71A61B564}"/>
              </a:ext>
            </a:extLst>
          </p:cNvPr>
          <p:cNvSpPr txBox="1"/>
          <p:nvPr/>
        </p:nvSpPr>
        <p:spPr>
          <a:xfrm>
            <a:off x="6556376" y="3467100"/>
            <a:ext cx="5371842" cy="18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u="sng" dirty="0"/>
              <a:t>Further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/>
              <a:t>MVTec</a:t>
            </a:r>
            <a:r>
              <a:rPr lang="ko-KR" altLang="en-US" sz="1300" dirty="0"/>
              <a:t> 데이터의 경우</a:t>
            </a:r>
            <a:r>
              <a:rPr lang="en-US" altLang="ko-KR" sz="1300" dirty="0"/>
              <a:t>, </a:t>
            </a:r>
            <a:r>
              <a:rPr lang="ko-KR" altLang="en-US" sz="1300" dirty="0"/>
              <a:t>같은 위치에서 똑같이 찍힌 학습 데이터가 </a:t>
            </a:r>
            <a:r>
              <a:rPr lang="en-US" altLang="ko-KR" sz="1300" dirty="0"/>
              <a:t>200</a:t>
            </a:r>
            <a:r>
              <a:rPr lang="ko-KR" altLang="en-US" sz="1300" dirty="0"/>
              <a:t>장 이상 존재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/>
              <a:t>Severstal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데이터의 경우에는</a:t>
            </a:r>
            <a:r>
              <a:rPr lang="en-US" altLang="ko-KR" sz="1300" dirty="0"/>
              <a:t>, </a:t>
            </a:r>
            <a:r>
              <a:rPr lang="ko-KR" altLang="en-US" sz="1300" dirty="0"/>
              <a:t>철강의 형태가 다양하고</a:t>
            </a:r>
            <a:r>
              <a:rPr lang="en-US" altLang="ko-KR" sz="1300" dirty="0"/>
              <a:t>, </a:t>
            </a:r>
            <a:r>
              <a:rPr lang="ko-KR" altLang="en-US" sz="1300" dirty="0"/>
              <a:t>같은 정상 데이터라도 표면 형태와 같은 </a:t>
            </a:r>
            <a:r>
              <a:rPr lang="en-US" altLang="ko-KR" sz="1300" dirty="0"/>
              <a:t>local feature</a:t>
            </a:r>
            <a:r>
              <a:rPr lang="ko-KR" altLang="en-US" sz="1300" dirty="0"/>
              <a:t>가 다르다 보니</a:t>
            </a:r>
            <a:r>
              <a:rPr lang="en-US" altLang="ko-KR" sz="1300" dirty="0"/>
              <a:t>, </a:t>
            </a:r>
            <a:r>
              <a:rPr lang="ko-KR" altLang="en-US" sz="1300" dirty="0"/>
              <a:t>학습 데이터를 증가시켜야 할 것 같음  </a:t>
            </a:r>
          </a:p>
        </p:txBody>
      </p:sp>
    </p:spTree>
    <p:extLst>
      <p:ext uri="{BB962C8B-B14F-4D97-AF65-F5344CB8AC3E}">
        <p14:creationId xmlns:p14="http://schemas.microsoft.com/office/powerpoint/2010/main" val="55880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36DBC1-F70E-69EB-523C-5EFA88A836F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Convolutional autoencoder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10425-F957-410A-0E98-5B0ACE6CC507}"/>
              </a:ext>
            </a:extLst>
          </p:cNvPr>
          <p:cNvSpPr txBox="1"/>
          <p:nvPr/>
        </p:nvSpPr>
        <p:spPr>
          <a:xfrm>
            <a:off x="244731" y="876300"/>
            <a:ext cx="2355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1]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DE7E-70BB-4D0C-CDD0-E57A4703F9A5}"/>
              </a:ext>
            </a:extLst>
          </p:cNvPr>
          <p:cNvSpPr txBox="1"/>
          <p:nvPr/>
        </p:nvSpPr>
        <p:spPr>
          <a:xfrm>
            <a:off x="263781" y="2828925"/>
            <a:ext cx="2355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2]</a:t>
            </a:r>
            <a:endParaRPr lang="ko-KR" altLang="en-US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17FF8-73A4-43F0-4ABC-8A7BC5B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1" y="1180029"/>
            <a:ext cx="10651869" cy="1634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FD2CD7-1AA6-0E53-CA61-3EEF5DF6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1" y="3137417"/>
            <a:ext cx="10670919" cy="146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0F83D-2233-3F6B-4BD0-88A55341162C}"/>
              </a:ext>
            </a:extLst>
          </p:cNvPr>
          <p:cNvSpPr txBox="1"/>
          <p:nvPr/>
        </p:nvSpPr>
        <p:spPr>
          <a:xfrm>
            <a:off x="263781" y="4692478"/>
            <a:ext cx="2355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3]</a:t>
            </a:r>
            <a:endParaRPr lang="ko-KR" altLang="en-US" sz="15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1159EF-4ECC-1B3B-F380-3411AE09D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1" y="5015643"/>
            <a:ext cx="10632819" cy="17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60F39A-345B-13DE-CD38-53297867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1" y="1199464"/>
            <a:ext cx="10858698" cy="1804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EC7E2-C20E-DA19-CA3A-75A1B825ABCE}"/>
              </a:ext>
            </a:extLst>
          </p:cNvPr>
          <p:cNvSpPr txBox="1"/>
          <p:nvPr/>
        </p:nvSpPr>
        <p:spPr>
          <a:xfrm>
            <a:off x="244731" y="876300"/>
            <a:ext cx="2355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[normal]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CBD-0A1F-9EAC-E8B7-97755892B689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Convolutional autoencoder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89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15184</TotalTime>
  <Words>421</Words>
  <Application>Microsoft Office PowerPoint</Application>
  <PresentationFormat>와이드스크린</PresentationFormat>
  <Paragraphs>84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송태웅</dc:creator>
  <cp:lastModifiedBy>한민웅/21800773</cp:lastModifiedBy>
  <cp:revision>1420</cp:revision>
  <dcterms:created xsi:type="dcterms:W3CDTF">2023-02-24T09:29:18Z</dcterms:created>
  <dcterms:modified xsi:type="dcterms:W3CDTF">2024-05-20T06:10:05Z</dcterms:modified>
</cp:coreProperties>
</file>