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1082" r:id="rId4"/>
    <p:sldId id="1083" r:id="rId5"/>
    <p:sldId id="1074" r:id="rId6"/>
    <p:sldId id="1078" r:id="rId7"/>
    <p:sldId id="1079" r:id="rId8"/>
    <p:sldId id="10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8855E2-CC53-0848-E46F-924B89AB996A}" name="송태웅" initials="송" userId="S::21700384@handong.edu::299db977-31b8-4373-94f4-ec0ae4568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06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C0930F-ABFB-4F49-9F82-3264384E9F4C}" type="datetimeFigureOut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90D66C03-65B8-4F2D-830C-FA85B2018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533-666F-E591-6CCD-8BE5F9EA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5639-B0F2-01C9-E25D-A1B5B54F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B9DC-436F-BCAD-8A0E-26B38F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1B67-718C-541D-6465-F32F1DF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203D-4AAF-B361-43DA-3019903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CB1A-906F-BCE8-35C6-9446769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C0805-3EF1-40A5-3F9A-00DCE0F4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CB8-91EF-0773-8C33-04D582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1498-126C-0240-6FFA-6FE49EF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EF21-01B9-874B-C628-845C8EC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80397-0DA9-DB87-241D-989BA347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5C404-ED53-CEC3-C9A8-A5E1E4A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E6634-F022-E5DB-7B0B-5DAE81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5A68-E705-A193-DE6F-300899F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53E5-228F-D6DB-D734-3E6FA3D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3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52">
            <a:extLst>
              <a:ext uri="{FF2B5EF4-FFF2-40B4-BE49-F238E27FC236}">
                <a16:creationId xmlns:a16="http://schemas.microsoft.com/office/drawing/2014/main" id="{5874BF95-0330-DC32-88C6-8E0AB69EFF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4508615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>
            <a:extLst>
              <a:ext uri="{FF2B5EF4-FFF2-40B4-BE49-F238E27FC236}">
                <a16:creationId xmlns:a16="http://schemas.microsoft.com/office/drawing/2014/main" id="{7614519F-7BB2-A7AB-809D-D51D7E45C3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2285971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3657-7A9B-3F50-25AA-A2F8E9E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A80F-3CD7-ADEF-F139-4AA445D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6F2A-0E00-414F-D8C6-5684FBD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7AC3-8B59-E0BB-1140-6B32F11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CFB5-C2AF-819F-3994-B6F80E4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20FE-0E20-37B5-5446-E3B2836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F1578-7B9C-DB2A-5F9C-D46FBDC7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6316-BC2C-2043-1951-E7CD1F04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D606A-D0C4-24EE-2D43-0EF5DF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814D-F897-E55C-4004-4B7401D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6D756-6FB6-34F8-05A0-EBBB639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04C-ECF5-8738-4B74-D543E25A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84C8-A1B9-CB3C-F0BD-D33DB28E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6019-5812-11FE-A2A4-728BC6E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ABE7-3189-92CA-361D-CBA70FE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C55-B665-7540-9B80-FCB6FB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8800-08A9-85D6-8DFC-CD18FF8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02DB8-9534-B0E1-A735-DAD58656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B6D82-A032-9BBD-A165-9998002C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CE5E1-5F2F-A543-857E-7DECBB6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983670-1383-188E-269E-822E2FC5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9181-6027-F86C-8822-D41B920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6CDEB-6B22-DB27-770F-60BD64C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FFAF0-9C0F-7A7A-ADDE-8CFF7F6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F9C5-1ABC-D56D-7293-9993F24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D18F1-D6F1-FA76-7655-FDE640B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2AAD0-CF88-54F1-14DE-3864351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20798-F228-D610-CE03-096AA2A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2473D-1D80-09A2-2984-C9A4AA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DB0C8-F4BF-3498-E1D5-71E3F45D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1A542-A112-16B0-4C41-0070105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E93D-4AE9-C854-D891-B69294A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B4F4-17AB-F263-BC38-9E7B1EE5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B7177-F04A-93F8-0B6C-FC696BCD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EC30F-CBF4-95E0-10CA-472476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19F66-0877-4906-D689-459636E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DAC3E-9F5A-23F4-90C1-042A383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CC1-0BAA-87E3-EB81-9E0A6F8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28D51-A4A7-1262-5AB3-3E2FE4D4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1BF75-50AA-65EF-498A-E5504264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7F1E6-6954-7AB3-4B24-0EAF39B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98B-56B0-7929-DF65-98E0B9F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2FF-AC5B-91CC-12EF-8437124F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4792F-A563-5EB9-5ADF-19A4DBE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E4D-DEAE-D0F9-9B1E-340914C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AE95-F269-341B-47CB-0A81F1A1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FDD723-832E-488C-90C7-DC8DEC9A9387}" type="datetimeFigureOut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880E-7B72-5152-C88B-6082164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456-40AD-2481-54C0-E80CFCFC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EA9987D3-25B1-4FF7-B247-0EE4CCD0B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9D460505-449C-45A3-9235-9BA026FB7960}" type="datetimeFigureOut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046BFC36-B9BE-4683-A35D-F5D874D482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263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현대하모니 L" panose="02020603020101020101" pitchFamily="18" charset="-127"/>
          <a:cs typeface="+mj-cs"/>
        </a:defRPr>
      </a:lvl1pPr>
    </p:titleStyle>
    <p:bodyStyle>
      <a:lvl1pPr marL="228566" indent="-228566" algn="l" defTabSz="91426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1pPr>
      <a:lvl2pPr marL="685697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2pPr>
      <a:lvl3pPr marL="114282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3pPr>
      <a:lvl4pPr marL="1599960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4pPr>
      <a:lvl5pPr marL="2057092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5pPr>
      <a:lvl6pPr marL="2514224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603235" y="4454732"/>
            <a:ext cx="698482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한동대학교 기계제어공학부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21800774 </a:t>
            </a: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한민웅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270830" y="1581835"/>
            <a:ext cx="9649641" cy="58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en-US" altLang="ko-KR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14</a:t>
            </a: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주차 </a:t>
            </a:r>
            <a:r>
              <a:rPr lang="ko-KR" altLang="en-US" sz="2500" b="1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기융프</a:t>
            </a: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보고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51518-C6DB-74FD-34BB-E17A20DD312C}"/>
              </a:ext>
            </a:extLst>
          </p:cNvPr>
          <p:cNvSpPr txBox="1"/>
          <p:nvPr/>
        </p:nvSpPr>
        <p:spPr>
          <a:xfrm>
            <a:off x="6592" y="6209990"/>
            <a:ext cx="4035517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Advisor : prof. Young-</a:t>
            </a:r>
            <a:r>
              <a:rPr lang="en-US" altLang="ko-KR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Keun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0704B-E41D-A67D-939A-A3AD1312FCC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AE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9FBC0C7-9E0A-3BBE-0609-AF8FC40F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826031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성능 평가 지표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89E96B-22DD-B057-4E39-8C2135B6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" y="1325570"/>
            <a:ext cx="6729766" cy="16774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B80BFE-53F5-8C80-09B6-9D5C1ECFA026}"/>
                  </a:ext>
                </a:extLst>
              </p:cNvPr>
              <p:cNvSpPr txBox="1"/>
              <p:nvPr/>
            </p:nvSpPr>
            <p:spPr>
              <a:xfrm>
                <a:off x="263781" y="3002973"/>
                <a:ext cx="11796776" cy="223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altLang="ko-KR" sz="1300" dirty="0"/>
                  <a:t> : Positive</a:t>
                </a:r>
                <a:r>
                  <a:rPr lang="ko-KR" altLang="en-US" sz="1300" dirty="0"/>
                  <a:t>로 예측한 샘플 중 실제 </a:t>
                </a:r>
                <a:r>
                  <a:rPr lang="en-US" altLang="ko-KR" sz="1300" dirty="0"/>
                  <a:t>Positive sample</a:t>
                </a:r>
                <a:r>
                  <a:rPr lang="ko-KR" altLang="en-US" sz="1300" dirty="0"/>
                  <a:t>의 비율</a:t>
                </a:r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      Recall = FPR</a:t>
                </a:r>
                <a:r>
                  <a:rPr lang="ko-KR" altLang="en-US" sz="1300" dirty="0"/>
                  <a:t>과 같은 의미</a:t>
                </a:r>
                <a:r>
                  <a:rPr lang="en-US" altLang="ko-KR" sz="13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2)   TPR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(True Positive rate)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/>
                  <a:t> : </a:t>
                </a:r>
                <a:r>
                  <a:rPr lang="ko-KR" altLang="en-US" sz="1300" dirty="0"/>
                  <a:t>실제 </a:t>
                </a:r>
                <a:r>
                  <a:rPr lang="en-US" altLang="ko-KR" sz="1300" dirty="0"/>
                  <a:t>Positive </a:t>
                </a:r>
                <a:r>
                  <a:rPr lang="ko-KR" altLang="en-US" sz="1300" dirty="0"/>
                  <a:t>샘플 중 </a:t>
                </a:r>
                <a:r>
                  <a:rPr lang="en-US" altLang="ko-KR" sz="1300" dirty="0"/>
                  <a:t>Positive</a:t>
                </a:r>
                <a:r>
                  <a:rPr lang="ko-KR" altLang="en-US" sz="1300" dirty="0"/>
                  <a:t>로 올바르게 예측한 비율</a:t>
                </a:r>
                <a:r>
                  <a:rPr lang="en-US" altLang="ko-KR" sz="13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      FPR (False Positive Rate)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altLang="ko-KR" sz="1300" dirty="0"/>
                  <a:t> : </a:t>
                </a:r>
                <a:r>
                  <a:rPr lang="ko-KR" altLang="en-US" sz="1300" dirty="0"/>
                  <a:t>실제 </a:t>
                </a:r>
                <a:r>
                  <a:rPr lang="en-US" altLang="ko-KR" sz="1300" dirty="0"/>
                  <a:t>Negative </a:t>
                </a:r>
                <a:r>
                  <a:rPr lang="ko-KR" altLang="en-US" sz="1300" dirty="0"/>
                  <a:t>샘플 중 </a:t>
                </a:r>
                <a:r>
                  <a:rPr lang="en-US" altLang="ko-KR" sz="1300" dirty="0"/>
                  <a:t>Positive</a:t>
                </a:r>
                <a:r>
                  <a:rPr lang="ko-KR" altLang="en-US" sz="1300" dirty="0"/>
                  <a:t>로 잘못 예측한 비율 </a:t>
                </a:r>
                <a:r>
                  <a:rPr lang="en-US" altLang="ko-KR" sz="1300" dirty="0"/>
                  <a:t>(Recall</a:t>
                </a:r>
                <a:r>
                  <a:rPr lang="ko-KR" altLang="en-US" sz="1300" dirty="0"/>
                  <a:t>과 같은 의미</a:t>
                </a:r>
                <a:r>
                  <a:rPr lang="en-US" altLang="ko-KR" sz="13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 startAt="3"/>
                </a:pPr>
                <a:r>
                  <a:rPr lang="ko-KR" altLang="en-US" sz="1300" dirty="0"/>
                  <a:t>대표적인 성능 평가 지표</a:t>
                </a:r>
                <a:r>
                  <a:rPr lang="en-US" altLang="ko-KR" sz="1300" dirty="0"/>
                  <a:t>: ROC-AUC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3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B80BFE-53F5-8C80-09B6-9D5C1ECF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1" y="3002973"/>
                <a:ext cx="11796776" cy="2232150"/>
              </a:xfrm>
              <a:prstGeom prst="rect">
                <a:avLst/>
              </a:prstGeom>
              <a:blipFill>
                <a:blip r:embed="rId3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86751-E9AE-73D8-1BE9-9D153ED3E13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AE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24BB175-CF5E-C78C-8F51-96B4F3B6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826031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성능 평가 지표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AA47C-A130-625A-8953-B93775AE8EB7}"/>
              </a:ext>
            </a:extLst>
          </p:cNvPr>
          <p:cNvSpPr txBox="1"/>
          <p:nvPr/>
        </p:nvSpPr>
        <p:spPr>
          <a:xfrm>
            <a:off x="263781" y="1334975"/>
            <a:ext cx="11796776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300" dirty="0"/>
              <a:t>ROC-AUC (Area Under Curve – Receiver Operating Characteristics)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300" dirty="0" err="1"/>
              <a:t>임계값에</a:t>
            </a:r>
            <a:r>
              <a:rPr lang="ko-KR" altLang="en-US" sz="1300" dirty="0"/>
              <a:t> 따른 </a:t>
            </a:r>
            <a:r>
              <a:rPr lang="en-US" altLang="ko-KR" sz="1300" dirty="0"/>
              <a:t>FPR-TPR curve</a:t>
            </a:r>
            <a:r>
              <a:rPr lang="ko-KR" altLang="en-US" sz="1300" dirty="0"/>
              <a:t>를 그리는 형태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2CA74E-9F23-6C99-9333-D6BF07640210}"/>
              </a:ext>
            </a:extLst>
          </p:cNvPr>
          <p:cNvGrpSpPr/>
          <p:nvPr/>
        </p:nvGrpSpPr>
        <p:grpSpPr>
          <a:xfrm>
            <a:off x="346908" y="2098235"/>
            <a:ext cx="9119210" cy="3424791"/>
            <a:chOff x="346908" y="2098235"/>
            <a:chExt cx="9119210" cy="34247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93477A-4596-4849-61DF-7EF1629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908" y="2098235"/>
              <a:ext cx="4692683" cy="34124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2669C6-54D6-D480-CA13-AB332BBDD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9591" y="2098236"/>
              <a:ext cx="4426527" cy="3424790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0F77AF-45FD-7B06-6D3D-C01ECA664E27}"/>
              </a:ext>
            </a:extLst>
          </p:cNvPr>
          <p:cNvSpPr/>
          <p:nvPr/>
        </p:nvSpPr>
        <p:spPr>
          <a:xfrm>
            <a:off x="2473036" y="5309755"/>
            <a:ext cx="1039091" cy="2340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AA8A3-07B2-1647-7F2F-9F54782A1942}"/>
              </a:ext>
            </a:extLst>
          </p:cNvPr>
          <p:cNvSpPr txBox="1"/>
          <p:nvPr/>
        </p:nvSpPr>
        <p:spPr>
          <a:xfrm>
            <a:off x="2473036" y="5590997"/>
            <a:ext cx="204700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/>
              <a:t>임계값</a:t>
            </a:r>
            <a:r>
              <a:rPr lang="ko-KR" altLang="en-US" sz="1300" dirty="0"/>
              <a:t> 범위</a:t>
            </a:r>
            <a:r>
              <a:rPr lang="en-US" altLang="ko-KR" sz="1300" dirty="0"/>
              <a:t>: 0 ~ 1</a:t>
            </a:r>
          </a:p>
        </p:txBody>
      </p:sp>
    </p:spTree>
    <p:extLst>
      <p:ext uri="{BB962C8B-B14F-4D97-AF65-F5344CB8AC3E}">
        <p14:creationId xmlns:p14="http://schemas.microsoft.com/office/powerpoint/2010/main" val="13302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0704B-E41D-A67D-939A-A3AD1312FCC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10425-F957-410A-0E98-5B0ACE6CC507}"/>
              </a:ext>
            </a:extLst>
          </p:cNvPr>
          <p:cNvSpPr txBox="1"/>
          <p:nvPr/>
        </p:nvSpPr>
        <p:spPr>
          <a:xfrm>
            <a:off x="244731" y="876301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1]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DE7E-70BB-4D0C-CDD0-E57A4703F9A5}"/>
              </a:ext>
            </a:extLst>
          </p:cNvPr>
          <p:cNvSpPr txBox="1"/>
          <p:nvPr/>
        </p:nvSpPr>
        <p:spPr>
          <a:xfrm>
            <a:off x="263781" y="2350940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2]</a:t>
            </a:r>
            <a:endParaRPr lang="ko-KR" altLang="en-US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17FF8-73A4-43F0-4ABC-8A7BC5B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2" y="1180030"/>
            <a:ext cx="11829504" cy="1242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FD2CD7-1AA6-0E53-CA61-3EEF5DF6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2" y="2597085"/>
            <a:ext cx="11848554" cy="1111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0F83D-2233-3F6B-4BD0-88A55341162C}"/>
              </a:ext>
            </a:extLst>
          </p:cNvPr>
          <p:cNvSpPr txBox="1"/>
          <p:nvPr/>
        </p:nvSpPr>
        <p:spPr>
          <a:xfrm>
            <a:off x="263781" y="3689197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3]</a:t>
            </a:r>
            <a:endParaRPr lang="ko-KR" altLang="en-US" sz="1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3CDA5-50F9-2325-737E-4CCA4C07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0" y="5504451"/>
            <a:ext cx="11848553" cy="126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88FE40-FF10-DCDD-BA4B-A4AA3BD53709}"/>
              </a:ext>
            </a:extLst>
          </p:cNvPr>
          <p:cNvSpPr txBox="1"/>
          <p:nvPr/>
        </p:nvSpPr>
        <p:spPr>
          <a:xfrm>
            <a:off x="263781" y="5181286"/>
            <a:ext cx="2355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[normal]</a:t>
            </a:r>
            <a:endParaRPr lang="ko-KR" altLang="en-US" sz="15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E0F841-FB7D-D222-721E-AC9767188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80" y="3965495"/>
            <a:ext cx="11810456" cy="12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6DBC1-F70E-69EB-523C-5EFA88A836F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5CA6505-873F-B4F4-EBEE-A49FEF22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826031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성능 평가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7CFD34-86F7-547D-FE8C-02A54DA68DAF}"/>
                  </a:ext>
                </a:extLst>
              </p:cNvPr>
              <p:cNvSpPr txBox="1"/>
              <p:nvPr/>
            </p:nvSpPr>
            <p:spPr>
              <a:xfrm>
                <a:off x="254053" y="1279957"/>
                <a:ext cx="11796776" cy="154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출력 이미지</a:t>
                </a:r>
                <a:r>
                  <a:rPr lang="en-US" altLang="ko-KR" sz="1300" dirty="0"/>
                  <a:t>: Autoencoder output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이진화</a:t>
                </a:r>
                <a:endParaRPr lang="en-US" altLang="ko-KR" sz="13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Ground truth </a:t>
                </a:r>
                <a:r>
                  <a:rPr lang="ko-KR" altLang="en-US" sz="1300" dirty="0"/>
                  <a:t>이미지와 출력 이미지를 픽셀 별로 비교</a:t>
                </a:r>
                <a:endParaRPr lang="en-US" altLang="ko-KR" sz="13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Segmentation </a:t>
                </a:r>
                <a:r>
                  <a:rPr lang="ko-KR" altLang="en-US" sz="1300" dirty="0"/>
                  <a:t>성능 </a:t>
                </a:r>
                <a:r>
                  <a:rPr lang="en-US" altLang="ko-KR" sz="13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  <m:t>Ground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truth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Autoencoder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output</m:t>
                            </m:r>
                          </m:e>
                        </m:d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픽셀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전체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픽셀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개수</m:t>
                        </m:r>
                      </m:den>
                    </m:f>
                    <m:r>
                      <a:rPr lang="en-US" altLang="ko-KR" sz="1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300" i="1" dirty="0" smtClean="0">
                        <a:latin typeface="Cambria Math" panose="02040503050406030204" pitchFamily="18" charset="0"/>
                      </a:rPr>
                      <m:t>100[%]</m:t>
                    </m:r>
                  </m:oMath>
                </a14:m>
                <a:r>
                  <a:rPr lang="en-US" altLang="ko-KR" sz="1300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각 </a:t>
                </a:r>
                <a:r>
                  <a:rPr lang="en-US" altLang="ko-KR" sz="1300" dirty="0"/>
                  <a:t>class</a:t>
                </a:r>
                <a:r>
                  <a:rPr lang="ko-KR" altLang="en-US" sz="1300" dirty="0"/>
                  <a:t>에 대한 </a:t>
                </a:r>
                <a:r>
                  <a:rPr lang="en-US" altLang="ko-KR" sz="1300" dirty="0"/>
                  <a:t>Test </a:t>
                </a:r>
                <a:r>
                  <a:rPr lang="ko-KR" altLang="en-US" sz="1300" dirty="0"/>
                  <a:t>이미지 수 </a:t>
                </a:r>
                <a:r>
                  <a:rPr lang="en-US" altLang="ko-KR" sz="1300" dirty="0"/>
                  <a:t>: 20</a:t>
                </a:r>
                <a:r>
                  <a:rPr lang="ko-KR" altLang="en-US" sz="1300" dirty="0"/>
                  <a:t>장</a:t>
                </a:r>
                <a:endParaRPr lang="en-US" altLang="ko-KR" sz="1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7CFD34-86F7-547D-FE8C-02A54DA6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3" y="1279957"/>
                <a:ext cx="11796776" cy="1545103"/>
              </a:xfrm>
              <a:prstGeom prst="rect">
                <a:avLst/>
              </a:prstGeom>
              <a:blipFill>
                <a:blip r:embed="rId2"/>
                <a:stretch>
                  <a:fillRect l="-103" b="-2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F6A5A97-3237-5B2A-C184-86FC8D6D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9" y="3268003"/>
            <a:ext cx="5569130" cy="2478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062BA1-FDE4-2C9A-C023-5AC42F81AF35}"/>
              </a:ext>
            </a:extLst>
          </p:cNvPr>
          <p:cNvSpPr txBox="1"/>
          <p:nvPr/>
        </p:nvSpPr>
        <p:spPr>
          <a:xfrm>
            <a:off x="263781" y="2915963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1]</a:t>
            </a:r>
            <a:endParaRPr lang="ko-KR" altLang="en-US" sz="15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BCA0CA-E251-D040-75CB-8615630A3BF5}"/>
              </a:ext>
            </a:extLst>
          </p:cNvPr>
          <p:cNvSpPr/>
          <p:nvPr/>
        </p:nvSpPr>
        <p:spPr>
          <a:xfrm>
            <a:off x="3898232" y="3437499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81163D-3A69-C989-8C9D-6A2E47FA14CA}"/>
              </a:ext>
            </a:extLst>
          </p:cNvPr>
          <p:cNvSpPr/>
          <p:nvPr/>
        </p:nvSpPr>
        <p:spPr>
          <a:xfrm>
            <a:off x="2106329" y="5178068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4070E5-6736-C483-F4AD-38D619999FB2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 flipV="1">
            <a:off x="2414337" y="4499649"/>
            <a:ext cx="3591827" cy="8077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FC3FC1-0302-8CEF-1FCA-799922B3089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210250" y="2281868"/>
            <a:ext cx="1760663" cy="12496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16E9275-4DE8-0A2E-AD11-2F6275C7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164" y="3821229"/>
            <a:ext cx="6044665" cy="13568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9A9E7D-E561-CB34-A139-01A3C1EBF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913" y="1635614"/>
            <a:ext cx="6079916" cy="12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865DE-B86A-4979-A78C-D14D03C9AD9C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43E99-59CB-2EE9-00C4-5BC505EE122F}"/>
              </a:ext>
            </a:extLst>
          </p:cNvPr>
          <p:cNvSpPr txBox="1"/>
          <p:nvPr/>
        </p:nvSpPr>
        <p:spPr>
          <a:xfrm>
            <a:off x="263780" y="870432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2]</a:t>
            </a:r>
            <a:endParaRPr lang="ko-KR" altLang="en-US" sz="1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04A470-AB6E-B581-F56F-10E7FC5A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" y="1111945"/>
            <a:ext cx="5569200" cy="252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7D182-73A6-6140-FDD2-63935D87503B}"/>
              </a:ext>
            </a:extLst>
          </p:cNvPr>
          <p:cNvSpPr txBox="1"/>
          <p:nvPr/>
        </p:nvSpPr>
        <p:spPr>
          <a:xfrm>
            <a:off x="263781" y="3632265"/>
            <a:ext cx="1750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[class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3]</a:t>
            </a:r>
            <a:endParaRPr lang="ko-KR" altLang="en-US" sz="1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D0E5E9-AEE1-C4BA-C095-5B2C0A60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1" y="3955429"/>
            <a:ext cx="5569200" cy="269671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9EB0E92-A173-51AC-DA81-809D006A3D34}"/>
              </a:ext>
            </a:extLst>
          </p:cNvPr>
          <p:cNvSpPr/>
          <p:nvPr/>
        </p:nvSpPr>
        <p:spPr>
          <a:xfrm>
            <a:off x="831240" y="3058537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279DBD-B937-0F4B-F227-2ED8BBBD0F2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682326" y="1486152"/>
            <a:ext cx="3285408" cy="5636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EB14922-A4D1-4740-258E-D82D93CBC989}"/>
              </a:ext>
            </a:extLst>
          </p:cNvPr>
          <p:cNvSpPr/>
          <p:nvPr/>
        </p:nvSpPr>
        <p:spPr>
          <a:xfrm>
            <a:off x="1301274" y="6023284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50F7FF-C642-05AE-AB6C-A23E41298678}"/>
              </a:ext>
            </a:extLst>
          </p:cNvPr>
          <p:cNvCxnSpPr>
            <a:cxnSpLocks/>
          </p:cNvCxnSpPr>
          <p:nvPr/>
        </p:nvCxnSpPr>
        <p:spPr>
          <a:xfrm>
            <a:off x="1609282" y="6183145"/>
            <a:ext cx="435845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B0E0BBA-D4C9-89DD-81B2-50F285CEFEC6}"/>
              </a:ext>
            </a:extLst>
          </p:cNvPr>
          <p:cNvSpPr/>
          <p:nvPr/>
        </p:nvSpPr>
        <p:spPr>
          <a:xfrm>
            <a:off x="2374318" y="1905097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1193B4-A645-B094-1FB3-786CB3E67AF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139248" y="2989665"/>
            <a:ext cx="4828487" cy="2066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CD9C0EA-3A6D-DC38-2888-F45ACB67CB92}"/>
              </a:ext>
            </a:extLst>
          </p:cNvPr>
          <p:cNvSpPr/>
          <p:nvPr/>
        </p:nvSpPr>
        <p:spPr>
          <a:xfrm>
            <a:off x="2066310" y="4988010"/>
            <a:ext cx="308008" cy="258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EA8976-B669-61B3-AA34-52278C86E85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374318" y="4494943"/>
            <a:ext cx="3590021" cy="62236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FDE89C92-778D-2652-6E8E-E90DCCF55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35" y="2281093"/>
            <a:ext cx="6095238" cy="141714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CEB856B-BA8F-6C0B-5FA7-9C1EF8307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734" y="827379"/>
            <a:ext cx="6095239" cy="131754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B8F37A1-C676-0AF3-3537-B3B0F178C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35" y="5288583"/>
            <a:ext cx="6095238" cy="14171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2E55F8C-2A11-4949-8BAD-9814D1A62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339" y="3858098"/>
            <a:ext cx="6095238" cy="12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A5142-0AC3-F118-F1AB-C42DDE815D2D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Convolutional autoencoder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C146C9E-E7A7-CDDD-2C9F-1B40F650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860454"/>
                  </p:ext>
                </p:extLst>
              </p:nvPr>
            </p:nvGraphicFramePr>
            <p:xfrm>
              <a:off x="263781" y="864044"/>
              <a:ext cx="4125340" cy="1744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2670">
                      <a:extLst>
                        <a:ext uri="{9D8B030D-6E8A-4147-A177-3AD203B41FA5}">
                          <a16:colId xmlns:a16="http://schemas.microsoft.com/office/drawing/2014/main" val="3321363598"/>
                        </a:ext>
                      </a:extLst>
                    </a:gridCol>
                    <a:gridCol w="2062670">
                      <a:extLst>
                        <a:ext uri="{9D8B030D-6E8A-4147-A177-3AD203B41FA5}">
                          <a16:colId xmlns:a16="http://schemas.microsoft.com/office/drawing/2014/main" val="2896686828"/>
                        </a:ext>
                      </a:extLst>
                    </a:gridCol>
                  </a:tblGrid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1" dirty="0">
                              <a:solidFill>
                                <a:schemeClr val="tx1"/>
                              </a:solidFill>
                            </a:rPr>
                            <a:t>평균 정확도 </a:t>
                          </a:r>
                          <a:r>
                            <a:rPr lang="en-US" altLang="ko-KR" sz="1500" b="1" dirty="0"/>
                            <a:t>[%]</a:t>
                          </a:r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007891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1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  <m:t>96.88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5623990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2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  <m:t>95.49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143135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3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  <m:t>89.46</m:t>
                                </m:r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1346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C146C9E-E7A7-CDDD-2C9F-1B40F650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860454"/>
                  </p:ext>
                </p:extLst>
              </p:nvPr>
            </p:nvGraphicFramePr>
            <p:xfrm>
              <a:off x="263781" y="864044"/>
              <a:ext cx="4125340" cy="1744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62670">
                      <a:extLst>
                        <a:ext uri="{9D8B030D-6E8A-4147-A177-3AD203B41FA5}">
                          <a16:colId xmlns:a16="http://schemas.microsoft.com/office/drawing/2014/main" val="3321363598"/>
                        </a:ext>
                      </a:extLst>
                    </a:gridCol>
                    <a:gridCol w="2062670">
                      <a:extLst>
                        <a:ext uri="{9D8B030D-6E8A-4147-A177-3AD203B41FA5}">
                          <a16:colId xmlns:a16="http://schemas.microsoft.com/office/drawing/2014/main" val="2896686828"/>
                        </a:ext>
                      </a:extLst>
                    </a:gridCol>
                  </a:tblGrid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1" dirty="0">
                              <a:solidFill>
                                <a:schemeClr val="tx1"/>
                              </a:solidFill>
                            </a:rPr>
                            <a:t>평균 정확도 </a:t>
                          </a:r>
                          <a:r>
                            <a:rPr lang="en-US" altLang="ko-KR" sz="1500" b="1" dirty="0"/>
                            <a:t>[%]</a:t>
                          </a:r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007891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1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95" t="-101389" r="-590" b="-2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623990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2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95" t="-204225" r="-590" b="-1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43135"/>
                      </a:ext>
                    </a:extLst>
                  </a:tr>
                  <a:tr h="4361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/>
                            <a:t>Class 3</a:t>
                          </a:r>
                          <a:endParaRPr lang="ko-KR" altLang="en-US" sz="1500" b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95" t="-300000" r="-59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346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3334CD-91DD-C962-EEEA-F53522E16F8A}"/>
                  </a:ext>
                </a:extLst>
              </p:cNvPr>
              <p:cNvSpPr txBox="1"/>
              <p:nvPr/>
            </p:nvSpPr>
            <p:spPr>
              <a:xfrm>
                <a:off x="263782" y="2656448"/>
                <a:ext cx="11796776" cy="156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이미지 상 결함의 크기가 차지하는 비율이 커질수록 </a:t>
                </a:r>
                <a:r>
                  <a:rPr lang="en-US" altLang="ko-KR" sz="1300" dirty="0"/>
                  <a:t>Segmentation </a:t>
                </a:r>
                <a:r>
                  <a:rPr lang="ko-KR" altLang="en-US" sz="1300" dirty="0"/>
                  <a:t>성능이 하락하는 경향성</a:t>
                </a:r>
                <a:endParaRPr lang="en-US" altLang="ko-KR" sz="13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논문에서 말하는 </a:t>
                </a:r>
                <a:r>
                  <a:rPr lang="en-US" altLang="ko-KR" sz="1300" dirty="0"/>
                  <a:t>Conv AE </a:t>
                </a:r>
                <a:r>
                  <a:rPr lang="ko-KR" altLang="en-US" sz="1300" dirty="0"/>
                  <a:t>성능</a:t>
                </a:r>
                <a:r>
                  <a:rPr lang="en-US" altLang="ko-KR" sz="13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300" i="1" dirty="0">
                        <a:latin typeface="Cambria Math" panose="02040503050406030204" pitchFamily="18" charset="0"/>
                      </a:rPr>
                      <m:t>약</m:t>
                    </m:r>
                  </m:oMath>
                </a14:m>
                <a:r>
                  <a:rPr lang="en-US" altLang="ko-KR" sz="1300" dirty="0"/>
                  <a:t> 70%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 err="1"/>
                  <a:t>MVTec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데이터셋에 있어</a:t>
                </a:r>
                <a:r>
                  <a:rPr lang="en-US" altLang="ko-KR" sz="1300" dirty="0"/>
                  <a:t>, Broken Large</a:t>
                </a:r>
                <a:r>
                  <a:rPr lang="ko-KR" altLang="en-US" sz="1300" dirty="0"/>
                  <a:t>와 같은 </a:t>
                </a:r>
                <a:r>
                  <a:rPr lang="en-US" altLang="ko-KR" sz="1300" dirty="0"/>
                  <a:t>case</a:t>
                </a:r>
                <a:r>
                  <a:rPr lang="ko-KR" altLang="en-US" sz="1300" dirty="0"/>
                  <a:t>에 적용한 뒤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가장 낮은 성능의 결과를 표기해둔 것 같음</a:t>
                </a:r>
                <a:r>
                  <a:rPr lang="en-US" altLang="ko-KR" sz="13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더 높은 정확도 도출을 위해</a:t>
                </a:r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- </a:t>
                </a:r>
                <a:r>
                  <a:rPr lang="en-US" altLang="ko-KR" sz="1300" dirty="0" err="1"/>
                  <a:t>Severstal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데이터셋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결함의 형태 </a:t>
                </a:r>
                <a:r>
                  <a:rPr lang="en-US" altLang="ko-KR" sz="1300" dirty="0"/>
                  <a:t>or </a:t>
                </a:r>
                <a:r>
                  <a:rPr lang="ko-KR" altLang="en-US" sz="1300" dirty="0"/>
                  <a:t>철강의 형태 자체가 다양하다 보니 학습 데이터셋을 늘리는 것</a:t>
                </a:r>
                <a:endParaRPr lang="en-US" altLang="ko-KR" sz="1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3334CD-91DD-C962-EEEA-F53522E16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2" y="2656448"/>
                <a:ext cx="11796776" cy="1565813"/>
              </a:xfrm>
              <a:prstGeom prst="rect">
                <a:avLst/>
              </a:prstGeom>
              <a:blipFill>
                <a:blip r:embed="rId3"/>
                <a:stretch>
                  <a:fillRect l="-103" b="-2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61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15323</TotalTime>
  <Words>268</Words>
  <Application>Microsoft Office PowerPoint</Application>
  <PresentationFormat>와이드스크린</PresentationFormat>
  <Paragraphs>45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현대하모니 B</vt:lpstr>
      <vt:lpstr>현대하모니 L</vt:lpstr>
      <vt:lpstr>현대하모니 M</vt:lpstr>
      <vt:lpstr>Arial</vt:lpstr>
      <vt:lpstr>Calibri</vt:lpstr>
      <vt:lpstr>Calibri Light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송태웅</dc:creator>
  <cp:lastModifiedBy>한민웅/21800773</cp:lastModifiedBy>
  <cp:revision>1492</cp:revision>
  <dcterms:created xsi:type="dcterms:W3CDTF">2023-02-24T09:29:18Z</dcterms:created>
  <dcterms:modified xsi:type="dcterms:W3CDTF">2024-06-04T07:08:35Z</dcterms:modified>
</cp:coreProperties>
</file>