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1072" r:id="rId4"/>
    <p:sldId id="1075" r:id="rId5"/>
    <p:sldId id="1076" r:id="rId6"/>
    <p:sldId id="1077" r:id="rId7"/>
    <p:sldId id="1078" r:id="rId8"/>
    <p:sldId id="1079" r:id="rId9"/>
    <p:sldId id="1080" r:id="rId10"/>
    <p:sldId id="1083" r:id="rId11"/>
    <p:sldId id="1084" r:id="rId12"/>
    <p:sldId id="1081" r:id="rId13"/>
    <p:sldId id="1082" r:id="rId14"/>
    <p:sldId id="10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8855E2-CC53-0848-E46F-924B89AB996A}" name="송태웅" initials="송" userId="S::21700384@handong.edu::299db977-31b8-4373-94f4-ec0ae4568f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B9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1294" autoAdjust="0"/>
  </p:normalViewPr>
  <p:slideViewPr>
    <p:cSldViewPr snapToGrid="0">
      <p:cViewPr varScale="1">
        <p:scale>
          <a:sx n="81" d="100"/>
          <a:sy n="81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C0930F-ABFB-4F49-9F82-3264384E9F4C}" type="datetimeFigureOut">
              <a:rPr lang="ko-KR" altLang="en-US" smtClean="0"/>
              <a:pPr/>
              <a:t>2024-03-13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90D66C03-65B8-4F2D-830C-FA85B2018F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Noisy anomaly detection </a:t>
            </a:r>
            <a:r>
              <a:rPr lang="ko-KR" altLang="en-US" dirty="0"/>
              <a:t>방법론에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이상치 탐지 모델의 경우</a:t>
            </a:r>
            <a:r>
              <a:rPr lang="en-US" altLang="ko-KR" dirty="0"/>
              <a:t>, </a:t>
            </a:r>
            <a:r>
              <a:rPr lang="ko-KR" altLang="en-US" dirty="0"/>
              <a:t>정상 데이터만을 기반으로 학습을 진행합니다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실제 산업 현장에서는 정상 데이터만을 수집한다고 진행하나</a:t>
            </a:r>
            <a:r>
              <a:rPr lang="en-US" altLang="ko-KR" dirty="0"/>
              <a:t>, </a:t>
            </a:r>
            <a:r>
              <a:rPr lang="ko-KR" altLang="en-US" dirty="0"/>
              <a:t>그 사이에는 비정상적인 데이터가 있을 수 있고</a:t>
            </a:r>
            <a:r>
              <a:rPr lang="en-US" altLang="ko-KR" dirty="0"/>
              <a:t>, </a:t>
            </a:r>
            <a:r>
              <a:rPr lang="ko-KR" altLang="en-US" dirty="0"/>
              <a:t>이를 해결하기 </a:t>
            </a:r>
            <a:r>
              <a:rPr lang="ko-KR" altLang="en-US" dirty="0" err="1"/>
              <a:t>위한게</a:t>
            </a:r>
            <a:r>
              <a:rPr lang="ko-KR" altLang="en-US" dirty="0"/>
              <a:t> </a:t>
            </a:r>
            <a:r>
              <a:rPr lang="en-US" altLang="ko-KR" dirty="0"/>
              <a:t>Noisy </a:t>
            </a:r>
            <a:r>
              <a:rPr lang="ko-KR" altLang="en-US" dirty="0"/>
              <a:t>데이터 기반의 </a:t>
            </a:r>
            <a:r>
              <a:rPr lang="en-US" altLang="ko-KR" dirty="0"/>
              <a:t>anomaly detection </a:t>
            </a:r>
            <a:r>
              <a:rPr lang="ko-KR" altLang="en-US" dirty="0"/>
              <a:t>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사진을 보시면</a:t>
            </a:r>
            <a:r>
              <a:rPr lang="en-US" altLang="ko-KR" dirty="0"/>
              <a:t>, </a:t>
            </a:r>
            <a:r>
              <a:rPr lang="ko-KR" altLang="en-US" dirty="0"/>
              <a:t>학습 데이터 사이 비정상 데이터의 수를 늘려가며</a:t>
            </a:r>
            <a:r>
              <a:rPr lang="en-US" altLang="ko-KR" dirty="0"/>
              <a:t>, </a:t>
            </a:r>
            <a:r>
              <a:rPr lang="ko-KR" altLang="en-US" dirty="0"/>
              <a:t>이상치 탐지 성능을 평가해본 실험 결과입니다</a:t>
            </a:r>
            <a:r>
              <a:rPr lang="en-US" altLang="ko-KR" dirty="0"/>
              <a:t>.</a:t>
            </a:r>
            <a:r>
              <a:rPr lang="ko-KR" altLang="en-US" dirty="0"/>
              <a:t> 비정상 샘플 포함 비율이 높아질수록</a:t>
            </a:r>
            <a:r>
              <a:rPr lang="en-US" altLang="ko-KR" dirty="0"/>
              <a:t>, </a:t>
            </a:r>
            <a:r>
              <a:rPr lang="ko-KR" altLang="en-US" dirty="0"/>
              <a:t>성능이 저하되는 것을 확인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이유는</a:t>
            </a:r>
            <a:r>
              <a:rPr lang="en-US" altLang="ko-KR" dirty="0"/>
              <a:t>, </a:t>
            </a:r>
            <a:r>
              <a:rPr lang="ko-KR" altLang="en-US" dirty="0"/>
              <a:t>학습 데이터 분포와 이상 데이터 간의 거리가 줄어들기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현상을 방지하기 위해</a:t>
            </a:r>
            <a:r>
              <a:rPr lang="en-US" altLang="ko-KR" dirty="0"/>
              <a:t>, noise </a:t>
            </a:r>
            <a:r>
              <a:rPr lang="ko-KR" altLang="en-US" dirty="0"/>
              <a:t>성으로 판단되는 </a:t>
            </a:r>
            <a:r>
              <a:rPr lang="en-US" altLang="ko-KR" dirty="0" err="1"/>
              <a:t>featur</a:t>
            </a:r>
            <a:r>
              <a:rPr lang="ko-KR" altLang="en-US" dirty="0"/>
              <a:t>들을 </a:t>
            </a:r>
            <a:r>
              <a:rPr lang="en-US" altLang="ko-KR" dirty="0"/>
              <a:t>memory bank</a:t>
            </a:r>
            <a:r>
              <a:rPr lang="ko-KR" altLang="en-US" dirty="0"/>
              <a:t>상에서 제거하거나</a:t>
            </a:r>
            <a:r>
              <a:rPr lang="en-US" altLang="ko-KR" dirty="0"/>
              <a:t>, </a:t>
            </a:r>
            <a:r>
              <a:rPr lang="ko-KR" altLang="en-US" dirty="0"/>
              <a:t>데이터 자체의 단위에서 정제해버리는 기법들이 고안됨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</a:t>
            </a:r>
            <a:r>
              <a:rPr lang="ko-KR" altLang="en-US" dirty="0"/>
              <a:t> 대부분의 방법들은 실제 산업 현장 이미지 데이터셋을 기반으로 적용되거나 입증된 바가 없다고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75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</a:t>
            </a:r>
            <a:r>
              <a:rPr lang="en-US" altLang="ko-KR" dirty="0"/>
              <a:t>, </a:t>
            </a:r>
            <a:r>
              <a:rPr lang="ko-KR" altLang="en-US" dirty="0"/>
              <a:t>간단하게 나와있는 </a:t>
            </a:r>
            <a:r>
              <a:rPr lang="en-US" altLang="ko-KR" dirty="0"/>
              <a:t>3D anomaly detection </a:t>
            </a:r>
            <a:r>
              <a:rPr lang="ko-KR" altLang="en-US" dirty="0"/>
              <a:t>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en-US" altLang="ko-KR" dirty="0"/>
              <a:t>RGB 3</a:t>
            </a:r>
            <a:r>
              <a:rPr lang="ko-KR" altLang="en-US" dirty="0"/>
              <a:t> </a:t>
            </a:r>
            <a:r>
              <a:rPr lang="en-US" altLang="ko-KR" dirty="0"/>
              <a:t>channel</a:t>
            </a:r>
            <a:r>
              <a:rPr lang="ko-KR" altLang="en-US" dirty="0"/>
              <a:t> </a:t>
            </a:r>
            <a:r>
              <a:rPr lang="en-US" altLang="ko-KR" dirty="0"/>
              <a:t>2D </a:t>
            </a:r>
            <a:r>
              <a:rPr lang="ko-KR" altLang="en-US" dirty="0"/>
              <a:t>이미지 상에서 포착할 수 없는 기하학적 정보들을 </a:t>
            </a:r>
            <a:r>
              <a:rPr lang="en-US" altLang="ko-KR" dirty="0"/>
              <a:t>detect </a:t>
            </a:r>
            <a:r>
              <a:rPr lang="ko-KR" altLang="en-US" dirty="0"/>
              <a:t>하는 것이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여기서도 주로 </a:t>
            </a:r>
            <a:r>
              <a:rPr lang="en-US" altLang="ko-KR" dirty="0"/>
              <a:t>teacher student </a:t>
            </a:r>
            <a:r>
              <a:rPr lang="ko-KR" altLang="en-US" dirty="0"/>
              <a:t>네트워크 기반의 학습을 진행하고</a:t>
            </a:r>
            <a:r>
              <a:rPr lang="en-US" altLang="ko-KR" dirty="0"/>
              <a:t>, teacher </a:t>
            </a:r>
            <a:r>
              <a:rPr lang="ko-KR" altLang="en-US" dirty="0"/>
              <a:t>네트워크에서 기하학적 특징을 습득하고 지식을 전수하는 과정을 똑같이 일반적으로 거친다고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소개되는 대부분의 방식들이 </a:t>
            </a:r>
            <a:r>
              <a:rPr lang="en-US" altLang="ko-KR" dirty="0"/>
              <a:t>RGB-depth </a:t>
            </a:r>
            <a:r>
              <a:rPr lang="ko-KR" altLang="en-US" dirty="0"/>
              <a:t>기반의 데이터에 특화되어 있기 때문에</a:t>
            </a:r>
            <a:r>
              <a:rPr lang="en-US" altLang="ko-KR" dirty="0"/>
              <a:t>, </a:t>
            </a:r>
            <a:r>
              <a:rPr lang="ko-KR" altLang="en-US" dirty="0"/>
              <a:t>일반적으로 산업 현장에서 활용하는 </a:t>
            </a:r>
            <a:r>
              <a:rPr lang="en-US" altLang="ko-KR" dirty="0"/>
              <a:t>point cloud </a:t>
            </a:r>
            <a:r>
              <a:rPr lang="ko-KR" altLang="en-US" dirty="0"/>
              <a:t>데이터에는 적용하기 어렵다고 소개되어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9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anomaly synthesis </a:t>
            </a:r>
            <a:r>
              <a:rPr lang="ko-KR" altLang="en-US" dirty="0"/>
              <a:t>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제한된 데이터를 어떻게 증강시킬지에 대한 기법에 집중합니다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Few show : </a:t>
            </a:r>
            <a:r>
              <a:rPr lang="ko-KR" altLang="en-US" dirty="0"/>
              <a:t>데이터 수에 한계가 있을 때</a:t>
            </a:r>
            <a:r>
              <a:rPr lang="en-US" altLang="ko-KR" dirty="0"/>
              <a:t>, </a:t>
            </a:r>
            <a:r>
              <a:rPr lang="ko-KR" altLang="en-US" dirty="0"/>
              <a:t>모델의 성능을 어떻게 개선할지를 연구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Synthesis : </a:t>
            </a:r>
            <a:r>
              <a:rPr lang="ko-KR" altLang="en-US" dirty="0"/>
              <a:t>데이터 수에 한계가 있을 때</a:t>
            </a:r>
            <a:r>
              <a:rPr lang="en-US" altLang="ko-KR" dirty="0"/>
              <a:t>, </a:t>
            </a:r>
            <a:r>
              <a:rPr lang="ko-KR" altLang="en-US" dirty="0"/>
              <a:t>모델의 성능을 높이기 위해</a:t>
            </a:r>
            <a:r>
              <a:rPr lang="en-US" altLang="ko-KR" dirty="0"/>
              <a:t> </a:t>
            </a:r>
            <a:r>
              <a:rPr lang="ko-KR" altLang="en-US" dirty="0"/>
              <a:t>어떻게 신뢰성 있는 데이터를 추가적으로 생성할 것인지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소개되어 있는 대표적인 기법이 </a:t>
            </a:r>
            <a:r>
              <a:rPr lang="en-US" altLang="ko-KR" dirty="0"/>
              <a:t>DST </a:t>
            </a:r>
            <a:r>
              <a:rPr lang="ko-KR" altLang="en-US" dirty="0"/>
              <a:t>기법입니다</a:t>
            </a:r>
            <a:r>
              <a:rPr lang="en-US" altLang="ko-KR" dirty="0"/>
              <a:t>. </a:t>
            </a:r>
            <a:r>
              <a:rPr lang="ko-KR" altLang="en-US" dirty="0"/>
              <a:t>정상 샘플에 결함을 합성하여 학습 데이터를 생성하는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 단계로 정상 샘플에 </a:t>
            </a:r>
            <a:r>
              <a:rPr lang="ko-KR" altLang="en-US" dirty="0" err="1"/>
              <a:t>마스킹을</a:t>
            </a:r>
            <a:r>
              <a:rPr lang="ko-KR" altLang="en-US" dirty="0"/>
              <a:t> 진행하고</a:t>
            </a:r>
            <a:r>
              <a:rPr lang="en-US" altLang="ko-KR" dirty="0"/>
              <a:t>, Histogram matching </a:t>
            </a:r>
            <a:r>
              <a:rPr lang="ko-KR" altLang="en-US" dirty="0"/>
              <a:t>기법을 적용하여 전체적인 이미지의 색상 분포를 파악하고</a:t>
            </a:r>
            <a:r>
              <a:rPr lang="en-US" altLang="ko-KR" dirty="0"/>
              <a:t>, </a:t>
            </a:r>
            <a:r>
              <a:rPr lang="ko-KR" altLang="en-US" dirty="0" err="1"/>
              <a:t>마스킹된</a:t>
            </a:r>
            <a:r>
              <a:rPr lang="ko-KR" altLang="en-US" dirty="0"/>
              <a:t> 부분을 채웁니다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마지막으로는</a:t>
            </a:r>
            <a:r>
              <a:rPr lang="en-US" altLang="ko-KR" dirty="0"/>
              <a:t>, U-net</a:t>
            </a:r>
            <a:r>
              <a:rPr lang="ko-KR" altLang="en-US" dirty="0"/>
              <a:t>과 같은 </a:t>
            </a:r>
            <a:r>
              <a:rPr lang="en-US" altLang="ko-KR" dirty="0"/>
              <a:t>style transfer</a:t>
            </a:r>
            <a:r>
              <a:rPr lang="ko-KR" altLang="en-US" dirty="0"/>
              <a:t>를 적용하고</a:t>
            </a:r>
            <a:r>
              <a:rPr lang="en-US" altLang="ko-KR" dirty="0"/>
              <a:t>, </a:t>
            </a:r>
            <a:r>
              <a:rPr lang="ko-KR" altLang="en-US" dirty="0"/>
              <a:t>이미지 자체를 더 현실적으로 만들어서 현실적인 비정상 샘플을 만들어내는 기법입니다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90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7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이상치 탐지 </a:t>
            </a:r>
            <a:r>
              <a:rPr lang="en-US" altLang="ko-KR" b="0" dirty="0"/>
              <a:t>: </a:t>
            </a:r>
            <a:r>
              <a:rPr lang="ko-KR" altLang="en-US" b="0" dirty="0"/>
              <a:t>이미지나 산업 데이터 내에 </a:t>
            </a:r>
            <a:r>
              <a:rPr lang="en-US" altLang="ko-KR" b="0" dirty="0"/>
              <a:t>outlier</a:t>
            </a:r>
            <a:r>
              <a:rPr lang="ko-KR" altLang="en-US" b="0" dirty="0"/>
              <a:t>나 정상과 다른 경향성을 보이는 부분을 탐지하는 과정</a:t>
            </a:r>
            <a:endParaRPr lang="en-US" altLang="ko-KR" b="0" dirty="0"/>
          </a:p>
          <a:p>
            <a:endParaRPr lang="en-US" altLang="ko-KR" dirty="0"/>
          </a:p>
          <a:p>
            <a:r>
              <a:rPr lang="ko-KR" altLang="en-US" dirty="0"/>
              <a:t>논문에서 전체적인 프레임워크는 아래 사진과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크게</a:t>
            </a:r>
            <a:r>
              <a:rPr lang="en-US" altLang="ko-KR" dirty="0"/>
              <a:t>, </a:t>
            </a:r>
            <a:r>
              <a:rPr lang="ko-KR" altLang="en-US" dirty="0"/>
              <a:t>비지도 학습 기반의 이상치 탐지</a:t>
            </a:r>
            <a:r>
              <a:rPr lang="en-US" altLang="ko-KR" dirty="0"/>
              <a:t>, </a:t>
            </a:r>
            <a:r>
              <a:rPr lang="ko-KR" altLang="en-US" dirty="0"/>
              <a:t>지도 학습 기반의 이상치 탐지</a:t>
            </a:r>
            <a:r>
              <a:rPr lang="en-US" altLang="ko-KR" dirty="0"/>
              <a:t>, Manufacturing setting 3</a:t>
            </a:r>
            <a:r>
              <a:rPr lang="ko-KR" altLang="en-US" dirty="0"/>
              <a:t>개의 </a:t>
            </a:r>
            <a:r>
              <a:rPr lang="ko-KR" altLang="en-US" dirty="0" err="1"/>
              <a:t>섹션으로</a:t>
            </a:r>
            <a:r>
              <a:rPr lang="ko-KR" altLang="en-US" dirty="0"/>
              <a:t> </a:t>
            </a:r>
            <a:r>
              <a:rPr lang="ko-KR" altLang="en-US" dirty="0" err="1"/>
              <a:t>나누어져있고</a:t>
            </a:r>
            <a:r>
              <a:rPr lang="en-US" altLang="ko-KR" dirty="0"/>
              <a:t>, </a:t>
            </a:r>
            <a:r>
              <a:rPr lang="ko-KR" altLang="en-US" dirty="0"/>
              <a:t>논문에서는 비지도 학습 기반 기법에 대해 주로 다루고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FFCC6-624D-4475-93F6-6C79F08C5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3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비지도 학습 기반 내용 중 </a:t>
            </a:r>
            <a:r>
              <a:rPr lang="en-US" altLang="ko-KR" dirty="0"/>
              <a:t>Feature embedding </a:t>
            </a:r>
            <a:r>
              <a:rPr lang="ko-KR" altLang="en-US" dirty="0"/>
              <a:t>기반의 기법 관련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번째로 소개되어 있는 방식은 </a:t>
            </a:r>
            <a:r>
              <a:rPr lang="en-US" altLang="ko-KR" dirty="0"/>
              <a:t>teacher – student </a:t>
            </a:r>
            <a:r>
              <a:rPr lang="ko-KR" altLang="en-US" dirty="0"/>
              <a:t>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네트워크 구조는 </a:t>
            </a:r>
            <a:r>
              <a:rPr lang="en-US" altLang="ko-KR" dirty="0"/>
              <a:t>Teacher </a:t>
            </a:r>
            <a:r>
              <a:rPr lang="ko-KR" altLang="en-US" dirty="0"/>
              <a:t>네트워크가 추출하는 정상 샘플의 특성이 학습이 진행되는 동안 </a:t>
            </a:r>
            <a:r>
              <a:rPr lang="en-US" altLang="ko-KR" dirty="0"/>
              <a:t>student </a:t>
            </a:r>
            <a:r>
              <a:rPr lang="ko-KR" altLang="en-US" dirty="0"/>
              <a:t>네트워크에 계속 전수가 되는 과정이 일어나게 되고</a:t>
            </a:r>
            <a:r>
              <a:rPr lang="en-US" altLang="ko-KR" dirty="0"/>
              <a:t>, </a:t>
            </a:r>
            <a:r>
              <a:rPr lang="ko-KR" altLang="en-US" dirty="0"/>
              <a:t>이 과정을 </a:t>
            </a:r>
            <a:r>
              <a:rPr lang="en-US" altLang="ko-KR" dirty="0"/>
              <a:t>knowledge distillation</a:t>
            </a:r>
            <a:r>
              <a:rPr lang="ko-KR" altLang="en-US" dirty="0"/>
              <a:t>이라 표현하고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Teacher </a:t>
            </a:r>
            <a:r>
              <a:rPr lang="ko-KR" altLang="en-US" dirty="0"/>
              <a:t>네트워크는 큰 스케일의 데이터셋에 대해 사전 학습된 큰 네트워크를 백본으로 하여 일부 레이어를 활용합니다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아래에 있는 </a:t>
            </a:r>
            <a:r>
              <a:rPr lang="en-US" altLang="ko-KR" dirty="0"/>
              <a:t>Loss function</a:t>
            </a:r>
            <a:r>
              <a:rPr lang="ko-KR" altLang="en-US" dirty="0"/>
              <a:t>을 </a:t>
            </a:r>
            <a:r>
              <a:rPr lang="ko-KR" altLang="en-US" dirty="0" err="1"/>
              <a:t>보게되면</a:t>
            </a:r>
            <a:r>
              <a:rPr lang="en-US" altLang="ko-KR" dirty="0"/>
              <a:t>, </a:t>
            </a:r>
            <a:r>
              <a:rPr lang="ko-KR" altLang="en-US" dirty="0"/>
              <a:t>크게 두 항이 존재하는데</a:t>
            </a:r>
            <a:r>
              <a:rPr lang="en-US" altLang="ko-KR" dirty="0"/>
              <a:t>, </a:t>
            </a:r>
            <a:r>
              <a:rPr lang="ko-KR" altLang="en-US" dirty="0"/>
              <a:t>왼쪽 파란색 부분이 </a:t>
            </a:r>
            <a:r>
              <a:rPr lang="en-US" altLang="ko-KR" dirty="0"/>
              <a:t>Student </a:t>
            </a:r>
            <a:r>
              <a:rPr lang="ko-KR" altLang="en-US" dirty="0"/>
              <a:t>네트워크가 예측하는 결과와 실제 정답인 </a:t>
            </a:r>
            <a:r>
              <a:rPr lang="en-US" altLang="ko-KR" dirty="0"/>
              <a:t>ground truth </a:t>
            </a:r>
            <a:r>
              <a:rPr lang="ko-KR" altLang="en-US" dirty="0"/>
              <a:t>간의 </a:t>
            </a:r>
            <a:r>
              <a:rPr lang="en-US" altLang="ko-KR" dirty="0"/>
              <a:t>loss</a:t>
            </a:r>
            <a:r>
              <a:rPr lang="ko-KR" altLang="en-US" dirty="0"/>
              <a:t>를 말하고</a:t>
            </a:r>
            <a:r>
              <a:rPr lang="en-US" altLang="ko-KR" dirty="0"/>
              <a:t>, </a:t>
            </a:r>
            <a:r>
              <a:rPr lang="ko-KR" altLang="en-US" dirty="0"/>
              <a:t>오른쪽 빨간색 부분이 </a:t>
            </a:r>
            <a:r>
              <a:rPr lang="en-US" altLang="ko-KR" dirty="0"/>
              <a:t>Teacher </a:t>
            </a:r>
            <a:r>
              <a:rPr lang="ko-KR" altLang="en-US" dirty="0"/>
              <a:t>네트워크와 </a:t>
            </a:r>
            <a:r>
              <a:rPr lang="en-US" altLang="ko-KR" dirty="0"/>
              <a:t>Student </a:t>
            </a:r>
            <a:r>
              <a:rPr lang="ko-KR" altLang="en-US" dirty="0"/>
              <a:t>네트워크 간의 분류 결과 차이입니다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en-US" altLang="ko-KR" dirty="0"/>
              <a:t>, Total loss</a:t>
            </a:r>
            <a:r>
              <a:rPr lang="ko-KR" altLang="en-US" dirty="0"/>
              <a:t>는 두 </a:t>
            </a:r>
            <a:r>
              <a:rPr lang="ko-KR" altLang="en-US" dirty="0" err="1"/>
              <a:t>텀에</a:t>
            </a:r>
            <a:r>
              <a:rPr lang="ko-KR" altLang="en-US" dirty="0"/>
              <a:t> 대해 가중치를 각각 두고 정의되고</a:t>
            </a:r>
            <a:r>
              <a:rPr lang="en-US" altLang="ko-KR" dirty="0"/>
              <a:t>, </a:t>
            </a:r>
            <a:r>
              <a:rPr lang="ko-KR" altLang="en-US" dirty="0"/>
              <a:t>학습이 이루어지는 동안 계속해서 </a:t>
            </a:r>
            <a:r>
              <a:rPr lang="en-US" altLang="ko-KR" dirty="0"/>
              <a:t>knowledge distillation</a:t>
            </a:r>
            <a:r>
              <a:rPr lang="ko-KR" altLang="en-US" dirty="0"/>
              <a:t>이 일어나는 방향으로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최종적으로는 </a:t>
            </a:r>
            <a:r>
              <a:rPr lang="en-US" altLang="ko-KR" dirty="0"/>
              <a:t>Student network</a:t>
            </a:r>
            <a:r>
              <a:rPr lang="ko-KR" altLang="en-US" dirty="0"/>
              <a:t>와 같이 작은 모델이 </a:t>
            </a:r>
            <a:r>
              <a:rPr lang="en-US" altLang="ko-KR" dirty="0"/>
              <a:t>Teacher model</a:t>
            </a:r>
            <a:r>
              <a:rPr lang="ko-KR" altLang="en-US" dirty="0"/>
              <a:t>에서 추출하는 정상 신호나 이미지의 특성들을 학습하고</a:t>
            </a:r>
            <a:r>
              <a:rPr lang="en-US" altLang="ko-KR" dirty="0"/>
              <a:t>, </a:t>
            </a:r>
            <a:r>
              <a:rPr lang="ko-KR" altLang="en-US" dirty="0"/>
              <a:t>같은 성능을 끌어내는 것이 목적입니다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02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단계 </a:t>
            </a:r>
            <a:r>
              <a:rPr lang="en-US" altLang="ko-KR" dirty="0"/>
              <a:t>: </a:t>
            </a:r>
            <a:r>
              <a:rPr lang="ko-KR" altLang="en-US" dirty="0"/>
              <a:t>정상 샘플의 </a:t>
            </a:r>
            <a:r>
              <a:rPr lang="en-US" altLang="ko-KR" dirty="0"/>
              <a:t>feature</a:t>
            </a:r>
            <a:r>
              <a:rPr lang="ko-KR" altLang="en-US" dirty="0"/>
              <a:t>를 전수하게 되는 </a:t>
            </a:r>
            <a:r>
              <a:rPr lang="en-US" altLang="ko-KR" dirty="0"/>
              <a:t>knowledge distillation</a:t>
            </a:r>
            <a:r>
              <a:rPr lang="ko-KR" altLang="en-US" dirty="0"/>
              <a:t>이 일어나게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추론 단계 </a:t>
            </a:r>
            <a:r>
              <a:rPr lang="en-US" altLang="ko-KR" dirty="0"/>
              <a:t>: </a:t>
            </a:r>
            <a:r>
              <a:rPr lang="ko-KR" altLang="en-US" dirty="0"/>
              <a:t>테스트 셋을 활용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정상 샘플에 대한 학습이 진행됐다면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정상 테스트 셋에 두 네트워크 모두 서로 비슷한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를 추출하게 될 것이고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비정상 샘플에 대해서는 차이가 나는 결과가 </a:t>
            </a:r>
            <a:r>
              <a:rPr lang="ko-KR" altLang="en-US" dirty="0" err="1">
                <a:sym typeface="Wingdings" panose="05000000000000000000" pitchFamily="2" charset="2"/>
              </a:rPr>
              <a:t>나오게됨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그런 과정을 </a:t>
            </a:r>
            <a:r>
              <a:rPr lang="ko-KR" altLang="en-US" dirty="0" err="1">
                <a:sym typeface="Wingdings" panose="05000000000000000000" pitchFamily="2" charset="2"/>
              </a:rPr>
              <a:t>도식화해놓은게</a:t>
            </a:r>
            <a:r>
              <a:rPr lang="ko-KR" altLang="en-US" dirty="0">
                <a:sym typeface="Wingdings" panose="05000000000000000000" pitchFamily="2" charset="2"/>
              </a:rPr>
              <a:t> 왼쪽 그림이고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네트워크가 정상 샘플에 대해 추출한 특성들은 서로 거리가 가까울 것이고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비정상 샘플에 대해 추출한 특성들은 서로 거리가 </a:t>
            </a:r>
            <a:r>
              <a:rPr lang="ko-KR" altLang="en-US" dirty="0" err="1">
                <a:sym typeface="Wingdings" panose="05000000000000000000" pitchFamily="2" charset="2"/>
              </a:rPr>
              <a:t>멀게됩니다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그 후에는</a:t>
            </a:r>
            <a:r>
              <a:rPr lang="en-US" altLang="ko-KR" dirty="0"/>
              <a:t>, </a:t>
            </a:r>
            <a:r>
              <a:rPr lang="ko-KR" altLang="en-US" dirty="0"/>
              <a:t>두 네트워크에 의해 생성된 </a:t>
            </a:r>
            <a:r>
              <a:rPr lang="ko-KR" altLang="en-US" dirty="0" err="1"/>
              <a:t>특성맵</a:t>
            </a:r>
            <a:r>
              <a:rPr lang="ko-KR" altLang="en-US" dirty="0"/>
              <a:t> 비교 후 </a:t>
            </a:r>
            <a:r>
              <a:rPr lang="en-US" altLang="ko-KR" dirty="0"/>
              <a:t>anomaly score map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이미지 사이즈 확장을 하게 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이미지 테스트셋에서 비정상적인 부분을 알 수 있다라는 내용까지 확인했습니다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10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</a:t>
            </a:r>
            <a:r>
              <a:rPr lang="en-US" altLang="ko-KR" dirty="0"/>
              <a:t>, feature embedding </a:t>
            </a:r>
            <a:r>
              <a:rPr lang="ko-KR" altLang="en-US" dirty="0"/>
              <a:t>기법에서 두 번째 접근 방식인데</a:t>
            </a:r>
            <a:r>
              <a:rPr lang="en-US" altLang="ko-KR" dirty="0"/>
              <a:t>, one class </a:t>
            </a:r>
            <a:r>
              <a:rPr lang="ko-KR" altLang="en-US" dirty="0"/>
              <a:t>분류입니다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/>
              <a:t>anomaly detection </a:t>
            </a:r>
            <a:r>
              <a:rPr lang="ko-KR" altLang="en-US" dirty="0"/>
              <a:t>자체를 정상이냐 비정상이냐 단일 클래스 분류 문제로 접근합니다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Support vector machine </a:t>
            </a:r>
            <a:r>
              <a:rPr lang="ko-KR" altLang="en-US" dirty="0"/>
              <a:t>같은 경우는</a:t>
            </a:r>
            <a:r>
              <a:rPr lang="en-US" altLang="ko-KR" dirty="0"/>
              <a:t>, </a:t>
            </a:r>
            <a:r>
              <a:rPr lang="ko-KR" altLang="en-US" dirty="0"/>
              <a:t>각각의 클래스 분류를 할 수 있으면서</a:t>
            </a:r>
            <a:r>
              <a:rPr lang="en-US" altLang="ko-KR" dirty="0"/>
              <a:t>,</a:t>
            </a:r>
            <a:r>
              <a:rPr lang="ko-KR" altLang="en-US" dirty="0"/>
              <a:t> 마진을 최대화할 수 있는</a:t>
            </a:r>
            <a:r>
              <a:rPr lang="en-US" altLang="ko-KR" dirty="0"/>
              <a:t> hyperplane</a:t>
            </a:r>
            <a:r>
              <a:rPr lang="ko-KR" altLang="en-US" dirty="0"/>
              <a:t>을 찾는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소개해주는 여러 기법들의 핵심은</a:t>
            </a:r>
            <a:r>
              <a:rPr lang="en-US" altLang="ko-KR" dirty="0"/>
              <a:t>, </a:t>
            </a:r>
            <a:r>
              <a:rPr lang="ko-KR" altLang="en-US" dirty="0"/>
              <a:t>정상 샘플에서 추출된 </a:t>
            </a:r>
            <a:r>
              <a:rPr lang="en-US" altLang="ko-KR" dirty="0"/>
              <a:t>feature </a:t>
            </a:r>
            <a:r>
              <a:rPr lang="ko-KR" altLang="en-US" dirty="0"/>
              <a:t>및 비정상 샘플에서 추출된 </a:t>
            </a:r>
            <a:r>
              <a:rPr lang="en-US" altLang="ko-KR" dirty="0"/>
              <a:t>feature</a:t>
            </a:r>
            <a:r>
              <a:rPr lang="ko-KR" altLang="en-US" dirty="0"/>
              <a:t>를 구분할 수 있는 </a:t>
            </a:r>
            <a:r>
              <a:rPr lang="en-US" altLang="ko-KR" dirty="0"/>
              <a:t>hypersphere</a:t>
            </a:r>
            <a:r>
              <a:rPr lang="ko-KR" altLang="en-US" dirty="0"/>
              <a:t>를 찾는 것이 </a:t>
            </a:r>
            <a:r>
              <a:rPr lang="ko-KR" altLang="en-US" dirty="0" err="1"/>
              <a:t>목적이였습니다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관련된 기법으로</a:t>
            </a:r>
            <a:r>
              <a:rPr lang="en-US" altLang="ko-KR" dirty="0"/>
              <a:t>, SVDD (Support vector data description), </a:t>
            </a:r>
            <a:r>
              <a:rPr lang="en-US" altLang="ko-KR" dirty="0" err="1"/>
              <a:t>DeepSVDD</a:t>
            </a:r>
            <a:r>
              <a:rPr lang="en-US" altLang="ko-KR" dirty="0"/>
              <a:t>, </a:t>
            </a:r>
            <a:r>
              <a:rPr lang="en-US" altLang="ko-KR" dirty="0" err="1"/>
              <a:t>PatchSVDD</a:t>
            </a:r>
            <a:r>
              <a:rPr lang="en-US" altLang="ko-KR" dirty="0"/>
              <a:t> </a:t>
            </a:r>
            <a:r>
              <a:rPr lang="ko-KR" altLang="en-US" dirty="0"/>
              <a:t>등등 여러가지가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SVDD</a:t>
            </a:r>
            <a:r>
              <a:rPr lang="ko-KR" altLang="en-US" dirty="0"/>
              <a:t>의 목적 함수는</a:t>
            </a:r>
            <a:r>
              <a:rPr lang="en-US" altLang="ko-KR" dirty="0"/>
              <a:t>, </a:t>
            </a:r>
            <a:r>
              <a:rPr lang="ko-KR" altLang="en-US" dirty="0"/>
              <a:t>정상 샘플 및 비정상 샘플의 특징을 </a:t>
            </a:r>
            <a:r>
              <a:rPr lang="en-US" altLang="ko-KR" dirty="0"/>
              <a:t>feature space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그것들을 구별할 수 있는 구를 찾되</a:t>
            </a:r>
            <a:r>
              <a:rPr lang="en-US" altLang="ko-KR" dirty="0"/>
              <a:t>, </a:t>
            </a:r>
            <a:r>
              <a:rPr lang="ko-KR" altLang="en-US" dirty="0"/>
              <a:t>그 부피를 최소화하는 수식으로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후에는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DeepSVDD</a:t>
            </a:r>
            <a:r>
              <a:rPr lang="ko-KR" altLang="en-US" dirty="0"/>
              <a:t>라는 신경망 기반의 기법이 나오기도 했고</a:t>
            </a:r>
            <a:r>
              <a:rPr lang="en-US" altLang="ko-KR" dirty="0"/>
              <a:t>, </a:t>
            </a:r>
            <a:r>
              <a:rPr lang="en-US" altLang="ko-KR" dirty="0" err="1"/>
              <a:t>PatchSVDD</a:t>
            </a:r>
            <a:r>
              <a:rPr lang="ko-KR" altLang="en-US" dirty="0"/>
              <a:t>와 같은 기법들이 나오기도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PatchSVDD</a:t>
            </a:r>
            <a:r>
              <a:rPr lang="en-US" altLang="ko-KR" dirty="0"/>
              <a:t> </a:t>
            </a:r>
            <a:r>
              <a:rPr lang="ko-KR" altLang="en-US" dirty="0"/>
              <a:t>같은 경우는</a:t>
            </a:r>
            <a:r>
              <a:rPr lang="en-US" altLang="ko-KR" dirty="0"/>
              <a:t>,</a:t>
            </a:r>
            <a:r>
              <a:rPr lang="ko-KR" altLang="en-US" dirty="0"/>
              <a:t> 전에 말씀드렸던 </a:t>
            </a:r>
            <a:r>
              <a:rPr lang="en-US" altLang="ko-KR" dirty="0"/>
              <a:t>SVDD</a:t>
            </a:r>
            <a:r>
              <a:rPr lang="ko-KR" altLang="en-US" dirty="0"/>
              <a:t>는 높은 복잡성을 가지는 이미지 같은 경우에 </a:t>
            </a:r>
            <a:r>
              <a:rPr lang="en-US" altLang="ko-KR" dirty="0"/>
              <a:t>feature space</a:t>
            </a:r>
            <a:r>
              <a:rPr lang="ko-KR" altLang="en-US" dirty="0"/>
              <a:t>로 </a:t>
            </a:r>
            <a:r>
              <a:rPr lang="ko-KR" altLang="en-US" dirty="0" err="1"/>
              <a:t>매핑된</a:t>
            </a:r>
            <a:r>
              <a:rPr lang="ko-KR" altLang="en-US" dirty="0"/>
              <a:t> 데이터에 대해 하나의 구를 정의하게 되면</a:t>
            </a:r>
            <a:r>
              <a:rPr lang="en-US" altLang="ko-KR" dirty="0"/>
              <a:t>, </a:t>
            </a:r>
            <a:r>
              <a:rPr lang="ko-KR" altLang="en-US" dirty="0"/>
              <a:t>성능이 좋지 않아</a:t>
            </a:r>
            <a:r>
              <a:rPr lang="en-US" altLang="ko-KR" dirty="0"/>
              <a:t> </a:t>
            </a:r>
            <a:r>
              <a:rPr lang="ko-KR" altLang="en-US" dirty="0"/>
              <a:t>개선한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</a:t>
            </a:r>
            <a:r>
              <a:rPr lang="en-US" altLang="ko-KR" dirty="0"/>
              <a:t>, </a:t>
            </a:r>
            <a:r>
              <a:rPr lang="ko-KR" altLang="en-US" dirty="0"/>
              <a:t>이미지를 임의의 </a:t>
            </a:r>
            <a:r>
              <a:rPr lang="en-US" altLang="ko-KR" dirty="0"/>
              <a:t>grid patch </a:t>
            </a:r>
            <a:r>
              <a:rPr lang="ko-KR" altLang="en-US" dirty="0"/>
              <a:t>단위로 잘라서</a:t>
            </a:r>
            <a:r>
              <a:rPr lang="en-US" altLang="ko-KR" dirty="0"/>
              <a:t>, </a:t>
            </a:r>
            <a:r>
              <a:rPr lang="ko-KR" altLang="en-US" dirty="0"/>
              <a:t>유사한 특성을 가지는 서로 연관 있는 특성들끼리 서로 같은 구체에 속하도록 여러 개의 구를 정의하여 형성하는 </a:t>
            </a:r>
            <a:r>
              <a:rPr lang="ko-KR" altLang="en-US" dirty="0" err="1"/>
              <a:t>기법이였습니다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55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Distribution map : </a:t>
            </a:r>
            <a:r>
              <a:rPr lang="ko-KR" altLang="en-US" dirty="0"/>
              <a:t>접근 방식은 앞과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들을 의도하는 </a:t>
            </a:r>
            <a:r>
              <a:rPr lang="en-US" altLang="ko-KR" dirty="0"/>
              <a:t>distribution</a:t>
            </a:r>
            <a:r>
              <a:rPr lang="ko-KR" altLang="en-US" dirty="0"/>
              <a:t>에 분포하게끔 하는 것을 목표로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정상 샘플에 대한 특징 추출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가우시안</a:t>
            </a:r>
            <a:r>
              <a:rPr lang="ko-KR" altLang="en-US" dirty="0">
                <a:sym typeface="Wingdings" panose="05000000000000000000" pitchFamily="2" charset="2"/>
              </a:rPr>
              <a:t> 분포에 매핑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비정상 샘플의 특성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매핑 결과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정규분포에서 벗어난 분포 형태를 보이게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확률적인 접근을 통해 비정상을 탐지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주로 이전 기법들의 성능을 분석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새로운 정보를 학습할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이전 정보를 잊어버리는 </a:t>
            </a:r>
            <a:r>
              <a:rPr lang="en-US" altLang="ko-KR" dirty="0">
                <a:sym typeface="Wingdings" panose="05000000000000000000" pitchFamily="2" charset="2"/>
              </a:rPr>
              <a:t>catastrophic forgetting </a:t>
            </a:r>
            <a:r>
              <a:rPr lang="ko-KR" altLang="en-US" dirty="0">
                <a:sym typeface="Wingdings" panose="05000000000000000000" pitchFamily="2" charset="2"/>
              </a:rPr>
              <a:t>문제가 발생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샘플 특성 </a:t>
            </a:r>
            <a:r>
              <a:rPr lang="ko-KR" altLang="en-US" dirty="0" err="1">
                <a:sym typeface="Wingdings" panose="05000000000000000000" pitchFamily="2" charset="2"/>
              </a:rPr>
              <a:t>다변량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가우시안</a:t>
            </a:r>
            <a:r>
              <a:rPr lang="ko-KR" altLang="en-US" dirty="0">
                <a:sym typeface="Wingdings" panose="05000000000000000000" pitchFamily="2" charset="2"/>
              </a:rPr>
              <a:t> 분포에 매핑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그러한 문제 완화 가능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8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embedding </a:t>
            </a:r>
            <a:r>
              <a:rPr lang="ko-KR" altLang="en-US" dirty="0"/>
              <a:t>기법의 마지막 내용 </a:t>
            </a:r>
            <a:r>
              <a:rPr lang="en-US" altLang="ko-KR" dirty="0"/>
              <a:t>: memory bank </a:t>
            </a:r>
            <a:r>
              <a:rPr lang="ko-KR" altLang="en-US" dirty="0"/>
              <a:t>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방식은 사실상 유사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정상 샘플에 대한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들을 매핑하고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이를 보관할 </a:t>
            </a:r>
            <a:r>
              <a:rPr lang="en-US" altLang="ko-KR" dirty="0">
                <a:sym typeface="Wingdings" panose="05000000000000000000" pitchFamily="2" charset="2"/>
              </a:rPr>
              <a:t>memory bank</a:t>
            </a:r>
            <a:r>
              <a:rPr lang="ko-KR" altLang="en-US" dirty="0">
                <a:sym typeface="Wingdings" panose="05000000000000000000" pitchFamily="2" charset="2"/>
              </a:rPr>
              <a:t>가 필요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추론 단계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정상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비정상 샘플에 대한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들을 매핑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매핑된</a:t>
            </a:r>
            <a:r>
              <a:rPr lang="ko-KR" altLang="en-US" dirty="0">
                <a:sym typeface="Wingdings" panose="05000000000000000000" pitchFamily="2" charset="2"/>
              </a:rPr>
              <a:t> 데이터와 기존에 존재하는 정상 </a:t>
            </a:r>
            <a:r>
              <a:rPr lang="ko-KR" altLang="en-US" dirty="0" err="1">
                <a:sym typeface="Wingdings" panose="05000000000000000000" pitchFamily="2" charset="2"/>
              </a:rPr>
              <a:t>데이터간의</a:t>
            </a:r>
            <a:r>
              <a:rPr lang="ko-KR" altLang="en-US" dirty="0">
                <a:sym typeface="Wingdings" panose="05000000000000000000" pitchFamily="2" charset="2"/>
              </a:rPr>
              <a:t> 거리를 기반으로 이상 유무를 탐지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대표적인 기법 </a:t>
            </a:r>
            <a:r>
              <a:rPr lang="en-US" altLang="ko-KR" dirty="0">
                <a:sym typeface="Wingdings" panose="05000000000000000000" pitchFamily="2" charset="2"/>
              </a:rPr>
              <a:t>: SPADE  test </a:t>
            </a:r>
            <a:r>
              <a:rPr lang="en-US" altLang="ko-KR" dirty="0" err="1">
                <a:sym typeface="Wingdings" panose="05000000000000000000" pitchFamily="2" charset="2"/>
              </a:rPr>
              <a:t>sampl</a:t>
            </a:r>
            <a:r>
              <a:rPr lang="ko-KR" altLang="en-US" dirty="0">
                <a:sym typeface="Wingdings" panose="05000000000000000000" pitchFamily="2" charset="2"/>
              </a:rPr>
              <a:t>로부터 가장 가까이 위치한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normal sample feature</a:t>
            </a:r>
            <a:r>
              <a:rPr lang="ko-KR" altLang="en-US" dirty="0">
                <a:sym typeface="Wingdings" panose="05000000000000000000" pitchFamily="2" charset="2"/>
              </a:rPr>
              <a:t>를 찾고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거리를 측정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거리값을</a:t>
            </a:r>
            <a:r>
              <a:rPr lang="ko-KR" altLang="en-US" dirty="0">
                <a:sym typeface="Wingdings" panose="05000000000000000000" pitchFamily="2" charset="2"/>
              </a:rPr>
              <a:t> 기반으로 </a:t>
            </a:r>
            <a:r>
              <a:rPr lang="en-US" altLang="ko-KR" dirty="0">
                <a:sym typeface="Wingdings" panose="05000000000000000000" pitchFamily="2" charset="2"/>
              </a:rPr>
              <a:t>anomaly score</a:t>
            </a:r>
            <a:r>
              <a:rPr lang="ko-KR" altLang="en-US" dirty="0">
                <a:sym typeface="Wingdings" panose="05000000000000000000" pitchFamily="2" charset="2"/>
              </a:rPr>
              <a:t>를 정의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OCC </a:t>
            </a:r>
            <a:r>
              <a:rPr lang="ko-KR" altLang="en-US" dirty="0"/>
              <a:t>기법 </a:t>
            </a:r>
            <a:r>
              <a:rPr lang="en-US" altLang="ko-KR" dirty="0"/>
              <a:t>&amp; memory bank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정상 데이터만을 사용하여 학습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테스트 샘플의 특성 매핑 위치가 정상 범주에 속하는지에 대해 판별하는 방식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OCC </a:t>
            </a:r>
            <a:r>
              <a:rPr lang="ko-KR" altLang="en-US" dirty="0">
                <a:sym typeface="Wingdings" panose="05000000000000000000" pitchFamily="2" charset="2"/>
              </a:rPr>
              <a:t>기법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정상 데이터로부터 일반화된 경계나 패턴을 학습하여 모델을 구축하는 방식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Memory bank : </a:t>
            </a:r>
            <a:r>
              <a:rPr lang="ko-KR" altLang="en-US" dirty="0">
                <a:sym typeface="Wingdings" panose="05000000000000000000" pitchFamily="2" charset="2"/>
              </a:rPr>
              <a:t>정상 데이터의 특성을 직접적으로 매핑하여 메모리 </a:t>
            </a:r>
            <a:r>
              <a:rPr lang="ko-KR" altLang="en-US" dirty="0" err="1">
                <a:sym typeface="Wingdings" panose="05000000000000000000" pitchFamily="2" charset="2"/>
              </a:rPr>
              <a:t>뱅크게</a:t>
            </a:r>
            <a:r>
              <a:rPr lang="ko-KR" altLang="en-US" dirty="0">
                <a:sym typeface="Wingdings" panose="05000000000000000000" pitchFamily="2" charset="2"/>
              </a:rPr>
              <a:t> 저장하여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거리를 기반으로 </a:t>
            </a:r>
            <a:r>
              <a:rPr lang="en-US" altLang="ko-KR" dirty="0">
                <a:sym typeface="Wingdings" panose="05000000000000000000" pitchFamily="2" charset="2"/>
              </a:rPr>
              <a:t>anomaly score</a:t>
            </a:r>
            <a:r>
              <a:rPr lang="ko-KR" altLang="en-US" dirty="0">
                <a:sym typeface="Wingdings" panose="05000000000000000000" pitchFamily="2" charset="2"/>
              </a:rPr>
              <a:t>를 측정하는데 집중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학습 과정에서 정상 샘플의 추출된 특징들을 보관할 </a:t>
            </a:r>
            <a:r>
              <a:rPr lang="en-US" altLang="ko-KR" dirty="0">
                <a:sym typeface="Wingdings" panose="05000000000000000000" pitchFamily="2" charset="2"/>
              </a:rPr>
              <a:t>memory space</a:t>
            </a:r>
            <a:r>
              <a:rPr lang="ko-KR" altLang="en-US" dirty="0">
                <a:sym typeface="Wingdings" panose="05000000000000000000" pitchFamily="2" charset="2"/>
              </a:rPr>
              <a:t>가 별도로 필요합니다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4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이미지 복원 기반의 기법에 대해 말씀드리도록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대표적인 기법으로는</a:t>
            </a:r>
            <a:r>
              <a:rPr lang="en-US" altLang="ko-KR" dirty="0"/>
              <a:t>, Autoencoder</a:t>
            </a:r>
            <a:r>
              <a:rPr lang="ko-KR" altLang="en-US" dirty="0"/>
              <a:t>와 </a:t>
            </a:r>
            <a:r>
              <a:rPr lang="en-US" altLang="ko-KR" dirty="0"/>
              <a:t>GAN </a:t>
            </a:r>
            <a:r>
              <a:rPr lang="ko-KR" altLang="en-US" dirty="0"/>
              <a:t>모델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r>
              <a:rPr lang="en-US" altLang="ko-KR" dirty="0"/>
              <a:t>, </a:t>
            </a:r>
            <a:r>
              <a:rPr lang="ko-KR" altLang="en-US" dirty="0"/>
              <a:t>정상 샘플을 기반으로 학습하고</a:t>
            </a:r>
            <a:r>
              <a:rPr lang="en-US" altLang="ko-KR" dirty="0"/>
              <a:t>, </a:t>
            </a:r>
            <a:r>
              <a:rPr lang="ko-KR" altLang="en-US" dirty="0"/>
              <a:t>테스트 셋에 대에 복원을 진행하고</a:t>
            </a:r>
            <a:r>
              <a:rPr lang="en-US" altLang="ko-KR" dirty="0"/>
              <a:t>, </a:t>
            </a:r>
            <a:r>
              <a:rPr lang="ko-KR" altLang="en-US" dirty="0"/>
              <a:t>원본과 비교하는 </a:t>
            </a:r>
            <a:r>
              <a:rPr lang="en-US" altLang="ko-KR" dirty="0"/>
              <a:t>comparison model</a:t>
            </a:r>
            <a:r>
              <a:rPr lang="ko-KR" altLang="en-US" dirty="0"/>
              <a:t>을 기반으로 이미지의 이상 유무를 탐지하는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고전적인 방법으로는</a:t>
            </a:r>
            <a:r>
              <a:rPr lang="en-US" altLang="ko-KR" dirty="0"/>
              <a:t>, Autoencoder</a:t>
            </a:r>
            <a:r>
              <a:rPr lang="ko-KR" altLang="en-US" dirty="0"/>
              <a:t>를 활용해서 정상 샘플을 학습시키고</a:t>
            </a:r>
            <a:r>
              <a:rPr lang="en-US" altLang="ko-KR" dirty="0"/>
              <a:t>, inference </a:t>
            </a:r>
            <a:r>
              <a:rPr lang="ko-KR" altLang="en-US" dirty="0"/>
              <a:t>단계에서 </a:t>
            </a:r>
            <a:r>
              <a:rPr lang="en-US" altLang="ko-KR" dirty="0"/>
              <a:t>test set</a:t>
            </a:r>
            <a:r>
              <a:rPr lang="ko-KR" altLang="en-US" dirty="0"/>
              <a:t>의 복원오차를 기반으로</a:t>
            </a:r>
            <a:r>
              <a:rPr lang="en-US" altLang="ko-KR" dirty="0"/>
              <a:t>, </a:t>
            </a:r>
            <a:r>
              <a:rPr lang="ko-KR" altLang="en-US" dirty="0"/>
              <a:t>이상 유무를 탐지하는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복원된 이미지와 원본 사이에는 차이가 존재할 수 밖에 없고</a:t>
            </a:r>
            <a:r>
              <a:rPr lang="en-US" altLang="ko-KR" dirty="0"/>
              <a:t>,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정상인 부분도 비정상으로 판단할 수 있는 과도한 이상치 탐지 현상이 나타날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ko-KR" altLang="en-US" dirty="0" err="1"/>
              <a:t>나온게</a:t>
            </a:r>
            <a:r>
              <a:rPr lang="ko-KR" altLang="en-US" dirty="0"/>
              <a:t> </a:t>
            </a:r>
            <a:r>
              <a:rPr lang="en-US" altLang="ko-KR" dirty="0"/>
              <a:t>OE-SDN</a:t>
            </a:r>
            <a:r>
              <a:rPr lang="ko-KR" altLang="en-US" dirty="0"/>
              <a:t>으로 소개되어 있었고</a:t>
            </a:r>
            <a:r>
              <a:rPr lang="en-US" altLang="ko-KR" dirty="0"/>
              <a:t>, </a:t>
            </a:r>
            <a:r>
              <a:rPr lang="ko-KR" altLang="en-US" dirty="0"/>
              <a:t>이미지의 질감과 같은 부분들은 최대한 억제하고</a:t>
            </a:r>
            <a:r>
              <a:rPr lang="en-US" altLang="ko-KR" dirty="0"/>
              <a:t>, </a:t>
            </a:r>
            <a:r>
              <a:rPr lang="ko-KR" altLang="en-US" dirty="0"/>
              <a:t>객체와 같이 중요한 물체의 형상은 유지하는 방향으로 학습을 진행했고</a:t>
            </a:r>
            <a:r>
              <a:rPr lang="en-US" altLang="ko-KR" dirty="0"/>
              <a:t>, </a:t>
            </a:r>
            <a:r>
              <a:rPr lang="ko-KR" altLang="en-US" dirty="0"/>
              <a:t>그에 따라 위 문제를 완화할 수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복원 기반 기법의 두 번째 모델은 </a:t>
            </a:r>
            <a:r>
              <a:rPr lang="en-US" altLang="ko-KR" dirty="0"/>
              <a:t>GAN </a:t>
            </a:r>
            <a:r>
              <a:rPr lang="ko-KR" altLang="en-US" dirty="0"/>
              <a:t>모델인데</a:t>
            </a:r>
            <a:r>
              <a:rPr lang="en-US" altLang="ko-KR" dirty="0"/>
              <a:t>, GAN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생성 모델</a:t>
            </a:r>
            <a:r>
              <a:rPr lang="en-US" altLang="ko-KR" dirty="0"/>
              <a:t>/</a:t>
            </a:r>
            <a:r>
              <a:rPr lang="ko-KR" altLang="en-US" dirty="0"/>
              <a:t>판별 모델이 상호 작용하면서 원본에 가까운 신호를 복원하는 네트워크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성능 자체 </a:t>
            </a:r>
            <a:r>
              <a:rPr lang="en-US" altLang="ko-KR" dirty="0">
                <a:sym typeface="Wingdings" panose="05000000000000000000" pitchFamily="2" charset="2"/>
              </a:rPr>
              <a:t> AE </a:t>
            </a:r>
            <a:r>
              <a:rPr lang="ko-KR" altLang="en-US" dirty="0">
                <a:sym typeface="Wingdings" panose="05000000000000000000" pitchFamily="2" charset="2"/>
              </a:rPr>
              <a:t>만큼 좋지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OCR-GAN : </a:t>
            </a:r>
            <a:r>
              <a:rPr lang="ko-KR" altLang="en-US" dirty="0">
                <a:sym typeface="Wingdings" panose="05000000000000000000" pitchFamily="2" charset="2"/>
              </a:rPr>
              <a:t>주파수 </a:t>
            </a:r>
            <a:r>
              <a:rPr lang="ko-KR" altLang="en-US" dirty="0" err="1">
                <a:sym typeface="Wingdings" panose="05000000000000000000" pitchFamily="2" charset="2"/>
              </a:rPr>
              <a:t>디커플링</a:t>
            </a:r>
            <a:r>
              <a:rPr lang="ko-KR" altLang="en-US" dirty="0">
                <a:sym typeface="Wingdings" panose="05000000000000000000" pitchFamily="2" charset="2"/>
              </a:rPr>
              <a:t> 모듈이 존재하고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입력 이미지 자체를 서로 다른 주파수의 조합으로 분해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분해 후 복원한 주파수 정보를 종합하여 최종적인 복원 이미지를 생성하고</a:t>
            </a:r>
            <a:r>
              <a:rPr lang="en-US" altLang="ko-KR" dirty="0"/>
              <a:t>, </a:t>
            </a:r>
            <a:r>
              <a:rPr lang="ko-KR" altLang="en-US" dirty="0"/>
              <a:t>추론 단계에서 그 주파수 분포 차이를 활용해서 정상</a:t>
            </a:r>
            <a:r>
              <a:rPr lang="en-US" altLang="ko-KR" dirty="0"/>
              <a:t>/</a:t>
            </a:r>
            <a:r>
              <a:rPr lang="ko-KR" altLang="en-US" dirty="0"/>
              <a:t>비정상 판별을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66C03-65B8-4F2D-830C-FA85B2018F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9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7533-666F-E591-6CCD-8BE5F9EA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5639-B0F2-01C9-E25D-A1B5B54F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B9DC-436F-BCAD-8A0E-26B38F0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1B67-718C-541D-6465-F32F1DF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203D-4AAF-B361-43DA-3019903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CB1A-906F-BCE8-35C6-9446769E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C0805-3EF1-40A5-3F9A-00DCE0F4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DACB8-91EF-0773-8C33-04D582C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1498-126C-0240-6FFA-6FE49EF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EF21-01B9-874B-C628-845C8EC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80397-0DA9-DB87-241D-989BA3478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5C404-ED53-CEC3-C9A8-A5E1E4A3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E6634-F022-E5DB-7B0B-5DAE8184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5A68-E705-A193-DE6F-300899F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53E5-228F-D6DB-D734-3E6FA3D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52">
            <a:extLst>
              <a:ext uri="{FF2B5EF4-FFF2-40B4-BE49-F238E27FC236}">
                <a16:creationId xmlns:a16="http://schemas.microsoft.com/office/drawing/2014/main" id="{5874BF95-0330-DC32-88C6-8E0AB69EFF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4508615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>
            <a:extLst>
              <a:ext uri="{FF2B5EF4-FFF2-40B4-BE49-F238E27FC236}">
                <a16:creationId xmlns:a16="http://schemas.microsoft.com/office/drawing/2014/main" id="{7614519F-7BB2-A7AB-809D-D51D7E45C3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2285971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3657-7A9B-3F50-25AA-A2F8E9E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7A80F-3CD7-ADEF-F139-4AA445D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6F2A-0E00-414F-D8C6-5684FBD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B7AC3-8B59-E0BB-1140-6B32F11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CFB5-C2AF-819F-3994-B6F80E4C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20FE-0E20-37B5-5446-E3B2836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F1578-7B9C-DB2A-5F9C-D46FBDC7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6316-BC2C-2043-1951-E7CD1F04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D606A-D0C4-24EE-2D43-0EF5DF5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814D-F897-E55C-4004-4B7401D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6D756-6FB6-34F8-05A0-EBBB639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404C-ECF5-8738-4B74-D543E25A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E84C8-A1B9-CB3C-F0BD-D33DB28E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06019-5812-11FE-A2A4-728BC6E9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ABE7-3189-92CA-361D-CBA70FE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B9C55-B665-7540-9B80-FCB6FB3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8800-08A9-85D6-8DFC-CD18FF8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02DB8-9534-B0E1-A735-DAD58656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B6D82-A032-9BBD-A165-9998002C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CE5E1-5F2F-A543-857E-7DECBB60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983670-1383-188E-269E-822E2FC5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F9181-6027-F86C-8822-D41B920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6CDEB-6B22-DB27-770F-60BD64C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FFAF0-9C0F-7A7A-ADDE-8CFF7F68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F9C5-1ABC-D56D-7293-9993F24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D18F1-D6F1-FA76-7655-FDE640B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2AAD0-CF88-54F1-14DE-3864351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20798-F228-D610-CE03-096AA2A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2473D-1D80-09A2-2984-C9A4AA1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DB0C8-F4BF-3498-E1D5-71E3F45D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1A542-A112-16B0-4C41-0070105F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E93D-4AE9-C854-D891-B69294A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0B4F4-17AB-F263-BC38-9E7B1EE5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B7177-F04A-93F8-0B6C-FC696BCD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EC30F-CBF4-95E0-10CA-472476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19F66-0877-4906-D689-459636E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DAC3E-9F5A-23F4-90C1-042A383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3CC1-0BAA-87E3-EB81-9E0A6F8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28D51-A4A7-1262-5AB3-3E2FE4D4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1BF75-50AA-65EF-498A-E5504264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7F1E6-6954-7AB3-4B24-0EAF39B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3998B-56B0-7929-DF65-98E0B9F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712FF-AC5B-91CC-12EF-8437124F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4792F-A563-5EB9-5ADF-19A4DBE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E4D-DEAE-D0F9-9B1E-340914C1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AE95-F269-341B-47CB-0A81F1A1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FDD723-832E-488C-90C7-DC8DEC9A9387}" type="datetimeFigureOut">
              <a:rPr lang="ko-KR" altLang="en-US" smtClean="0"/>
              <a:pPr/>
              <a:t>2024-03-13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880E-7B72-5152-C88B-6082164E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2456-40AD-2481-54C0-E80CFCFC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EA9987D3-25B1-4FF7-B247-0EE4CCD0B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9D460505-449C-45A3-9235-9BA026FB7960}" type="datetimeFigureOut">
              <a:rPr lang="ko-KR" altLang="en-US" smtClean="0"/>
              <a:pPr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046BFC36-B9BE-4683-A35D-F5D874D482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263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현대하모니 L" panose="02020603020101020101" pitchFamily="18" charset="-127"/>
          <a:cs typeface="+mj-cs"/>
        </a:defRPr>
      </a:lvl1pPr>
    </p:titleStyle>
    <p:bodyStyle>
      <a:lvl1pPr marL="228566" indent="-228566" algn="l" defTabSz="91426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1pPr>
      <a:lvl2pPr marL="685697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2pPr>
      <a:lvl3pPr marL="114282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3pPr>
      <a:lvl4pPr marL="1599960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4pPr>
      <a:lvl5pPr marL="2057092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5pPr>
      <a:lvl6pPr marL="2514224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603237" y="4325395"/>
            <a:ext cx="6984829" cy="164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2024. 3. 14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한동대학교 기계제어공학부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21800774 </a:t>
            </a: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한민웅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1270830" y="1495525"/>
            <a:ext cx="9649641" cy="6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en-US" altLang="ko-KR" sz="30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Deep</a:t>
            </a:r>
            <a:r>
              <a:rPr lang="ko-KR" altLang="en-US" sz="30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0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Industrial Image Anomaly Detection : A Survey</a:t>
            </a:r>
            <a:endParaRPr lang="ko-KR" altLang="en-US" sz="3000" b="1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51518-C6DB-74FD-34BB-E17A20DD312C}"/>
              </a:ext>
            </a:extLst>
          </p:cNvPr>
          <p:cNvSpPr txBox="1"/>
          <p:nvPr/>
        </p:nvSpPr>
        <p:spPr>
          <a:xfrm>
            <a:off x="6592" y="6209990"/>
            <a:ext cx="4035517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Advisor : prof. Young-</a:t>
            </a:r>
            <a:r>
              <a:rPr lang="en-US" altLang="ko-KR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Keun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DEFB15-BAAE-7380-47D9-E7700AD65988}"/>
              </a:ext>
            </a:extLst>
          </p:cNvPr>
          <p:cNvGrpSpPr/>
          <p:nvPr/>
        </p:nvGrpSpPr>
        <p:grpSpPr>
          <a:xfrm>
            <a:off x="263781" y="901507"/>
            <a:ext cx="7238455" cy="1664083"/>
            <a:chOff x="263781" y="901507"/>
            <a:chExt cx="8270619" cy="21690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55F3A7-3B1D-9D93-3FDF-2F1C7E32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781" y="901507"/>
              <a:ext cx="8270619" cy="216906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604D1C-C8C3-29C8-7E7D-F9C8E1D777BF}"/>
                </a:ext>
              </a:extLst>
            </p:cNvPr>
            <p:cNvSpPr/>
            <p:nvPr/>
          </p:nvSpPr>
          <p:spPr>
            <a:xfrm>
              <a:off x="4089870" y="1571623"/>
              <a:ext cx="4330230" cy="1438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3828B2-3E97-F2F5-C34B-F344C4E8E6FD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Manufacturing setting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4CD3-53E9-7CD4-AFF6-103D063CBFB3}"/>
              </a:ext>
            </a:extLst>
          </p:cNvPr>
          <p:cNvSpPr txBox="1"/>
          <p:nvPr/>
        </p:nvSpPr>
        <p:spPr>
          <a:xfrm>
            <a:off x="361950" y="2519043"/>
            <a:ext cx="11566269" cy="139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Noisy anomaly detection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실제 대부분의 이상치 탐지 방법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데이터만을 기반으로 학습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Noised label :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라벨링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작업이 선행되었다 하더라도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오분류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가능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이상 데이터가 학습 과정에 포함될 수 있음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AADDE4-A761-7BF5-28C5-F518A73A5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60" y="3934986"/>
            <a:ext cx="4088225" cy="27384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FBDD88-68AB-A7AC-0894-F227DC762FBD}"/>
              </a:ext>
            </a:extLst>
          </p:cNvPr>
          <p:cNvSpPr/>
          <p:nvPr/>
        </p:nvSpPr>
        <p:spPr>
          <a:xfrm>
            <a:off x="1370703" y="4157845"/>
            <a:ext cx="3424582" cy="15897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6EA1D-AD47-0485-E048-49184D0C1BEF}"/>
              </a:ext>
            </a:extLst>
          </p:cNvPr>
          <p:cNvSpPr txBox="1"/>
          <p:nvPr/>
        </p:nvSpPr>
        <p:spPr>
          <a:xfrm>
            <a:off x="4792620" y="3922171"/>
            <a:ext cx="11566269" cy="47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비정상 데이터</a:t>
            </a:r>
            <a:r>
              <a:rPr lang="en-US" altLang="ko-KR" sz="15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5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정상데이터 비율</a:t>
            </a:r>
            <a:endParaRPr lang="en-US" altLang="ko-KR" sz="15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1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3F309-E4F2-697D-5CF2-68A10DC70B35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Manufacturing setting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35331B-ABE4-F040-28B1-712A9064B10A}"/>
              </a:ext>
            </a:extLst>
          </p:cNvPr>
          <p:cNvGrpSpPr/>
          <p:nvPr/>
        </p:nvGrpSpPr>
        <p:grpSpPr>
          <a:xfrm>
            <a:off x="263781" y="901507"/>
            <a:ext cx="7238455" cy="1664083"/>
            <a:chOff x="263781" y="901507"/>
            <a:chExt cx="8270619" cy="21690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39F4A9-9042-C9BB-79A7-21F67E4CB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781" y="901507"/>
              <a:ext cx="8270619" cy="216906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30F771-51B8-78D0-058E-8288D2DAAA07}"/>
                </a:ext>
              </a:extLst>
            </p:cNvPr>
            <p:cNvSpPr/>
            <p:nvPr/>
          </p:nvSpPr>
          <p:spPr>
            <a:xfrm>
              <a:off x="4089870" y="1571623"/>
              <a:ext cx="4330230" cy="1438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2B2A29-12D4-082C-3408-EEB50B3FFCE3}"/>
              </a:ext>
            </a:extLst>
          </p:cNvPr>
          <p:cNvSpPr txBox="1"/>
          <p:nvPr/>
        </p:nvSpPr>
        <p:spPr>
          <a:xfrm>
            <a:off x="263781" y="2565590"/>
            <a:ext cx="11566269" cy="281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 anomaly detection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일반적인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RGB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 상에서 포함할 수 없는 정보들을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detect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것이 목적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effectLst/>
                <a:latin typeface="Söhne"/>
              </a:rPr>
              <a:t>MVTec</a:t>
            </a:r>
            <a:r>
              <a:rPr lang="en-US" altLang="ko-KR" sz="1600" b="0" i="0" dirty="0">
                <a:effectLst/>
                <a:latin typeface="Söhne"/>
              </a:rPr>
              <a:t> 3D-AD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Teacher – student network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Teacher network 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기하학적 특징 습득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knowledge distillation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대부분의 방법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RGB-D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특화됨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Point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cloud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 데이터에 당장 적용하기에는 어려움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A1A79-B1CA-DD55-D475-69E9B1B4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141" y="901507"/>
            <a:ext cx="4396141" cy="28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2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082C0-35B6-BE87-990F-7B37ED369C5E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Manufacturing setting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48E42E-7950-BB18-F5AA-424E57321FBC}"/>
              </a:ext>
            </a:extLst>
          </p:cNvPr>
          <p:cNvGrpSpPr/>
          <p:nvPr/>
        </p:nvGrpSpPr>
        <p:grpSpPr>
          <a:xfrm>
            <a:off x="263781" y="901507"/>
            <a:ext cx="7238455" cy="1664083"/>
            <a:chOff x="263781" y="901507"/>
            <a:chExt cx="8270619" cy="21690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BA6BC7-E1A6-2FB2-68C5-A00627D2B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781" y="901507"/>
              <a:ext cx="8270619" cy="216906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3D18B5-3A27-6535-ED82-3BF2C54F871D}"/>
                </a:ext>
              </a:extLst>
            </p:cNvPr>
            <p:cNvSpPr/>
            <p:nvPr/>
          </p:nvSpPr>
          <p:spPr>
            <a:xfrm>
              <a:off x="4089870" y="1571623"/>
              <a:ext cx="4330230" cy="1438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47F26D-813A-8C91-27E9-D336BE9B4116}"/>
              </a:ext>
            </a:extLst>
          </p:cNvPr>
          <p:cNvSpPr txBox="1"/>
          <p:nvPr/>
        </p:nvSpPr>
        <p:spPr>
          <a:xfrm>
            <a:off x="330777" y="2519043"/>
            <a:ext cx="11566269" cy="324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Anomaly 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제한된 데이터로 모델의 성능을 향상시키는 방법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증강에 초점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Unsupervised anomaly detection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경우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MemSeg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와 같은 데이터 증강 기법을 활용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DST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기법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샘플에 결함을 합성하여 학습 데이터를 생성하는 모델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샘플에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마스킹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Histogram matching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색상 분포 통일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U-net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더 현실적인 이미지를 구현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65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40360-6F79-B98B-3522-D06A3C08773C}"/>
              </a:ext>
            </a:extLst>
          </p:cNvPr>
          <p:cNvSpPr txBox="1"/>
          <p:nvPr/>
        </p:nvSpPr>
        <p:spPr>
          <a:xfrm>
            <a:off x="1605517" y="3152001"/>
            <a:ext cx="8623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Thank you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597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3E885F-1815-AF25-405A-949DF6DC0AD8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정의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8304149-7C1D-FB09-FFC4-9315ACBC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Anomaly detection </a:t>
            </a:r>
            <a:r>
              <a:rPr lang="ko-KR" altLang="en-US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이란</a:t>
            </a:r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69C8B-7264-2C8B-0E72-DCAF8D083446}"/>
              </a:ext>
            </a:extLst>
          </p:cNvPr>
          <p:cNvSpPr txBox="1"/>
          <p:nvPr/>
        </p:nvSpPr>
        <p:spPr>
          <a:xfrm>
            <a:off x="422745" y="1430605"/>
            <a:ext cx="11635905" cy="14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내에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anomaly, outlier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같이 예상치 못한 패턴을 찾아내는 과정을 의미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산업 데이터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 모두 적용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논문에서는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이미지 기반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anomaly detection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내용을 다루고 있음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논문의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Framework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016B25-26B0-916E-24F2-68F18A57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97" y="3082732"/>
            <a:ext cx="10134600" cy="26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000EBC-7287-DDAF-EF8C-586E794F63BF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7E4AA89-7E51-1A64-0875-20FC8B85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891929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Feature embedding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A60B2-F261-00AE-4CC7-4F9CF3357E7B}"/>
              </a:ext>
            </a:extLst>
          </p:cNvPr>
          <p:cNvSpPr txBox="1"/>
          <p:nvPr/>
        </p:nvSpPr>
        <p:spPr>
          <a:xfrm>
            <a:off x="422745" y="1352550"/>
            <a:ext cx="11607330" cy="17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Teacher – Student architecture (Instructional strategy)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RESNET, VGG,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EfficientNet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같은 사전 정의된 모델에 의존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Teacher model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knowledge distillation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작은 모델로 더 큰 모델의 성능을 끌어내도록 하는 것이 목적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ED3E9D-471D-B6DA-2D81-FE4135CD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5" y="2991601"/>
            <a:ext cx="6873405" cy="33615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4CA7F2-8191-1753-7F81-F1923F9DD074}"/>
              </a:ext>
            </a:extLst>
          </p:cNvPr>
          <p:cNvSpPr/>
          <p:nvPr/>
        </p:nvSpPr>
        <p:spPr>
          <a:xfrm>
            <a:off x="4591050" y="4819650"/>
            <a:ext cx="876300" cy="28575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1DAB-C1A2-ACF3-6D10-8B0558BEC973}"/>
              </a:ext>
            </a:extLst>
          </p:cNvPr>
          <p:cNvSpPr/>
          <p:nvPr/>
        </p:nvSpPr>
        <p:spPr>
          <a:xfrm>
            <a:off x="5619750" y="4819650"/>
            <a:ext cx="1104902" cy="285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4B6F9-99FA-9903-BBE7-A649CA206A3F}"/>
              </a:ext>
            </a:extLst>
          </p:cNvPr>
          <p:cNvSpPr/>
          <p:nvPr/>
        </p:nvSpPr>
        <p:spPr>
          <a:xfrm>
            <a:off x="7415212" y="3198916"/>
            <a:ext cx="685800" cy="18097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9251B-512A-40CA-B6B7-B29E1675454F}"/>
              </a:ext>
            </a:extLst>
          </p:cNvPr>
          <p:cNvSpPr txBox="1"/>
          <p:nvPr/>
        </p:nvSpPr>
        <p:spPr>
          <a:xfrm>
            <a:off x="8081962" y="3150903"/>
            <a:ext cx="37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Ground truth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student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네트워크의 분류 결과 차이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AFB6BA-D5D2-301D-C148-96DDA942055F}"/>
              </a:ext>
            </a:extLst>
          </p:cNvPr>
          <p:cNvSpPr/>
          <p:nvPr/>
        </p:nvSpPr>
        <p:spPr>
          <a:xfrm>
            <a:off x="7415212" y="3532078"/>
            <a:ext cx="685800" cy="1809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448C2-06DA-7AC7-70CD-1D0D7DF6202E}"/>
              </a:ext>
            </a:extLst>
          </p:cNvPr>
          <p:cNvSpPr txBox="1"/>
          <p:nvPr/>
        </p:nvSpPr>
        <p:spPr>
          <a:xfrm>
            <a:off x="8101011" y="3504488"/>
            <a:ext cx="392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Teacher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네트워크와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Student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네트워크의 분류 결과 차이</a:t>
            </a:r>
          </a:p>
        </p:txBody>
      </p:sp>
    </p:spTree>
    <p:extLst>
      <p:ext uri="{BB962C8B-B14F-4D97-AF65-F5344CB8AC3E}">
        <p14:creationId xmlns:p14="http://schemas.microsoft.com/office/powerpoint/2010/main" val="204796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57C15-E511-413E-2171-30A1D5D4F280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0CD6F-145D-C116-89AD-D620FFAD6D00}"/>
              </a:ext>
            </a:extLst>
          </p:cNvPr>
          <p:cNvSpPr txBox="1"/>
          <p:nvPr/>
        </p:nvSpPr>
        <p:spPr>
          <a:xfrm>
            <a:off x="175095" y="809625"/>
            <a:ext cx="11607330" cy="73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학습을 진행하는 동안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knowledge distillation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계속 일어나는 방향으로 진행됨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BD97F-5CAD-E295-B92B-BC66774E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2" y="1261885"/>
            <a:ext cx="4811944" cy="2388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A68080-2287-6EF8-25F3-C21F3488FC3E}"/>
              </a:ext>
            </a:extLst>
          </p:cNvPr>
          <p:cNvSpPr txBox="1"/>
          <p:nvPr/>
        </p:nvSpPr>
        <p:spPr>
          <a:xfrm>
            <a:off x="175095" y="4142223"/>
            <a:ext cx="11607330" cy="212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Training </a:t>
            </a:r>
            <a:r>
              <a:rPr lang="ko-KR" altLang="en-US" sz="15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endParaRPr lang="en-US" altLang="ko-KR" sz="1500" u="sng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- Normal sample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들을 전수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Inference </a:t>
            </a:r>
            <a:r>
              <a:rPr lang="ko-KR" altLang="en-US" sz="15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endParaRPr lang="en-US" altLang="ko-KR" sz="1500" u="sng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-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데이터셋에 대해서는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 모델에서 서로 비교할 만한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들이 추출된다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-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비정상 데이터셋에 대해서는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차이가 나는 결과를 확인 가능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-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네트워크에 의해 생성된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특성맵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비교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Anomaly score map 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이미지 사이즈로 확장하여 이미지의 비정상 부분을 확인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B60F85-244F-6599-90E4-33C75AB7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48" y="1261885"/>
            <a:ext cx="4779366" cy="21671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DF6F9B-3E8C-E2C8-7F0F-20C93EEC3748}"/>
              </a:ext>
            </a:extLst>
          </p:cNvPr>
          <p:cNvSpPr txBox="1"/>
          <p:nvPr/>
        </p:nvSpPr>
        <p:spPr>
          <a:xfrm>
            <a:off x="263781" y="3678544"/>
            <a:ext cx="5098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[Teacher – Student architecture]</a:t>
            </a:r>
            <a:endParaRPr lang="ko-KR" altLang="en-US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F8B1D-D8A3-DE44-B98A-E2ED4A5B1239}"/>
              </a:ext>
            </a:extLst>
          </p:cNvPr>
          <p:cNvSpPr txBox="1"/>
          <p:nvPr/>
        </p:nvSpPr>
        <p:spPr>
          <a:xfrm>
            <a:off x="6267446" y="3678543"/>
            <a:ext cx="4779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[Anomaly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score map]</a:t>
            </a:r>
            <a:endParaRPr lang="ko-KR" altLang="en-US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05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D1054-47D7-EA6F-0070-D2E17DB28B75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00BF163-4A16-46F7-3FF6-138EBE1D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891929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Feature embedding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C9329-0016-7E63-64B1-6F17090036B8}"/>
              </a:ext>
            </a:extLst>
          </p:cNvPr>
          <p:cNvSpPr txBox="1"/>
          <p:nvPr/>
        </p:nvSpPr>
        <p:spPr>
          <a:xfrm>
            <a:off x="422745" y="1352550"/>
            <a:ext cx="11607330" cy="246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One class classification (OCC problem)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Anomaly detection 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비정상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class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분류 문제의 접근법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SVM (support vector machine) : margin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최대화 하는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hyperplane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찾는 문제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핵심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학습을 진행하는 동안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샘플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비정상 샘플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구분할 수 있는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hypershere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SVDD,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DeepSVDD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PatchSVDD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DSPSVDD, SE-SVDD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SVDD : OCC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문제에서 고전적인 기법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함수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구의 부피를 최소화화여 이상치를 구분하는 것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49AFD3-1295-1DB5-26E8-93A43094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5" y="3514725"/>
            <a:ext cx="6264793" cy="2905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9DC380-E0DD-CB84-75F8-7FD453381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541" y="3578015"/>
            <a:ext cx="5260302" cy="1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9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8A738-C5A9-1969-F380-68F69B56DD1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116DF9-21A5-0C96-B188-421BA2FC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891929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Feature embedding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51FA3-20D3-00BE-FDEE-D28F33683DF1}"/>
              </a:ext>
            </a:extLst>
          </p:cNvPr>
          <p:cNvSpPr txBox="1"/>
          <p:nvPr/>
        </p:nvSpPr>
        <p:spPr>
          <a:xfrm>
            <a:off x="422745" y="1352550"/>
            <a:ext cx="11607330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Distribution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전체적인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flow : OCC problem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비슷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들을 의도하는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distribution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분포하게끔 하는 것을 목표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sample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대한 특징 추출 후 </a:t>
            </a:r>
            <a:r>
              <a:rPr lang="ko-KR" altLang="en-US" sz="15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가우시안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분포에 매핑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(mapping module)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비정상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probability 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분포에서 벗어난 정도에 따라 매길 수 있다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이전 기법들은 주로 학습을 진행함에 따라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모델이 이전 정보를 잊어버리는 문제가 발생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EA54D1-6A4C-9ECF-349D-CBD73E9D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8" y="3497151"/>
            <a:ext cx="532013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9A4DD-A2E5-011C-71ED-ED6EE675FF4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AB14A1F-E564-C432-5EA7-30831613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891929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Feature embedding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5A031-31D1-C578-F81D-5BBCE9066793}"/>
              </a:ext>
            </a:extLst>
          </p:cNvPr>
          <p:cNvSpPr txBox="1"/>
          <p:nvPr/>
        </p:nvSpPr>
        <p:spPr>
          <a:xfrm>
            <a:off x="422745" y="1352550"/>
            <a:ext cx="11607330" cy="17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Memory bank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장점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loss function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대한 정의가 필요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Backbone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추가적인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memory space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필요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sample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가지는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저장할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memory bank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필요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SPADE (Semantic Pyramid Anomaly detection) : test sample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로부터 가장 가까이 위치한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normal sample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찾고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거리를 측정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E7A7E8-7B3D-61BD-E002-F30D8C15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5" y="3287486"/>
            <a:ext cx="6133156" cy="33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D9D8E7-FCAE-5730-EACC-6778B174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92" y="826613"/>
            <a:ext cx="5127483" cy="3501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A5FD69-4B2F-3719-9F34-41DC9881DC80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E348C37-E634-3AA1-0325-3382CDF8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891929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Reconstruction based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3DDC6-F115-B0A7-3433-FFFD5C1C0287}"/>
              </a:ext>
            </a:extLst>
          </p:cNvPr>
          <p:cNvSpPr txBox="1"/>
          <p:nvPr/>
        </p:nvSpPr>
        <p:spPr>
          <a:xfrm>
            <a:off x="422745" y="1428752"/>
            <a:ext cx="11607330" cy="350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대표적인 모델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Autoencoder, GAN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학습 단계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정상 이미지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reconstruction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Comparison model 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원본 이미지 및 복원 이미지를 비교하여 이상 유무를 탐지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사전 학습된 강건한 모델 없이도 이상치 탐지가 가능하다는 장점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Autoencoder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복원된 이미지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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원본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차이가 존재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과도한 이상치 탐지 가능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Outlier-Expressed Style Distillation Network (OE-SDN) : Preserve style translation / Suppress content translation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Multi level Image reconstruction (MLIR) 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다양한 해상도에서 이미지 노이즈 제거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재구성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0" name="Picture 2" descr="Building Autoencoders in Keras">
            <a:extLst>
              <a:ext uri="{FF2B5EF4-FFF2-40B4-BE49-F238E27FC236}">
                <a16:creationId xmlns:a16="http://schemas.microsoft.com/office/drawing/2014/main" id="{E5006C26-5704-E0D3-32C0-60A6ECC2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2" y="4929775"/>
            <a:ext cx="5520518" cy="17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6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9F4F3-1B1D-040B-C324-88FA9F7D1C5B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Unsupervised anomaly detection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CF3964A-CB13-744F-FAAD-961A4F89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891929"/>
            <a:ext cx="3943982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Reconstruction based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8C493-4F9C-DAB4-1531-D61CB1550572}"/>
              </a:ext>
            </a:extLst>
          </p:cNvPr>
          <p:cNvSpPr txBox="1"/>
          <p:nvPr/>
        </p:nvSpPr>
        <p:spPr>
          <a:xfrm>
            <a:off x="422745" y="1323977"/>
            <a:ext cx="11346510" cy="3250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GAN</a:t>
            </a:r>
            <a:r>
              <a:rPr lang="ko-KR" altLang="en-US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성능은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만큼 좋지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Generative model / Discriminator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OCR-GAN : Frequency decoupling module (FD)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이미지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서로 다른 주파수의 조합으로 분해</a:t>
            </a:r>
            <a:endParaRPr lang="en-US" altLang="ko-KR" sz="1500" dirty="0">
              <a:latin typeface="현대하모니 L" panose="02020603020101020101" pitchFamily="18" charset="-127"/>
              <a:ea typeface="현대하모니 L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분해 후 복원한 주파수 정보 조합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reconstruct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     inference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단계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주파수 분포 차이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정상 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/ </a:t>
            </a:r>
            <a:r>
              <a:rPr lang="ko-KR" altLang="en-US" sz="15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비정상 판별</a:t>
            </a:r>
            <a:r>
              <a:rPr lang="en-US" altLang="ko-KR" sz="15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</a:p>
        </p:txBody>
      </p:sp>
      <p:pic>
        <p:nvPicPr>
          <p:cNvPr id="1026" name="Picture 2" descr="Generative adversarial networks explained - IBM Developer">
            <a:extLst>
              <a:ext uri="{FF2B5EF4-FFF2-40B4-BE49-F238E27FC236}">
                <a16:creationId xmlns:a16="http://schemas.microsoft.com/office/drawing/2014/main" id="{B8D16F33-B06B-E77C-EA07-D816F6D7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49" y="1099566"/>
            <a:ext cx="6314138" cy="325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49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12875</TotalTime>
  <Words>1957</Words>
  <Application>Microsoft Office PowerPoint</Application>
  <PresentationFormat>와이드스크린</PresentationFormat>
  <Paragraphs>225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Söhne</vt:lpstr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송태웅</dc:creator>
  <cp:lastModifiedBy>한민웅/21800773</cp:lastModifiedBy>
  <cp:revision>1036</cp:revision>
  <dcterms:created xsi:type="dcterms:W3CDTF">2023-02-24T09:29:18Z</dcterms:created>
  <dcterms:modified xsi:type="dcterms:W3CDTF">2024-03-13T13:29:10Z</dcterms:modified>
</cp:coreProperties>
</file>