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9"/>
  </p:notesMasterIdLst>
  <p:sldIdLst>
    <p:sldId id="256" r:id="rId3"/>
    <p:sldId id="1072" r:id="rId4"/>
    <p:sldId id="1073" r:id="rId5"/>
    <p:sldId id="1075" r:id="rId6"/>
    <p:sldId id="1074" r:id="rId7"/>
    <p:sldId id="1076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18855E2-CC53-0848-E46F-924B89AB996A}" name="송태웅" initials="송" userId="S::21700384@handong.edu::299db977-31b8-4373-94f4-ec0ae4568f0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15B9A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6574" autoAdjust="0"/>
  </p:normalViewPr>
  <p:slideViewPr>
    <p:cSldViewPr snapToGrid="0">
      <p:cViewPr varScale="1">
        <p:scale>
          <a:sx n="87" d="100"/>
          <a:sy n="87" d="100"/>
        </p:scale>
        <p:origin x="15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현대하모니 L" panose="02020603020101020101" pitchFamily="18" charset="-127"/>
                <a:ea typeface="현대하모니 L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현대하모니 L" panose="02020603020101020101" pitchFamily="18" charset="-127"/>
                <a:ea typeface="현대하모니 L" panose="02020603020101020101" pitchFamily="18" charset="-127"/>
              </a:defRPr>
            </a:lvl1pPr>
          </a:lstStyle>
          <a:p>
            <a:fld id="{0AC0930F-ABFB-4F49-9F82-3264384E9F4C}" type="datetimeFigureOut">
              <a:rPr lang="ko-KR" altLang="en-US" smtClean="0"/>
              <a:pPr/>
              <a:t>2024-04-04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현대하모니 L" panose="02020603020101020101" pitchFamily="18" charset="-127"/>
                <a:ea typeface="현대하모니 L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현대하모니 L" panose="02020603020101020101" pitchFamily="18" charset="-127"/>
                <a:ea typeface="현대하모니 L" panose="02020603020101020101" pitchFamily="18" charset="-127"/>
              </a:defRPr>
            </a:lvl1pPr>
          </a:lstStyle>
          <a:p>
            <a:fld id="{90D66C03-65B8-4F2D-830C-FA85B2018F1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412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현대하모니 L" panose="02020603020101020101" pitchFamily="18" charset="-127"/>
        <a:ea typeface="현대하모니 L" panose="02020603020101020101" pitchFamily="18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현대하모니 L" panose="02020603020101020101" pitchFamily="18" charset="-127"/>
        <a:ea typeface="현대하모니 L" panose="02020603020101020101" pitchFamily="18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현대하모니 L" panose="02020603020101020101" pitchFamily="18" charset="-127"/>
        <a:ea typeface="현대하모니 L" panose="02020603020101020101" pitchFamily="18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현대하모니 L" panose="02020603020101020101" pitchFamily="18" charset="-127"/>
        <a:ea typeface="현대하모니 L" panose="02020603020101020101" pitchFamily="18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현대하모니 L" panose="02020603020101020101" pitchFamily="18" charset="-127"/>
        <a:ea typeface="현대하모니 L" panose="02020603020101020101" pitchFamily="18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3050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lnSpc>
                <a:spcPct val="150000"/>
              </a:lnSpc>
              <a:buFontTx/>
              <a:buNone/>
            </a:pPr>
            <a:endParaRPr kumimoji="1" lang="en-US" altLang="ko-KR" sz="1200" b="1" dirty="0">
              <a:solidFill>
                <a:srgbClr val="000000"/>
              </a:solidFill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884D1-072C-4EDD-BA0E-7969FF708DF3}" type="slidenum">
              <a:rPr lang="ko-KR" altLang="en-US" smtClean="0">
                <a:solidFill>
                  <a:prstClr val="black"/>
                </a:solidFill>
              </a:rPr>
              <a:pPr/>
              <a:t>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286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기존의 모델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이미지에서 추출된 특징의 분포를 알아낼 때 분포를 정확하게 계산하거나 추정하는 것이 수학적으로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매우 어려운 특성이 존재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28600" indent="-228600">
              <a:buAutoNum type="arabicPeriod"/>
            </a:pPr>
            <a:endParaRPr lang="en-US" altLang="ko-KR" dirty="0">
              <a:sym typeface="Wingdings" panose="05000000000000000000" pitchFamily="2" charset="2"/>
            </a:endParaRPr>
          </a:p>
          <a:p>
            <a:pPr marL="228600" indent="-228600">
              <a:buAutoNum type="arabicPeriod"/>
            </a:pPr>
            <a:r>
              <a:rPr lang="ko-KR" altLang="en-US" dirty="0">
                <a:sym typeface="Wingdings" panose="05000000000000000000" pitchFamily="2" charset="2"/>
              </a:rPr>
              <a:t>기존의 여러 모델들의 특징 </a:t>
            </a:r>
            <a:r>
              <a:rPr lang="en-US" altLang="ko-KR" dirty="0">
                <a:sym typeface="Wingdings" panose="05000000000000000000" pitchFamily="2" charset="2"/>
              </a:rPr>
              <a:t>: Anomaly localization</a:t>
            </a:r>
            <a:r>
              <a:rPr lang="ko-KR" altLang="en-US" dirty="0">
                <a:sym typeface="Wingdings" panose="05000000000000000000" pitchFamily="2" charset="2"/>
              </a:rPr>
              <a:t>을 위해 </a:t>
            </a:r>
            <a:r>
              <a:rPr lang="en-US" altLang="ko-KR" dirty="0">
                <a:sym typeface="Wingdings" panose="05000000000000000000" pitchFamily="2" charset="2"/>
              </a:rPr>
              <a:t>Patch </a:t>
            </a:r>
            <a:r>
              <a:rPr lang="ko-KR" altLang="en-US" dirty="0">
                <a:sym typeface="Wingdings" panose="05000000000000000000" pitchFamily="2" charset="2"/>
              </a:rPr>
              <a:t>단위로 잘라서 </a:t>
            </a:r>
            <a:r>
              <a:rPr lang="en-US" altLang="ko-KR" dirty="0">
                <a:sym typeface="Wingdings" panose="05000000000000000000" pitchFamily="2" charset="2"/>
              </a:rPr>
              <a:t>Feature extraction</a:t>
            </a:r>
            <a:r>
              <a:rPr lang="ko-KR" altLang="en-US" dirty="0">
                <a:sym typeface="Wingdings" panose="05000000000000000000" pitchFamily="2" charset="2"/>
              </a:rPr>
              <a:t>을 진행 </a:t>
            </a:r>
            <a:r>
              <a:rPr lang="en-US" altLang="ko-KR" dirty="0">
                <a:sym typeface="Wingdings" panose="05000000000000000000" pitchFamily="2" charset="2"/>
              </a:rPr>
              <a:t> Sliding window </a:t>
            </a:r>
            <a:r>
              <a:rPr lang="ko-KR" altLang="en-US" dirty="0">
                <a:sym typeface="Wingdings" panose="05000000000000000000" pitchFamily="2" charset="2"/>
              </a:rPr>
              <a:t>기반 기법들의 연산 비용 문제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FFCC6-624D-4475-93F6-6C79F08C5C1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630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우선은 신호에 대한 특징 추출 모델로</a:t>
            </a:r>
            <a:r>
              <a:rPr lang="en-US" altLang="ko-KR" dirty="0"/>
              <a:t>, RESNET</a:t>
            </a:r>
            <a:r>
              <a:rPr lang="ko-KR" altLang="en-US" dirty="0"/>
              <a:t>과 같은 </a:t>
            </a:r>
            <a:r>
              <a:rPr lang="en-US" altLang="ko-KR" dirty="0"/>
              <a:t>CNN </a:t>
            </a:r>
            <a:r>
              <a:rPr lang="ko-KR" altLang="en-US" dirty="0"/>
              <a:t>모델을 활용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모델의 중간에 </a:t>
            </a:r>
            <a:r>
              <a:rPr lang="en-US" altLang="ko-KR" dirty="0"/>
              <a:t>2D Flow model</a:t>
            </a:r>
            <a:r>
              <a:rPr lang="ko-KR" altLang="en-US" dirty="0"/>
              <a:t>에 해당하는 부분이 있는데</a:t>
            </a:r>
            <a:r>
              <a:rPr lang="en-US" altLang="ko-KR" dirty="0"/>
              <a:t>, </a:t>
            </a:r>
            <a:r>
              <a:rPr lang="ko-KR" altLang="en-US" dirty="0"/>
              <a:t>이 부분은 일반적인 </a:t>
            </a:r>
            <a:r>
              <a:rPr lang="en-US" altLang="ko-KR" dirty="0"/>
              <a:t>Normalizing flow </a:t>
            </a:r>
            <a:r>
              <a:rPr lang="ko-KR" altLang="en-US" dirty="0"/>
              <a:t>기법을 활용합니다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Feature map </a:t>
            </a:r>
            <a:r>
              <a:rPr lang="en-US" altLang="ko-KR" dirty="0">
                <a:sym typeface="Wingdings" panose="05000000000000000000" pitchFamily="2" charset="2"/>
              </a:rPr>
              <a:t> Normal </a:t>
            </a:r>
            <a:r>
              <a:rPr lang="ko-KR" altLang="en-US" dirty="0">
                <a:sym typeface="Wingdings" panose="05000000000000000000" pitchFamily="2" charset="2"/>
              </a:rPr>
              <a:t>분포로 매핑하는 과정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D66C03-65B8-4F2D-830C-FA85B2018F1D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7494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D66C03-65B8-4F2D-830C-FA85B2018F1D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0783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D66C03-65B8-4F2D-830C-FA85B2018F1D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5324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9D7533-666F-E591-6CCD-8BE5F9EAB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325639-B0F2-01C9-E25D-A1B5B54F25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E8B9DC-436F-BCAD-8A0E-26B38F0B3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D723-832E-488C-90C7-DC8DEC9A9387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6A1B67-718C-541D-6465-F32F1DF0E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1A203D-4AAF-B361-43DA-301990316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87D3-25B1-4FF7-B247-0EE4CCD0B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899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2FCB1A-906F-BCE8-35C6-9446769ED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AC0805-3EF1-40A5-3F9A-00DCE0F4DD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1DACB8-91EF-0773-8C33-04D582CE1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D723-832E-488C-90C7-DC8DEC9A9387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9A1498-126C-0240-6FFA-6FE49EF88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03EF21-01B9-874B-C628-845C8EC0D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87D3-25B1-4FF7-B247-0EE4CCD0B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766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1780397-0DA9-DB87-241D-989BA3478B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75C404-ED53-CEC3-C9A8-A5E1E4A3E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6E6634-F022-E5DB-7B0B-5DAE81842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D723-832E-488C-90C7-DC8DEC9A9387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415A68-E705-A193-DE6F-300899F1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3553E5-228F-D6DB-D734-3E6FA3DBB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87D3-25B1-4FF7-B247-0EE4CCD0B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813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52"/>
          <p:cNvSpPr>
            <a:spLocks noChangeShapeType="1"/>
          </p:cNvSpPr>
          <p:nvPr userDrawn="1"/>
        </p:nvSpPr>
        <p:spPr bwMode="auto">
          <a:xfrm>
            <a:off x="1545740" y="2571750"/>
            <a:ext cx="9082932" cy="0"/>
          </a:xfrm>
          <a:prstGeom prst="line">
            <a:avLst/>
          </a:prstGeom>
          <a:noFill/>
          <a:ln w="76200" cmpd="thinThick">
            <a:solidFill>
              <a:srgbClr val="33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" name="Line 53"/>
          <p:cNvSpPr>
            <a:spLocks noChangeShapeType="1"/>
          </p:cNvSpPr>
          <p:nvPr userDrawn="1"/>
        </p:nvSpPr>
        <p:spPr bwMode="auto">
          <a:xfrm>
            <a:off x="1545740" y="1205317"/>
            <a:ext cx="9082932" cy="0"/>
          </a:xfrm>
          <a:prstGeom prst="line">
            <a:avLst/>
          </a:prstGeom>
          <a:noFill/>
          <a:ln w="101600" cmpd="thickThin">
            <a:solidFill>
              <a:srgbClr val="33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847B781-9339-495F-BEA2-83C6617D75C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9058" y="6059360"/>
            <a:ext cx="982942" cy="79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964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52"/>
          <p:cNvSpPr>
            <a:spLocks noChangeShapeType="1"/>
          </p:cNvSpPr>
          <p:nvPr userDrawn="1"/>
        </p:nvSpPr>
        <p:spPr bwMode="auto">
          <a:xfrm>
            <a:off x="1545740" y="2571750"/>
            <a:ext cx="9082932" cy="0"/>
          </a:xfrm>
          <a:prstGeom prst="line">
            <a:avLst/>
          </a:prstGeom>
          <a:noFill/>
          <a:ln w="76200" cmpd="thinThick">
            <a:solidFill>
              <a:srgbClr val="33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 dirty="0">
              <a:ea typeface="현대하모니 L" panose="02020603020101020101" pitchFamily="18" charset="-127"/>
            </a:endParaRPr>
          </a:p>
        </p:txBody>
      </p:sp>
      <p:sp>
        <p:nvSpPr>
          <p:cNvPr id="3" name="Line 53"/>
          <p:cNvSpPr>
            <a:spLocks noChangeShapeType="1"/>
          </p:cNvSpPr>
          <p:nvPr userDrawn="1"/>
        </p:nvSpPr>
        <p:spPr bwMode="auto">
          <a:xfrm>
            <a:off x="1545740" y="1205317"/>
            <a:ext cx="9082932" cy="0"/>
          </a:xfrm>
          <a:prstGeom prst="line">
            <a:avLst/>
          </a:prstGeom>
          <a:noFill/>
          <a:ln w="101600" cmpd="thickThin">
            <a:solidFill>
              <a:srgbClr val="33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 dirty="0">
              <a:ea typeface="현대하모니 L" panose="02020603020101020101" pitchFamily="18" charset="-127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847B781-9339-495F-BEA2-83C6617D75C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9058" y="6059360"/>
            <a:ext cx="982942" cy="79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2270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Line 10"/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222859" y="764704"/>
            <a:ext cx="11799279" cy="0"/>
          </a:xfrm>
          <a:prstGeom prst="line">
            <a:avLst/>
          </a:prstGeom>
          <a:noFill/>
          <a:ln w="28575">
            <a:solidFill>
              <a:srgbClr val="015B9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1" dirty="0">
              <a:solidFill>
                <a:prstClr val="black"/>
              </a:solidFill>
              <a:ea typeface="현대하모니 L" panose="02020603020101020101" pitchFamily="18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98521887-48D0-408B-81DB-311910E86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860" y="246981"/>
            <a:ext cx="9022913" cy="49006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1800"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026" name="Picture 2" descr="한동대학교 복지회 2021년 기업정보 | 회사소개, 근무환경, 복리후생 등 기업정보 제공 - 사람인">
            <a:extLst>
              <a:ext uri="{FF2B5EF4-FFF2-40B4-BE49-F238E27FC236}">
                <a16:creationId xmlns:a16="http://schemas.microsoft.com/office/drawing/2014/main" id="{710018F4-B655-43C8-83DA-56253008A5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8092" y="6493662"/>
            <a:ext cx="1273908" cy="36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1422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한동대학교 복지회 2021년 기업정보 | 회사소개, 근무환경, 복리후생 등 기업정보 제공 - 사람인">
            <a:extLst>
              <a:ext uri="{FF2B5EF4-FFF2-40B4-BE49-F238E27FC236}">
                <a16:creationId xmlns:a16="http://schemas.microsoft.com/office/drawing/2014/main" id="{710018F4-B655-43C8-83DA-56253008A5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8092" y="6493662"/>
            <a:ext cx="1273908" cy="36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Line 52">
            <a:extLst>
              <a:ext uri="{FF2B5EF4-FFF2-40B4-BE49-F238E27FC236}">
                <a16:creationId xmlns:a16="http://schemas.microsoft.com/office/drawing/2014/main" id="{5874BF95-0330-DC32-88C6-8E0AB69EFF6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554534" y="4508615"/>
            <a:ext cx="9082932" cy="0"/>
          </a:xfrm>
          <a:prstGeom prst="line">
            <a:avLst/>
          </a:prstGeom>
          <a:noFill/>
          <a:ln w="76200" cmpd="thinThick">
            <a:solidFill>
              <a:srgbClr val="33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 dirty="0">
              <a:ea typeface="현대하모니 L" panose="02020603020101020101" pitchFamily="18" charset="-127"/>
            </a:endParaRPr>
          </a:p>
        </p:txBody>
      </p:sp>
      <p:sp>
        <p:nvSpPr>
          <p:cNvPr id="3" name="Line 53">
            <a:extLst>
              <a:ext uri="{FF2B5EF4-FFF2-40B4-BE49-F238E27FC236}">
                <a16:creationId xmlns:a16="http://schemas.microsoft.com/office/drawing/2014/main" id="{7614519F-7BB2-A7AB-809D-D51D7E45C30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554534" y="2285971"/>
            <a:ext cx="9082932" cy="0"/>
          </a:xfrm>
          <a:prstGeom prst="line">
            <a:avLst/>
          </a:prstGeom>
          <a:noFill/>
          <a:ln w="101600" cmpd="thickThin">
            <a:solidFill>
              <a:srgbClr val="33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 dirty="0">
              <a:ea typeface="현대하모니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105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3F3657-7A9B-3F50-25AA-A2F8E9ED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C7A80F-3CD7-ADEF-F139-4AA445D6A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C66F2A-0E00-414F-D8C6-5684FBD81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D723-832E-488C-90C7-DC8DEC9A9387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DB7AC3-8B59-E0BB-1140-6B32F110C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0DCFB5-C2AF-819F-3994-B6F80E4C7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87D3-25B1-4FF7-B247-0EE4CCD0B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651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E520FE-0E20-37B5-5446-E3B2836CD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9F1578-7B9C-DB2A-5F9C-D46FBDC73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D76316-BC2C-2043-1951-E7CD1F046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D723-832E-488C-90C7-DC8DEC9A9387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1D606A-D0C4-24EE-2D43-0EF5DF50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F6814D-F897-E55C-4004-4B7401DFB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87D3-25B1-4FF7-B247-0EE4CCD0B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69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6D756-6FB6-34F8-05A0-EBBB63958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7D404C-ECF5-8738-4B74-D543E25A6D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9E84C8-A1B9-CB3C-F0BD-D33DB28E0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A06019-5812-11FE-A2A4-728BC6E9F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D723-832E-488C-90C7-DC8DEC9A9387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D1ABE7-3189-92CA-361D-CBA70FEA0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FB9C55-B665-7540-9B80-FCB6FB3A6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87D3-25B1-4FF7-B247-0EE4CCD0B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08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488800-08A9-85D6-8DFC-CD18FF869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E02DB8-9534-B0E1-A735-DAD586568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5B6D82-A032-9BBD-A165-9998002C1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6CCE5E1-5F2F-A543-857E-7DECBB600D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D983670-1383-188E-269E-822E2FC533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6F9181-6027-F86C-8822-D41B92026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D723-832E-488C-90C7-DC8DEC9A9387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866CDEB-6B22-DB27-770F-60BD64CF1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7AFFAF0-9C0F-7A7A-ADDE-8CFF7F682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87D3-25B1-4FF7-B247-0EE4CCD0B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595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0F9C5-1ABC-D56D-7293-9993F248D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BD18F1-D6F1-FA76-7655-FDE640B9B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D723-832E-488C-90C7-DC8DEC9A9387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52AAD0-CF88-54F1-14DE-3864351B7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CD20798-F228-D610-CE03-096AA2AEA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87D3-25B1-4FF7-B247-0EE4CCD0B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291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BD2473D-1D80-09A2-2984-C9A4AA1FD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D723-832E-488C-90C7-DC8DEC9A9387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FDB0C8-F4BF-3498-E1D5-71E3F45D3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E1A542-A112-16B0-4C41-0070105FA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87D3-25B1-4FF7-B247-0EE4CCD0B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008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08E93D-4AE9-C854-D891-B69294A0F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20B4F4-17AB-F263-BC38-9E7B1EE57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FB7177-F04A-93F8-0B6C-FC696BCD1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2EC30F-CBF4-95E0-10CA-47247636D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D723-832E-488C-90C7-DC8DEC9A9387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619F66-0877-4906-D689-459636E05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CDAC3E-9F5A-23F4-90C1-042A3839B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87D3-25B1-4FF7-B247-0EE4CCD0B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83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643CC1-0BAA-87E3-EB81-9E0A6F88E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128D51-A4A7-1262-5AB3-3E2FE4D4EE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D1BF75-50AA-65EF-498A-E55042642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F7F1E6-6954-7AB3-4B24-0EAF39B91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D723-832E-488C-90C7-DC8DEC9A9387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43998B-56B0-7929-DF65-98E0B9FDF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2712FF-AC5B-91CC-12EF-8437124F8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87D3-25B1-4FF7-B247-0EE4CCD0B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611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8E4792F-A563-5EB9-5ADF-19A4DBEE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28DE4D-DEAE-D0F9-9B1E-340914C11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60AE95-F269-341B-47CB-0A81F1A15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defRPr>
            </a:lvl1pPr>
          </a:lstStyle>
          <a:p>
            <a:fld id="{0AFDD723-832E-488C-90C7-DC8DEC9A9387}" type="datetimeFigureOut">
              <a:rPr lang="ko-KR" altLang="en-US" smtClean="0"/>
              <a:pPr/>
              <a:t>2024-04-04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23880E-7B72-5152-C88B-6082164EE0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032456-40AD-2481-54C0-E80CFCFC3F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defRPr>
            </a:lvl1pPr>
          </a:lstStyle>
          <a:p>
            <a:fld id="{EA9987D3-25B1-4FF7-B247-0EE4CCD0B6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4491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현대하모니 L" panose="02020603020101020101" pitchFamily="18" charset="-127"/>
          <a:ea typeface="현대하모니 L" panose="0202060302010102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현대하모니 L" panose="02020603020101020101" pitchFamily="18" charset="-127"/>
          <a:ea typeface="현대하모니 L" panose="0202060302010102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현대하모니 L" panose="02020603020101020101" pitchFamily="18" charset="-127"/>
          <a:ea typeface="현대하모니 L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현대하모니 L" panose="02020603020101020101" pitchFamily="18" charset="-127"/>
          <a:ea typeface="현대하모니 L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현대하모니 L" panose="02020603020101020101" pitchFamily="18" charset="-127"/>
          <a:ea typeface="현대하모니 L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현대하모니 L" panose="02020603020101020101" pitchFamily="18" charset="-127"/>
          <a:ea typeface="현대하모니 L" panose="02020603020101020101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2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6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현대하모니 L" panose="02020603020101020101" pitchFamily="18" charset="-127"/>
              </a:defRPr>
            </a:lvl1pPr>
          </a:lstStyle>
          <a:p>
            <a:fld id="{9D460505-449C-45A3-9235-9BA026FB7960}" type="datetimeFigureOut">
              <a:rPr lang="ko-KR" altLang="en-US" smtClean="0"/>
              <a:pPr/>
              <a:t>2024-04-04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2" y="635636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현대하모니 L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6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현대하모니 L" panose="02020603020101020101" pitchFamily="18" charset="-127"/>
              </a:defRPr>
            </a:lvl1pPr>
          </a:lstStyle>
          <a:p>
            <a:fld id="{046BFC36-B9BE-4683-A35D-F5D874D482C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2556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l" defTabSz="914263" rtl="0" eaLnBrk="1" latinLnBrk="1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현대하모니 L" panose="02020603020101020101" pitchFamily="18" charset="-127"/>
          <a:cs typeface="+mj-cs"/>
        </a:defRPr>
      </a:lvl1pPr>
    </p:titleStyle>
    <p:bodyStyle>
      <a:lvl1pPr marL="228566" indent="-228566" algn="l" defTabSz="914263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현대하모니 L" panose="02020603020101020101" pitchFamily="18" charset="-127"/>
          <a:cs typeface="+mn-cs"/>
        </a:defRPr>
      </a:lvl1pPr>
      <a:lvl2pPr marL="685697" indent="-228566" algn="l" defTabSz="91426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현대하모니 L" panose="02020603020101020101" pitchFamily="18" charset="-127"/>
          <a:cs typeface="+mn-cs"/>
        </a:defRPr>
      </a:lvl2pPr>
      <a:lvl3pPr marL="1142829" indent="-228566" algn="l" defTabSz="91426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현대하모니 L" panose="02020603020101020101" pitchFamily="18" charset="-127"/>
          <a:cs typeface="+mn-cs"/>
        </a:defRPr>
      </a:lvl3pPr>
      <a:lvl4pPr marL="1599960" indent="-228566" algn="l" defTabSz="91426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현대하모니 L" panose="02020603020101020101" pitchFamily="18" charset="-127"/>
          <a:cs typeface="+mn-cs"/>
        </a:defRPr>
      </a:lvl4pPr>
      <a:lvl5pPr marL="2057092" indent="-228566" algn="l" defTabSz="91426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현대하모니 L" panose="02020603020101020101" pitchFamily="18" charset="-127"/>
          <a:cs typeface="+mn-cs"/>
        </a:defRPr>
      </a:lvl5pPr>
      <a:lvl6pPr marL="2514224" indent="-228566" algn="l" defTabSz="91426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355" indent="-228566" algn="l" defTabSz="91426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89" indent="-228566" algn="l" defTabSz="91426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19" indent="-228566" algn="l" defTabSz="91426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1" algn="l" defTabSz="9142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3" algn="l" defTabSz="9142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5" algn="l" defTabSz="9142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24" algn="l" defTabSz="9142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60" algn="l" defTabSz="9142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91" algn="l" defTabSz="9142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24" algn="l" defTabSz="9142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53" algn="l" defTabSz="9142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2603237" y="4325395"/>
            <a:ext cx="6984829" cy="1642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lnSpc>
                <a:spcPct val="200000"/>
              </a:lnSpc>
            </a:pPr>
            <a:r>
              <a:rPr lang="en-US" altLang="ko-KR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2024. 4. 2</a:t>
            </a:r>
          </a:p>
          <a:p>
            <a:pPr algn="ctr">
              <a:lnSpc>
                <a:spcPct val="200000"/>
              </a:lnSpc>
            </a:pPr>
            <a:r>
              <a:rPr lang="ko-KR" altLang="en-US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한동대학교 기계제어공학부</a:t>
            </a:r>
            <a:endParaRPr lang="en-US" altLang="ko-KR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  <a:cs typeface="함초롬바탕" panose="0203060400010101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en-US" altLang="ko-KR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21800774 </a:t>
            </a:r>
            <a:r>
              <a:rPr lang="ko-KR" altLang="en-US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한민웅</a:t>
            </a:r>
            <a:endParaRPr lang="en-US" altLang="ko-KR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9219" name="Text Box 50"/>
          <p:cNvSpPr txBox="1">
            <a:spLocks noChangeArrowheads="1"/>
          </p:cNvSpPr>
          <p:nvPr/>
        </p:nvSpPr>
        <p:spPr bwMode="auto">
          <a:xfrm>
            <a:off x="1270830" y="1284380"/>
            <a:ext cx="9649641" cy="1161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5728" tIns="47862" rIns="95728" bIns="47862">
            <a:spAutoFit/>
          </a:bodyPr>
          <a:lstStyle>
            <a:lvl1pPr defTabSz="957263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defTabSz="957263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defTabSz="957263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defTabSz="957263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defTabSz="957263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fontAlgn="base" latinLnBrk="0">
              <a:lnSpc>
                <a:spcPct val="150000"/>
              </a:lnSpc>
            </a:pPr>
            <a:r>
              <a:rPr lang="en-US" altLang="ko-KR" sz="2500" b="1" dirty="0" err="1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FastFlow</a:t>
            </a:r>
            <a:r>
              <a:rPr lang="en-US" altLang="ko-KR" sz="2500" b="1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 : Unsupervised Anomaly Detection and </a:t>
            </a:r>
          </a:p>
          <a:p>
            <a:pPr algn="ctr" fontAlgn="base" latinLnBrk="0">
              <a:lnSpc>
                <a:spcPct val="150000"/>
              </a:lnSpc>
            </a:pPr>
            <a:r>
              <a:rPr lang="en-US" altLang="ko-KR" sz="2500" b="1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Localization via 2D Normalizing Flows</a:t>
            </a:r>
            <a:endParaRPr lang="ko-KR" altLang="en-US" sz="2500" b="1" dirty="0">
              <a:solidFill>
                <a:srgbClr val="000000"/>
              </a:solidFill>
              <a:latin typeface="현대하모니 L" panose="02020603020101020101" pitchFamily="18" charset="-127"/>
              <a:ea typeface="현대하모니 L" panose="0202060302010102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D51518-C6DB-74FD-34BB-E17A20DD312C}"/>
              </a:ext>
            </a:extLst>
          </p:cNvPr>
          <p:cNvSpPr txBox="1"/>
          <p:nvPr/>
        </p:nvSpPr>
        <p:spPr>
          <a:xfrm>
            <a:off x="6592" y="6209990"/>
            <a:ext cx="4035517" cy="4432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Advisor : prof. Young-</a:t>
            </a:r>
            <a:r>
              <a:rPr lang="en-US" altLang="ko-KR" dirty="0" err="1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Keun</a:t>
            </a:r>
            <a:r>
              <a:rPr lang="en-US" altLang="ko-KR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 Kim</a:t>
            </a:r>
          </a:p>
        </p:txBody>
      </p:sp>
    </p:spTree>
    <p:extLst>
      <p:ext uri="{BB962C8B-B14F-4D97-AF65-F5344CB8AC3E}">
        <p14:creationId xmlns:p14="http://schemas.microsoft.com/office/powerpoint/2010/main" val="1385352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83E885F-1815-AF25-405A-949DF6DC0AD8}"/>
              </a:ext>
            </a:extLst>
          </p:cNvPr>
          <p:cNvSpPr txBox="1"/>
          <p:nvPr/>
        </p:nvSpPr>
        <p:spPr>
          <a:xfrm>
            <a:off x="263781" y="205853"/>
            <a:ext cx="6003667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456704" latinLnBrk="0"/>
            <a:r>
              <a:rPr lang="ko-KR" altLang="en-US" sz="24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▣ </a:t>
            </a:r>
            <a:r>
              <a:rPr lang="en-US" altLang="ko-KR" sz="24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Background</a:t>
            </a:r>
            <a:endParaRPr lang="ko-KR" altLang="en-US" sz="2400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53614E-F157-17FB-4B86-8F3FB9C6427D}"/>
              </a:ext>
            </a:extLst>
          </p:cNvPr>
          <p:cNvSpPr txBox="1"/>
          <p:nvPr/>
        </p:nvSpPr>
        <p:spPr>
          <a:xfrm>
            <a:off x="228155" y="839008"/>
            <a:ext cx="12063369" cy="3847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기존의 </a:t>
            </a: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Anomaly detection</a:t>
            </a:r>
            <a:r>
              <a:rPr lang="ko-KR" altLang="en-US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의 한계점</a:t>
            </a:r>
            <a:endParaRPr lang="en-US" altLang="ko-KR" sz="15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1) Supervised Learning </a:t>
            </a:r>
            <a:r>
              <a:rPr lang="ko-KR" altLang="en-US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데이터 수집의 한계</a:t>
            </a:r>
            <a:endParaRPr lang="en-US" altLang="ko-KR" sz="15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- </a:t>
            </a:r>
            <a:r>
              <a:rPr lang="en-US" altLang="ko-KR" sz="15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FastFlow</a:t>
            </a: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: Normal data</a:t>
            </a:r>
            <a:r>
              <a:rPr lang="ko-KR" altLang="en-US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만을 가지고 </a:t>
            </a: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distribution</a:t>
            </a:r>
            <a:r>
              <a:rPr lang="ko-KR" altLang="en-US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의 학습을 진행 </a:t>
            </a: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(Unsupervised </a:t>
            </a:r>
            <a:r>
              <a:rPr lang="ko-KR" altLang="en-US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방식을 채택</a:t>
            </a: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5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2) Intractability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- </a:t>
            </a:r>
            <a:r>
              <a:rPr lang="ko-KR" altLang="en-US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기존의 </a:t>
            </a: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Unsupervised generative model</a:t>
            </a:r>
            <a:r>
              <a:rPr lang="ko-KR" altLang="en-US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 가지는 한계</a:t>
            </a:r>
            <a:endParaRPr lang="en-US" altLang="ko-KR" sz="15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- </a:t>
            </a:r>
            <a:r>
              <a:rPr lang="en-US" altLang="ko-KR" sz="15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FastFlow</a:t>
            </a: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: distribution</a:t>
            </a:r>
            <a:r>
              <a:rPr lang="ko-KR" altLang="en-US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을 만드는 과정이 </a:t>
            </a: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invertible </a:t>
            </a:r>
            <a:r>
              <a:rPr lang="ko-KR" altLang="en-US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하도록 모델을 디자인</a:t>
            </a:r>
            <a:endParaRPr lang="en-US" altLang="ko-KR" sz="15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현대하모니 L" panose="02020603020101020101" pitchFamily="18" charset="-127"/>
              <a:ea typeface="현대하모니 L" panose="02020603020101020101" pitchFamily="18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  <a:sym typeface="Wingdings" panose="05000000000000000000" pitchFamily="2" charset="2"/>
              </a:rPr>
              <a:t>3) Sliding Window Feature Extraction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  <a:sym typeface="Wingdings" panose="05000000000000000000" pitchFamily="2" charset="2"/>
              </a:rPr>
              <a:t>- Patch </a:t>
            </a:r>
            <a:r>
              <a:rPr lang="ko-KR" altLang="en-US" sz="1500" dirty="0">
                <a:latin typeface="현대하모니 L" panose="02020603020101020101" pitchFamily="18" charset="-127"/>
                <a:ea typeface="현대하모니 L" panose="02020603020101020101" pitchFamily="18" charset="-127"/>
                <a:sym typeface="Wingdings" panose="05000000000000000000" pitchFamily="2" charset="2"/>
              </a:rPr>
              <a:t>단위 </a:t>
            </a: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  <a:sym typeface="Wingdings" panose="05000000000000000000" pitchFamily="2" charset="2"/>
              </a:rPr>
              <a:t>/ Anomaly localization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- Computational cost</a:t>
            </a:r>
            <a:r>
              <a:rPr lang="ko-KR" altLang="en-US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를 지적</a:t>
            </a:r>
          </a:p>
        </p:txBody>
      </p:sp>
    </p:spTree>
    <p:extLst>
      <p:ext uri="{BB962C8B-B14F-4D97-AF65-F5344CB8AC3E}">
        <p14:creationId xmlns:p14="http://schemas.microsoft.com/office/powerpoint/2010/main" val="1881378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563132-A9FA-02CA-B7DB-D3B231D9DA46}"/>
              </a:ext>
            </a:extLst>
          </p:cNvPr>
          <p:cNvSpPr txBox="1"/>
          <p:nvPr/>
        </p:nvSpPr>
        <p:spPr>
          <a:xfrm>
            <a:off x="263781" y="205853"/>
            <a:ext cx="6003667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456704" latinLnBrk="0"/>
            <a:r>
              <a:rPr lang="ko-KR" altLang="en-US" sz="24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▣ </a:t>
            </a:r>
            <a:r>
              <a:rPr lang="en-US" altLang="ko-KR" sz="24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Methodology</a:t>
            </a:r>
            <a:endParaRPr lang="ko-KR" altLang="en-US" sz="2400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CE19CAB4-F80B-922E-4115-B1959F37C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53" y="861297"/>
            <a:ext cx="2362687" cy="380160"/>
          </a:xfrm>
          <a:prstGeom prst="roundRect">
            <a:avLst/>
          </a:prstGeom>
          <a:solidFill>
            <a:srgbClr val="015B9A"/>
          </a:solidFill>
          <a:ln w="3175" cap="flat" cmpd="sng" algn="ctr">
            <a:noFill/>
            <a:prstDash val="solid"/>
          </a:ln>
          <a:effectLst>
            <a:outerShdw blurRad="381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18000" rIns="36000" bIns="36000" anchor="ctr"/>
          <a:lstStyle/>
          <a:p>
            <a:pPr algn="ctr"/>
            <a:r>
              <a:rPr lang="en-US" altLang="ko-KR" sz="1500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Feature extraction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25D86E-0F64-8263-F129-6BBF5FAD3F24}"/>
              </a:ext>
            </a:extLst>
          </p:cNvPr>
          <p:cNvSpPr txBox="1"/>
          <p:nvPr/>
        </p:nvSpPr>
        <p:spPr>
          <a:xfrm>
            <a:off x="252764" y="1291051"/>
            <a:ext cx="12063369" cy="1077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Feature extractor</a:t>
            </a:r>
            <a:r>
              <a:rPr lang="ko-KR" altLang="en-US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로 </a:t>
            </a: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CNN </a:t>
            </a:r>
            <a:r>
              <a:rPr lang="ko-KR" altLang="en-US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모델을 활용</a:t>
            </a:r>
            <a:endParaRPr lang="en-US" altLang="ko-KR" sz="15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논문에서 언급하는 모델 </a:t>
            </a: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: </a:t>
            </a:r>
            <a:r>
              <a:rPr lang="en-US" altLang="ko-KR" sz="15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ResNet</a:t>
            </a: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en-US" altLang="ko-KR" sz="15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ViT</a:t>
            </a:r>
            <a:endParaRPr lang="en-US" altLang="ko-KR" sz="15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Feature </a:t>
            </a:r>
            <a:r>
              <a:rPr lang="ko-KR" altLang="en-US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추출 모델을 </a:t>
            </a: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backbone </a:t>
            </a:r>
            <a:r>
              <a:rPr lang="ko-KR" altLang="en-US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모델로 언급</a:t>
            </a:r>
            <a:endParaRPr lang="en-US" altLang="ko-KR" sz="15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46B7FB58-30ED-3B53-02B5-AAE3EA140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781" y="2599306"/>
            <a:ext cx="2362687" cy="380160"/>
          </a:xfrm>
          <a:prstGeom prst="roundRect">
            <a:avLst/>
          </a:prstGeom>
          <a:solidFill>
            <a:srgbClr val="015B9A"/>
          </a:solidFill>
          <a:ln w="3175" cap="flat" cmpd="sng" algn="ctr">
            <a:noFill/>
            <a:prstDash val="solid"/>
          </a:ln>
          <a:effectLst>
            <a:outerShdw blurRad="381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18000" rIns="36000" bIns="36000" anchor="ctr"/>
          <a:lstStyle/>
          <a:p>
            <a:pPr algn="ctr"/>
            <a:r>
              <a:rPr lang="en-US" altLang="ko-KR" sz="1500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2D Flow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61B24C-8C2C-1885-F6DF-FCBE40F42225}"/>
              </a:ext>
            </a:extLst>
          </p:cNvPr>
          <p:cNvSpPr txBox="1"/>
          <p:nvPr/>
        </p:nvSpPr>
        <p:spPr>
          <a:xfrm>
            <a:off x="263781" y="3057290"/>
            <a:ext cx="12063369" cy="1423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High dimensional visual feature </a:t>
            </a: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  <a:sym typeface="Wingdings" panose="05000000000000000000" pitchFamily="2" charset="2"/>
              </a:rPr>
              <a:t> Normal standard distribution</a:t>
            </a:r>
            <a:r>
              <a:rPr lang="ko-KR" altLang="en-US" sz="1500" dirty="0">
                <a:latin typeface="현대하모니 L" panose="02020603020101020101" pitchFamily="18" charset="-127"/>
                <a:ea typeface="현대하모니 L" panose="02020603020101020101" pitchFamily="18" charset="-127"/>
                <a:sym typeface="Wingdings" panose="05000000000000000000" pitchFamily="2" charset="2"/>
              </a:rPr>
              <a:t>으로 바꾸는 과정</a:t>
            </a:r>
            <a:endParaRPr lang="en-US" altLang="ko-KR" sz="1500" dirty="0">
              <a:latin typeface="현대하모니 L" panose="02020603020101020101" pitchFamily="18" charset="-127"/>
              <a:ea typeface="현대하모니 L" panose="02020603020101020101" pitchFamily="18" charset="-127"/>
              <a:sym typeface="Wingdings" panose="05000000000000000000" pitchFamily="2" charset="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  <a:sym typeface="Wingdings" panose="05000000000000000000" pitchFamily="2" charset="2"/>
              </a:rPr>
              <a:t>X</a:t>
            </a:r>
            <a:r>
              <a:rPr lang="ko-KR" altLang="en-US" sz="1500" dirty="0">
                <a:latin typeface="현대하모니 L" panose="02020603020101020101" pitchFamily="18" charset="-127"/>
                <a:ea typeface="현대하모니 L" panose="0202060302010102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  <a:sym typeface="Wingdings" panose="05000000000000000000" pitchFamily="2" charset="2"/>
              </a:rPr>
              <a:t> latent factor Z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현대하모니 L" panose="02020603020101020101" pitchFamily="18" charset="-127"/>
                <a:ea typeface="현대하모니 L" panose="02020603020101020101" pitchFamily="18" charset="-127"/>
                <a:sym typeface="Wingdings" panose="05000000000000000000" pitchFamily="2" charset="2"/>
              </a:rPr>
              <a:t>이 과정에서 </a:t>
            </a: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  <a:sym typeface="Wingdings" panose="05000000000000000000" pitchFamily="2" charset="2"/>
              </a:rPr>
              <a:t>Normalizing Flow</a:t>
            </a:r>
            <a:r>
              <a:rPr lang="ko-KR" altLang="en-US" sz="1500" dirty="0">
                <a:latin typeface="현대하모니 L" panose="02020603020101020101" pitchFamily="18" charset="-127"/>
                <a:ea typeface="현대하모니 L" panose="02020603020101020101" pitchFamily="18" charset="-127"/>
                <a:sym typeface="Wingdings" panose="05000000000000000000" pitchFamily="2" charset="2"/>
              </a:rPr>
              <a:t>가 활용</a:t>
            </a:r>
            <a:endParaRPr lang="en-US" altLang="ko-KR" sz="1500" dirty="0">
              <a:latin typeface="현대하모니 L" panose="02020603020101020101" pitchFamily="18" charset="-127"/>
              <a:ea typeface="현대하모니 L" panose="02020603020101020101" pitchFamily="18" charset="-127"/>
              <a:sym typeface="Wingdings" panose="05000000000000000000" pitchFamily="2" charset="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err="1">
                <a:latin typeface="현대하모니 L" panose="02020603020101020101" pitchFamily="18" charset="-127"/>
                <a:ea typeface="현대하모니 L" panose="02020603020101020101" pitchFamily="18" charset="-127"/>
                <a:sym typeface="Wingdings" panose="05000000000000000000" pitchFamily="2" charset="2"/>
              </a:rPr>
              <a:t>FastFlow</a:t>
            </a: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  <a:sym typeface="Wingdings" panose="05000000000000000000" pitchFamily="2" charset="2"/>
              </a:rPr>
              <a:t> </a:t>
            </a:r>
            <a:r>
              <a:rPr lang="ko-KR" altLang="en-US" sz="1500" dirty="0">
                <a:latin typeface="현대하모니 L" panose="02020603020101020101" pitchFamily="18" charset="-127"/>
                <a:ea typeface="현대하모니 L" panose="02020603020101020101" pitchFamily="18" charset="-127"/>
                <a:sym typeface="Wingdings" panose="05000000000000000000" pitchFamily="2" charset="2"/>
              </a:rPr>
              <a:t>모델 </a:t>
            </a: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  <a:sym typeface="Wingdings" panose="05000000000000000000" pitchFamily="2" charset="2"/>
              </a:rPr>
              <a:t>: Convolutional Transformation (Feature flatten X, 2D </a:t>
            </a:r>
            <a:r>
              <a:rPr lang="ko-KR" altLang="en-US" sz="1500" dirty="0">
                <a:latin typeface="현대하모니 L" panose="02020603020101020101" pitchFamily="18" charset="-127"/>
                <a:ea typeface="현대하모니 L" panose="02020603020101020101" pitchFamily="18" charset="-127"/>
                <a:sym typeface="Wingdings" panose="05000000000000000000" pitchFamily="2" charset="2"/>
              </a:rPr>
              <a:t>그대로 형태 보존</a:t>
            </a: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  <a:sym typeface="Wingdings" panose="05000000000000000000" pitchFamily="2" charset="2"/>
              </a:rPr>
              <a:t>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3542A75-0421-4373-C262-47D89FB58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165" y="4558645"/>
            <a:ext cx="5087060" cy="14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008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0F90F78-403B-6EE9-1B3F-5163F60006C4}"/>
              </a:ext>
            </a:extLst>
          </p:cNvPr>
          <p:cNvSpPr txBox="1"/>
          <p:nvPr/>
        </p:nvSpPr>
        <p:spPr>
          <a:xfrm>
            <a:off x="263781" y="205853"/>
            <a:ext cx="6003667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456704" latinLnBrk="0"/>
            <a:r>
              <a:rPr lang="ko-KR" altLang="en-US" sz="24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▣ </a:t>
            </a:r>
            <a:r>
              <a:rPr lang="en-US" altLang="ko-KR" sz="24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Flow based model</a:t>
            </a:r>
            <a:endParaRPr lang="ko-KR" altLang="en-US" sz="2400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1ABCB2-E046-AE56-3B46-B65C85BC2D4D}"/>
              </a:ext>
            </a:extLst>
          </p:cNvPr>
          <p:cNvSpPr txBox="1"/>
          <p:nvPr/>
        </p:nvSpPr>
        <p:spPr>
          <a:xfrm>
            <a:off x="235763" y="819553"/>
            <a:ext cx="12063369" cy="731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Anomaly detection</a:t>
            </a:r>
            <a:r>
              <a:rPr lang="ko-KR" altLang="en-US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의 핵심 </a:t>
            </a: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: training</a:t>
            </a:r>
            <a:r>
              <a:rPr lang="ko-KR" altLang="en-US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data</a:t>
            </a:r>
            <a:r>
              <a:rPr lang="ko-KR" altLang="en-US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X</a:t>
            </a:r>
            <a:r>
              <a:rPr lang="ko-KR" altLang="en-US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로부터 </a:t>
            </a: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X</a:t>
            </a:r>
            <a:r>
              <a:rPr lang="ko-KR" altLang="en-US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의 </a:t>
            </a:r>
            <a:r>
              <a:rPr lang="ko-KR" altLang="en-US" sz="15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모수</a:t>
            </a:r>
            <a:r>
              <a:rPr lang="ko-KR" altLang="en-US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distribution</a:t>
            </a:r>
            <a:r>
              <a:rPr lang="ko-KR" altLang="en-US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을 만드는 것</a:t>
            </a:r>
            <a:endParaRPr lang="en-US" altLang="ko-KR" sz="15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5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F1AEF0-4CF3-96E7-92E3-7625D82773B6}"/>
              </a:ext>
            </a:extLst>
          </p:cNvPr>
          <p:cNvSpPr txBox="1"/>
          <p:nvPr/>
        </p:nvSpPr>
        <p:spPr>
          <a:xfrm>
            <a:off x="8173278" y="6528375"/>
            <a:ext cx="12063369" cy="248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800" dirty="0">
                <a:solidFill>
                  <a:schemeClr val="bg2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Ref : https://dippingtodeepening.tistory.com/101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E274B50-4863-3168-BFFF-C3D8FB2667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5099"/>
          <a:stretch/>
        </p:blipFill>
        <p:spPr>
          <a:xfrm>
            <a:off x="342749" y="1185070"/>
            <a:ext cx="7180945" cy="132466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3520019-85A7-52D0-13A8-06EABFE0F186}"/>
              </a:ext>
            </a:extLst>
          </p:cNvPr>
          <p:cNvSpPr/>
          <p:nvPr/>
        </p:nvSpPr>
        <p:spPr>
          <a:xfrm>
            <a:off x="342749" y="1274324"/>
            <a:ext cx="7180945" cy="123541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68577C-C56F-5960-52FC-D3BCFEBC8115}"/>
              </a:ext>
            </a:extLst>
          </p:cNvPr>
          <p:cNvSpPr txBox="1"/>
          <p:nvPr/>
        </p:nvSpPr>
        <p:spPr>
          <a:xfrm>
            <a:off x="7630680" y="1706996"/>
            <a:ext cx="18677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</a:rPr>
              <a:t>Generative model</a:t>
            </a:r>
            <a:endParaRPr lang="ko-KR" altLang="en-US" sz="1500" dirty="0">
              <a:solidFill>
                <a:srgbClr val="FF0000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7F0E001-4D80-B302-60AE-A00F869281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303"/>
          <a:stretch/>
        </p:blipFill>
        <p:spPr>
          <a:xfrm>
            <a:off x="342749" y="2646532"/>
            <a:ext cx="7180945" cy="124102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ED01B612-9B1C-A88E-86A5-8D5320C5B113}"/>
              </a:ext>
            </a:extLst>
          </p:cNvPr>
          <p:cNvSpPr/>
          <p:nvPr/>
        </p:nvSpPr>
        <p:spPr>
          <a:xfrm>
            <a:off x="342748" y="2598990"/>
            <a:ext cx="7180945" cy="123541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E42A13-5964-A297-C6E4-086E6F6B54F4}"/>
              </a:ext>
            </a:extLst>
          </p:cNvPr>
          <p:cNvSpPr txBox="1"/>
          <p:nvPr/>
        </p:nvSpPr>
        <p:spPr>
          <a:xfrm>
            <a:off x="7659864" y="2943877"/>
            <a:ext cx="18677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</a:rPr>
              <a:t>Flow based model</a:t>
            </a:r>
            <a:endParaRPr lang="ko-KR" altLang="en-US" sz="15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FC4F0B-CB3E-3CBE-E40C-5082135180BB}"/>
              </a:ext>
            </a:extLst>
          </p:cNvPr>
          <p:cNvSpPr txBox="1"/>
          <p:nvPr/>
        </p:nvSpPr>
        <p:spPr>
          <a:xfrm>
            <a:off x="342748" y="3924823"/>
            <a:ext cx="11729278" cy="731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Change of variables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- Invertible</a:t>
            </a:r>
            <a:r>
              <a:rPr lang="ko-KR" altLang="en-US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한 함수 </a:t>
            </a: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f</a:t>
            </a:r>
            <a:r>
              <a:rPr lang="ko-KR" altLang="en-US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를 활용하여 </a:t>
            </a: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input</a:t>
            </a:r>
            <a:r>
              <a:rPr lang="ko-KR" altLang="en-US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의 확률밀도를 알아낼 수 있는 것이 핵심</a:t>
            </a:r>
            <a:endParaRPr lang="en-US" altLang="ko-KR" sz="15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9482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FC8116-9009-DCB7-E685-3E1CBC57DB24}"/>
              </a:ext>
            </a:extLst>
          </p:cNvPr>
          <p:cNvSpPr txBox="1"/>
          <p:nvPr/>
        </p:nvSpPr>
        <p:spPr>
          <a:xfrm>
            <a:off x="263781" y="205853"/>
            <a:ext cx="6003667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456704" latinLnBrk="0"/>
            <a:r>
              <a:rPr lang="ko-KR" altLang="en-US" sz="24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▣</a:t>
            </a:r>
            <a:r>
              <a:rPr lang="en-US" altLang="ko-KR" sz="24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 Model structure</a:t>
            </a:r>
            <a:endParaRPr lang="ko-KR" altLang="en-US" sz="2400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AB27458-2A48-4296-953A-2B188F838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81" y="2673703"/>
            <a:ext cx="6146747" cy="3522816"/>
          </a:xfrm>
          <a:prstGeom prst="rect">
            <a:avLst/>
          </a:prstGeom>
        </p:spPr>
      </p:pic>
      <p:sp>
        <p:nvSpPr>
          <p:cNvPr id="9" name="AutoShape 2">
            <a:extLst>
              <a:ext uri="{FF2B5EF4-FFF2-40B4-BE49-F238E27FC236}">
                <a16:creationId xmlns:a16="http://schemas.microsoft.com/office/drawing/2014/main" id="{CA0B036D-B037-0444-F99D-E298BBDEA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781" y="887238"/>
            <a:ext cx="2362687" cy="380160"/>
          </a:xfrm>
          <a:prstGeom prst="roundRect">
            <a:avLst/>
          </a:prstGeom>
          <a:solidFill>
            <a:srgbClr val="015B9A"/>
          </a:solidFill>
          <a:ln w="3175" cap="flat" cmpd="sng" algn="ctr">
            <a:noFill/>
            <a:prstDash val="solid"/>
          </a:ln>
          <a:effectLst>
            <a:outerShdw blurRad="381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18000" rIns="36000" bIns="36000" anchor="ctr"/>
          <a:lstStyle/>
          <a:p>
            <a:pPr algn="ctr"/>
            <a:r>
              <a:rPr lang="en-US" altLang="ko-KR" sz="1500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Pipeline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27F673-67EC-1F7F-D6D5-5BB420E8648B}"/>
              </a:ext>
            </a:extLst>
          </p:cNvPr>
          <p:cNvSpPr txBox="1"/>
          <p:nvPr/>
        </p:nvSpPr>
        <p:spPr>
          <a:xfrm>
            <a:off x="188067" y="1265995"/>
            <a:ext cx="11903414" cy="1769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Forward process (Visual features </a:t>
            </a: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  <a:sym typeface="Wingdings" panose="05000000000000000000" pitchFamily="2" charset="2"/>
              </a:rPr>
              <a:t> Probability map</a:t>
            </a: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- Feature map</a:t>
            </a:r>
            <a:r>
              <a:rPr lang="ko-KR" altLang="en-US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을 </a:t>
            </a: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input</a:t>
            </a:r>
            <a:r>
              <a:rPr lang="ko-KR" altLang="en-US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으로 받아 </a:t>
            </a: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2</a:t>
            </a:r>
            <a:r>
              <a:rPr lang="ko-KR" altLang="en-US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차원의 </a:t>
            </a: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Normal standard distribution</a:t>
            </a:r>
            <a:r>
              <a:rPr lang="ko-KR" altLang="en-US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으로 변환</a:t>
            </a:r>
            <a:endParaRPr lang="en-US" altLang="ko-KR" sz="15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Reverse process (Probability map </a:t>
            </a: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  <a:sym typeface="Wingdings" panose="05000000000000000000" pitchFamily="2" charset="2"/>
              </a:rPr>
              <a:t> Visual features</a:t>
            </a: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- </a:t>
            </a:r>
            <a:r>
              <a:rPr lang="ko-KR" altLang="en-US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확률 </a:t>
            </a: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sampling variable</a:t>
            </a:r>
            <a:r>
              <a:rPr lang="ko-KR" altLang="en-US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을 </a:t>
            </a: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input</a:t>
            </a:r>
            <a:r>
              <a:rPr lang="ko-KR" altLang="en-US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으로 받아 </a:t>
            </a: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visual feature</a:t>
            </a:r>
            <a:r>
              <a:rPr lang="ko-KR" altLang="en-US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를 생성</a:t>
            </a:r>
            <a:endParaRPr lang="en-US" altLang="ko-KR" sz="15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43BB62E-2115-334D-0ADB-E6FCB2612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101" y="2643776"/>
            <a:ext cx="4340154" cy="2819657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13A3924-B9AF-5A00-87D4-65FCC93E9F3F}"/>
              </a:ext>
            </a:extLst>
          </p:cNvPr>
          <p:cNvCxnSpPr/>
          <p:nvPr/>
        </p:nvCxnSpPr>
        <p:spPr>
          <a:xfrm>
            <a:off x="6536987" y="2673703"/>
            <a:ext cx="0" cy="3697914"/>
          </a:xfrm>
          <a:prstGeom prst="line">
            <a:avLst/>
          </a:prstGeom>
          <a:ln w="19050">
            <a:solidFill>
              <a:schemeClr val="bg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8989AA4-A145-67FE-0FE0-94AEE1B1CFF0}"/>
              </a:ext>
            </a:extLst>
          </p:cNvPr>
          <p:cNvSpPr/>
          <p:nvPr/>
        </p:nvSpPr>
        <p:spPr>
          <a:xfrm>
            <a:off x="6740797" y="2673703"/>
            <a:ext cx="4154181" cy="1246544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F1808FD-F302-4B81-A6AE-A2EBFFEDFF0D}"/>
              </a:ext>
            </a:extLst>
          </p:cNvPr>
          <p:cNvSpPr/>
          <p:nvPr/>
        </p:nvSpPr>
        <p:spPr>
          <a:xfrm>
            <a:off x="6740797" y="4080423"/>
            <a:ext cx="4154181" cy="1383009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942FE3-1D50-1520-B41C-4FB96432B478}"/>
              </a:ext>
            </a:extLst>
          </p:cNvPr>
          <p:cNvSpPr txBox="1"/>
          <p:nvPr/>
        </p:nvSpPr>
        <p:spPr>
          <a:xfrm>
            <a:off x="10983674" y="3195951"/>
            <a:ext cx="18677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</a:rPr>
              <a:t>Forward</a:t>
            </a:r>
            <a:endParaRPr lang="ko-KR" altLang="en-US" sz="1500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4E139B-008D-F487-C50F-961A5F828589}"/>
              </a:ext>
            </a:extLst>
          </p:cNvPr>
          <p:cNvSpPr txBox="1"/>
          <p:nvPr/>
        </p:nvSpPr>
        <p:spPr>
          <a:xfrm>
            <a:off x="10994363" y="4610344"/>
            <a:ext cx="18677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</a:rPr>
              <a:t>Reverse</a:t>
            </a:r>
            <a:endParaRPr lang="ko-KR" altLang="en-US" sz="1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548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D567508-41F7-0E09-677A-9F45603DC8F6}"/>
              </a:ext>
            </a:extLst>
          </p:cNvPr>
          <p:cNvSpPr txBox="1"/>
          <p:nvPr/>
        </p:nvSpPr>
        <p:spPr>
          <a:xfrm>
            <a:off x="263781" y="205853"/>
            <a:ext cx="6003667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456704" latinLnBrk="0"/>
            <a:r>
              <a:rPr lang="ko-KR" altLang="en-US" sz="24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▣</a:t>
            </a:r>
            <a:r>
              <a:rPr lang="en-US" altLang="ko-KR" sz="24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24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모델 적용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C99CE627-686C-76C9-C2E3-80D9A4178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782" y="887238"/>
            <a:ext cx="2041674" cy="380160"/>
          </a:xfrm>
          <a:prstGeom prst="roundRect">
            <a:avLst/>
          </a:prstGeom>
          <a:solidFill>
            <a:srgbClr val="015B9A"/>
          </a:solidFill>
          <a:ln w="3175" cap="flat" cmpd="sng" algn="ctr">
            <a:noFill/>
            <a:prstDash val="solid"/>
          </a:ln>
          <a:effectLst>
            <a:outerShdw blurRad="381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18000" rIns="36000" bIns="36000" anchor="ctr"/>
          <a:lstStyle/>
          <a:p>
            <a:pPr algn="ctr"/>
            <a:r>
              <a:rPr lang="ko-KR" altLang="en-US" sz="1500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구축 환경 </a:t>
            </a:r>
            <a:endParaRPr lang="en-US" altLang="ko-KR" sz="1500" kern="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현대하모니 L" panose="02020603020101020101" pitchFamily="18" charset="-127"/>
              <a:ea typeface="현대하모니 L" panose="0202060302010102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8B53BA-6B9C-1C85-E30A-B557A0D8C44D}"/>
              </a:ext>
            </a:extLst>
          </p:cNvPr>
          <p:cNvSpPr txBox="1"/>
          <p:nvPr/>
        </p:nvSpPr>
        <p:spPr>
          <a:xfrm>
            <a:off x="263781" y="1334254"/>
            <a:ext cx="11623419" cy="1095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/>
              <a:t>CUDA 11.8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err="1"/>
              <a:t>Pytorch</a:t>
            </a:r>
            <a:r>
              <a:rPr lang="en-US" altLang="ko-KR" sz="1500" dirty="0"/>
              <a:t> 2.1.2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err="1"/>
              <a:t>Torchvision</a:t>
            </a:r>
            <a:r>
              <a:rPr lang="en-US" altLang="ko-KR" sz="1500" dirty="0"/>
              <a:t> 0.16.2</a:t>
            </a: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26B2663C-9274-0E7B-47E9-C7867420659C}"/>
              </a:ext>
            </a:extLst>
          </p:cNvPr>
          <p:cNvCxnSpPr>
            <a:cxnSpLocks/>
          </p:cNvCxnSpPr>
          <p:nvPr/>
        </p:nvCxnSpPr>
        <p:spPr>
          <a:xfrm>
            <a:off x="2626468" y="1409107"/>
            <a:ext cx="0" cy="5312706"/>
          </a:xfrm>
          <a:prstGeom prst="line">
            <a:avLst/>
          </a:prstGeom>
          <a:ln w="19050">
            <a:solidFill>
              <a:schemeClr val="bg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>
            <a:extLst>
              <a:ext uri="{FF2B5EF4-FFF2-40B4-BE49-F238E27FC236}">
                <a16:creationId xmlns:a16="http://schemas.microsoft.com/office/drawing/2014/main" id="{AE9E5622-11A9-C998-C8BF-2563DFCE1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0276" y="887238"/>
            <a:ext cx="2041674" cy="380160"/>
          </a:xfrm>
          <a:prstGeom prst="roundRect">
            <a:avLst/>
          </a:prstGeom>
          <a:solidFill>
            <a:srgbClr val="015B9A"/>
          </a:solidFill>
          <a:ln w="3175" cap="flat" cmpd="sng" algn="ctr">
            <a:noFill/>
            <a:prstDash val="solid"/>
          </a:ln>
          <a:effectLst>
            <a:outerShdw blurRad="381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18000" rIns="36000" bIns="36000" anchor="ctr"/>
          <a:lstStyle/>
          <a:p>
            <a:pPr algn="ctr"/>
            <a:r>
              <a:rPr lang="en-US" altLang="ko-KR" sz="1500" kern="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Mvtec</a:t>
            </a:r>
            <a:r>
              <a:rPr lang="en-US" altLang="ko-KR" sz="1500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-ad dataset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1EC855D-502B-0941-E9CA-E866C9677790}"/>
              </a:ext>
            </a:extLst>
          </p:cNvPr>
          <p:cNvGrpSpPr/>
          <p:nvPr/>
        </p:nvGrpSpPr>
        <p:grpSpPr>
          <a:xfrm>
            <a:off x="2783861" y="1409108"/>
            <a:ext cx="3969361" cy="5312706"/>
            <a:chOff x="2783861" y="2395202"/>
            <a:chExt cx="3635985" cy="4326611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55B005C4-E4BD-0BE3-8F43-38FBEA9F4C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5569" r="2304"/>
            <a:stretch/>
          </p:blipFill>
          <p:spPr>
            <a:xfrm>
              <a:off x="2783861" y="2395202"/>
              <a:ext cx="3635985" cy="1786274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19F01FBD-809F-7CFC-3A1E-D1196E7614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83861" y="4157238"/>
              <a:ext cx="3635985" cy="2564575"/>
            </a:xfrm>
            <a:prstGeom prst="rect">
              <a:avLst/>
            </a:prstGeom>
          </p:spPr>
        </p:pic>
      </p:grpSp>
      <p:pic>
        <p:nvPicPr>
          <p:cNvPr id="18" name="그림 17" descr="카메라 렌즈, 원, 렌즈, 도자기이(가) 표시된 사진&#10;&#10;자동 생성된 설명">
            <a:extLst>
              <a:ext uri="{FF2B5EF4-FFF2-40B4-BE49-F238E27FC236}">
                <a16:creationId xmlns:a16="http://schemas.microsoft.com/office/drawing/2014/main" id="{FCC557B8-4446-4ED3-0349-9E8C5D5465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420" y="1267399"/>
            <a:ext cx="2204811" cy="2161602"/>
          </a:xfrm>
          <a:prstGeom prst="rect">
            <a:avLst/>
          </a:prstGeom>
        </p:spPr>
      </p:pic>
      <p:pic>
        <p:nvPicPr>
          <p:cNvPr id="20" name="그림 19" descr="카메라 렌즈, 렌즈, 원, 카메라 및 광학이(가) 표시된 사진&#10;&#10;자동 생성된 설명">
            <a:extLst>
              <a:ext uri="{FF2B5EF4-FFF2-40B4-BE49-F238E27FC236}">
                <a16:creationId xmlns:a16="http://schemas.microsoft.com/office/drawing/2014/main" id="{3CFBD74A-76A2-4373-52BE-620ABB2943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420" y="3892105"/>
            <a:ext cx="2204811" cy="2041674"/>
          </a:xfrm>
          <a:prstGeom prst="rect">
            <a:avLst/>
          </a:prstGeom>
        </p:spPr>
      </p:pic>
      <p:pic>
        <p:nvPicPr>
          <p:cNvPr id="24" name="그림 23" descr="카메라 렌즈, 렌즈, 병이(가) 표시된 사진&#10;&#10;자동 생성된 설명">
            <a:extLst>
              <a:ext uri="{FF2B5EF4-FFF2-40B4-BE49-F238E27FC236}">
                <a16:creationId xmlns:a16="http://schemas.microsoft.com/office/drawing/2014/main" id="{43B5A3D2-140F-4420-272F-FB53A63841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429" y="1267399"/>
            <a:ext cx="2273918" cy="2041674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0E036CCA-54DA-EB55-D0DF-F020D674F0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429" y="3892105"/>
            <a:ext cx="2273918" cy="204167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7FF5DF2-1BD2-3588-8522-D35E59C04A67}"/>
              </a:ext>
            </a:extLst>
          </p:cNvPr>
          <p:cNvSpPr txBox="1"/>
          <p:nvPr/>
        </p:nvSpPr>
        <p:spPr>
          <a:xfrm>
            <a:off x="7022420" y="6029305"/>
            <a:ext cx="22048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[Contamination]</a:t>
            </a:r>
            <a:endParaRPr lang="ko-KR" altLang="en-US" sz="15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FDC95A-D488-EB79-63BD-7056F1F94B53}"/>
              </a:ext>
            </a:extLst>
          </p:cNvPr>
          <p:cNvSpPr txBox="1"/>
          <p:nvPr/>
        </p:nvSpPr>
        <p:spPr>
          <a:xfrm>
            <a:off x="9496429" y="6029304"/>
            <a:ext cx="22739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[Ground truth]</a:t>
            </a:r>
          </a:p>
          <a:p>
            <a:pPr algn="ctr"/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- Broken large</a:t>
            </a:r>
            <a:endParaRPr lang="ko-KR" altLang="en-US" sz="15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385641-68B7-2689-6FCA-4F187BB16E89}"/>
              </a:ext>
            </a:extLst>
          </p:cNvPr>
          <p:cNvSpPr txBox="1"/>
          <p:nvPr/>
        </p:nvSpPr>
        <p:spPr>
          <a:xfrm>
            <a:off x="7022420" y="3411154"/>
            <a:ext cx="22048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[Normal sample]</a:t>
            </a:r>
            <a:endParaRPr lang="ko-KR" altLang="en-US" sz="15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3B6F053-224B-49BA-04D9-5AA94FD66BF9}"/>
              </a:ext>
            </a:extLst>
          </p:cNvPr>
          <p:cNvSpPr txBox="1"/>
          <p:nvPr/>
        </p:nvSpPr>
        <p:spPr>
          <a:xfrm>
            <a:off x="9496430" y="3388484"/>
            <a:ext cx="22739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[Broken large]</a:t>
            </a:r>
            <a:endParaRPr lang="ko-KR" altLang="en-US" sz="15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1" name="오른쪽 중괄호 30">
            <a:extLst>
              <a:ext uri="{FF2B5EF4-FFF2-40B4-BE49-F238E27FC236}">
                <a16:creationId xmlns:a16="http://schemas.microsoft.com/office/drawing/2014/main" id="{CA2093FC-1568-C339-B9FA-6E7C88FA19AE}"/>
              </a:ext>
            </a:extLst>
          </p:cNvPr>
          <p:cNvSpPr/>
          <p:nvPr/>
        </p:nvSpPr>
        <p:spPr>
          <a:xfrm>
            <a:off x="4552950" y="1676400"/>
            <a:ext cx="104775" cy="1828800"/>
          </a:xfrm>
          <a:prstGeom prst="rightBrac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1153697-F824-292E-6BFD-73A326496000}"/>
              </a:ext>
            </a:extLst>
          </p:cNvPr>
          <p:cNvSpPr txBox="1"/>
          <p:nvPr/>
        </p:nvSpPr>
        <p:spPr>
          <a:xfrm>
            <a:off x="4183968" y="2435606"/>
            <a:ext cx="22048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Evaluation</a:t>
            </a:r>
            <a:endParaRPr lang="ko-KR" altLang="en-US" sz="1500" dirty="0"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3" name="오른쪽 중괄호 32">
            <a:extLst>
              <a:ext uri="{FF2B5EF4-FFF2-40B4-BE49-F238E27FC236}">
                <a16:creationId xmlns:a16="http://schemas.microsoft.com/office/drawing/2014/main" id="{10411B47-93F1-5C4A-73A8-EF8C4E12E95C}"/>
              </a:ext>
            </a:extLst>
          </p:cNvPr>
          <p:cNvSpPr/>
          <p:nvPr/>
        </p:nvSpPr>
        <p:spPr>
          <a:xfrm>
            <a:off x="4552950" y="3602499"/>
            <a:ext cx="104775" cy="2331280"/>
          </a:xfrm>
          <a:prstGeom prst="rightBrac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CFEBA45-2E71-9192-5269-1FAE3367C78F}"/>
              </a:ext>
            </a:extLst>
          </p:cNvPr>
          <p:cNvSpPr txBox="1"/>
          <p:nvPr/>
        </p:nvSpPr>
        <p:spPr>
          <a:xfrm>
            <a:off x="4183967" y="4584099"/>
            <a:ext cx="22048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Test set</a:t>
            </a:r>
            <a:endParaRPr lang="ko-KR" altLang="en-US" sz="1500" dirty="0"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09524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u6mI3UciUuZyJerjjg5hw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14133</TotalTime>
  <Words>382</Words>
  <Application>Microsoft Office PowerPoint</Application>
  <PresentationFormat>와이드스크린</PresentationFormat>
  <Paragraphs>69</Paragraphs>
  <Slides>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현대하모니 B</vt:lpstr>
      <vt:lpstr>현대하모니 L</vt:lpstr>
      <vt:lpstr>현대하모니 M</vt:lpstr>
      <vt:lpstr>Arial</vt:lpstr>
      <vt:lpstr>Calibri</vt:lpstr>
      <vt:lpstr>Calibri Light</vt:lpstr>
      <vt:lpstr>Wingdings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송태웅</dc:creator>
  <cp:lastModifiedBy>학부생 한민웅</cp:lastModifiedBy>
  <cp:revision>1149</cp:revision>
  <dcterms:created xsi:type="dcterms:W3CDTF">2023-02-24T09:29:18Z</dcterms:created>
  <dcterms:modified xsi:type="dcterms:W3CDTF">2024-04-04T10:49:17Z</dcterms:modified>
</cp:coreProperties>
</file>