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1073" r:id="rId4"/>
    <p:sldId id="1074" r:id="rId5"/>
    <p:sldId id="1075" r:id="rId6"/>
    <p:sldId id="1076" r:id="rId7"/>
    <p:sldId id="1077" r:id="rId8"/>
    <p:sldId id="1078" r:id="rId9"/>
    <p:sldId id="1079" r:id="rId10"/>
    <p:sldId id="1081" r:id="rId11"/>
    <p:sldId id="108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18855E2-CC53-0848-E46F-924B89AB996A}" name="송태웅" initials="송" userId="S::21700384@handong.edu::299db977-31b8-4373-94f4-ec0ae4568f0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5B9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06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0AC0930F-ABFB-4F49-9F82-3264384E9F4C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90D66C03-65B8-4F2D-830C-FA85B2018F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1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현대하모니 L" panose="02020603020101020101" pitchFamily="18" charset="-127"/>
        <a:ea typeface="현대하모니 L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FontTx/>
              <a:buNone/>
            </a:pPr>
            <a:endParaRPr kumimoji="1" lang="en-US" altLang="ko-KR" sz="1200" b="1" dirty="0">
              <a:solidFill>
                <a:srgbClr val="0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884D1-072C-4EDD-BA0E-7969FF708DF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8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D7533-666F-E591-6CCD-8BE5F9EAB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325639-B0F2-01C9-E25D-A1B5B54F2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8B9DC-436F-BCAD-8A0E-26B38F0B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A1B67-718C-541D-6465-F32F1DF0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A203D-4AAF-B361-43DA-30199031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9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FCB1A-906F-BCE8-35C6-9446769E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AC0805-3EF1-40A5-3F9A-00DCE0F4D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DACB8-91EF-0773-8C33-04D582CE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A1498-126C-0240-6FFA-6FE49EF8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3EF21-01B9-874B-C628-845C8EC0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780397-0DA9-DB87-241D-989BA3478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5C404-ED53-CEC3-C9A8-A5E1E4A3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E6634-F022-E5DB-7B0B-5DAE8184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15A68-E705-A193-DE6F-300899F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553E5-228F-D6DB-D734-3E6FA3DB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1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2"/>
          <p:cNvSpPr>
            <a:spLocks noChangeShapeType="1"/>
          </p:cNvSpPr>
          <p:nvPr userDrawn="1"/>
        </p:nvSpPr>
        <p:spPr bwMode="auto">
          <a:xfrm>
            <a:off x="1545740" y="2571750"/>
            <a:ext cx="9082932" cy="0"/>
          </a:xfrm>
          <a:prstGeom prst="line">
            <a:avLst/>
          </a:prstGeom>
          <a:noFill/>
          <a:ln w="76200" cmpd="thinThick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Line 53"/>
          <p:cNvSpPr>
            <a:spLocks noChangeShapeType="1"/>
          </p:cNvSpPr>
          <p:nvPr userDrawn="1"/>
        </p:nvSpPr>
        <p:spPr bwMode="auto">
          <a:xfrm>
            <a:off x="1545740" y="1205317"/>
            <a:ext cx="9082932" cy="0"/>
          </a:xfrm>
          <a:prstGeom prst="line">
            <a:avLst/>
          </a:prstGeom>
          <a:noFill/>
          <a:ln w="101600" cmpd="thickThin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47B781-9339-495F-BEA2-83C6617D7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058" y="6059360"/>
            <a:ext cx="982942" cy="79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96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2"/>
          <p:cNvSpPr>
            <a:spLocks noChangeShapeType="1"/>
          </p:cNvSpPr>
          <p:nvPr userDrawn="1"/>
        </p:nvSpPr>
        <p:spPr bwMode="auto">
          <a:xfrm>
            <a:off x="1545740" y="2571750"/>
            <a:ext cx="9082932" cy="0"/>
          </a:xfrm>
          <a:prstGeom prst="line">
            <a:avLst/>
          </a:prstGeom>
          <a:noFill/>
          <a:ln w="76200" cmpd="thinThick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  <p:sp>
        <p:nvSpPr>
          <p:cNvPr id="3" name="Line 53"/>
          <p:cNvSpPr>
            <a:spLocks noChangeShapeType="1"/>
          </p:cNvSpPr>
          <p:nvPr userDrawn="1"/>
        </p:nvSpPr>
        <p:spPr bwMode="auto">
          <a:xfrm>
            <a:off x="1545740" y="1205317"/>
            <a:ext cx="9082932" cy="0"/>
          </a:xfrm>
          <a:prstGeom prst="line">
            <a:avLst/>
          </a:prstGeom>
          <a:noFill/>
          <a:ln w="101600" cmpd="thickThin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47B781-9339-495F-BEA2-83C6617D7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058" y="6059360"/>
            <a:ext cx="982942" cy="79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7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22859" y="764704"/>
            <a:ext cx="11799279" cy="0"/>
          </a:xfrm>
          <a:prstGeom prst="line">
            <a:avLst/>
          </a:prstGeom>
          <a:noFill/>
          <a:ln w="28575">
            <a:solidFill>
              <a:srgbClr val="015B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1" dirty="0">
              <a:solidFill>
                <a:prstClr val="black"/>
              </a:solidFill>
              <a:ea typeface="현대하모니 L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8521887-48D0-408B-81DB-311910E8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60" y="246981"/>
            <a:ext cx="9022913" cy="4900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18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26" name="Picture 2" descr="한동대학교 복지회 2021년 기업정보 | 회사소개, 근무환경, 복리후생 등 기업정보 제공 - 사람인">
            <a:extLst>
              <a:ext uri="{FF2B5EF4-FFF2-40B4-BE49-F238E27FC236}">
                <a16:creationId xmlns:a16="http://schemas.microsoft.com/office/drawing/2014/main" id="{710018F4-B655-43C8-83DA-56253008A5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92" y="6493662"/>
            <a:ext cx="1273908" cy="3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2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한동대학교 복지회 2021년 기업정보 | 회사소개, 근무환경, 복리후생 등 기업정보 제공 - 사람인">
            <a:extLst>
              <a:ext uri="{FF2B5EF4-FFF2-40B4-BE49-F238E27FC236}">
                <a16:creationId xmlns:a16="http://schemas.microsoft.com/office/drawing/2014/main" id="{710018F4-B655-43C8-83DA-56253008A5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92" y="6493662"/>
            <a:ext cx="1273908" cy="3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52">
            <a:extLst>
              <a:ext uri="{FF2B5EF4-FFF2-40B4-BE49-F238E27FC236}">
                <a16:creationId xmlns:a16="http://schemas.microsoft.com/office/drawing/2014/main" id="{5874BF95-0330-DC32-88C6-8E0AB69EFF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54534" y="4508615"/>
            <a:ext cx="9082932" cy="0"/>
          </a:xfrm>
          <a:prstGeom prst="line">
            <a:avLst/>
          </a:prstGeom>
          <a:noFill/>
          <a:ln w="76200" cmpd="thinThick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  <p:sp>
        <p:nvSpPr>
          <p:cNvPr id="3" name="Line 53">
            <a:extLst>
              <a:ext uri="{FF2B5EF4-FFF2-40B4-BE49-F238E27FC236}">
                <a16:creationId xmlns:a16="http://schemas.microsoft.com/office/drawing/2014/main" id="{7614519F-7BB2-A7AB-809D-D51D7E45C3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54534" y="2285971"/>
            <a:ext cx="9082932" cy="0"/>
          </a:xfrm>
          <a:prstGeom prst="line">
            <a:avLst/>
          </a:prstGeom>
          <a:noFill/>
          <a:ln w="101600" cmpd="thickThin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F3657-7A9B-3F50-25AA-A2F8E9ED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7A80F-3CD7-ADEF-F139-4AA445D6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66F2A-0E00-414F-D8C6-5684FBD8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B7AC3-8B59-E0BB-1140-6B32F110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DCFB5-C2AF-819F-3994-B6F80E4C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5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520FE-0E20-37B5-5446-E3B2836C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F1578-7B9C-DB2A-5F9C-D46FBDC7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76316-BC2C-2043-1951-E7CD1F04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D606A-D0C4-24EE-2D43-0EF5DF50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6814D-F897-E55C-4004-4B7401DF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9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6D756-6FB6-34F8-05A0-EBBB6395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D404C-ECF5-8738-4B74-D543E25A6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E84C8-A1B9-CB3C-F0BD-D33DB28E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06019-5812-11FE-A2A4-728BC6E9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1ABE7-3189-92CA-361D-CBA70FEA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B9C55-B665-7540-9B80-FCB6FB3A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8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88800-08A9-85D6-8DFC-CD18FF86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E02DB8-9534-B0E1-A735-DAD58656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B6D82-A032-9BBD-A165-9998002C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CCE5E1-5F2F-A543-857E-7DECBB600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983670-1383-188E-269E-822E2FC53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F9181-6027-F86C-8822-D41B9202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66CDEB-6B22-DB27-770F-60BD64CF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AFFAF0-9C0F-7A7A-ADDE-8CFF7F68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9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0F9C5-1ABC-D56D-7293-9993F248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BD18F1-D6F1-FA76-7655-FDE640B9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52AAD0-CF88-54F1-14DE-3864351B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D20798-F228-D610-CE03-096AA2AE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9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2473D-1D80-09A2-2984-C9A4AA1F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DB0C8-F4BF-3498-E1D5-71E3F45D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1A542-A112-16B0-4C41-0070105F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E93D-4AE9-C854-D891-B69294A0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0B4F4-17AB-F263-BC38-9E7B1EE57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FB7177-F04A-93F8-0B6C-FC696BCD1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EC30F-CBF4-95E0-10CA-47247636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19F66-0877-4906-D689-459636E0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DAC3E-9F5A-23F4-90C1-042A3839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3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43CC1-0BAA-87E3-EB81-9E0A6F88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128D51-A4A7-1262-5AB3-3E2FE4D4E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D1BF75-50AA-65EF-498A-E55042642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7F1E6-6954-7AB3-4B24-0EAF39B9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D723-832E-488C-90C7-DC8DEC9A938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3998B-56B0-7929-DF65-98E0B9FD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712FF-AC5B-91CC-12EF-8437124F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87D3-25B1-4FF7-B247-0EE4CCD0B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1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E4792F-A563-5EB9-5ADF-19A4DBE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8DE4D-DEAE-D0F9-9B1E-340914C11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0AE95-F269-341B-47CB-0A81F1A1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0AFDD723-832E-488C-90C7-DC8DEC9A9387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3880E-7B72-5152-C88B-6082164E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32456-40AD-2481-54C0-E80CFCFC3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fld id="{EA9987D3-25B1-4FF7-B247-0EE4CCD0B6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49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현대하모니 L" panose="02020603020101020101" pitchFamily="18" charset="-127"/>
          <a:ea typeface="현대하모니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현대하모니 L" panose="02020603020101020101" pitchFamily="18" charset="-127"/>
              </a:defRPr>
            </a:lvl1pPr>
          </a:lstStyle>
          <a:p>
            <a:fld id="{9D460505-449C-45A3-9235-9BA026FB7960}" type="datetimeFigureOut">
              <a:rPr lang="ko-KR" altLang="en-US" smtClean="0"/>
              <a:pPr/>
              <a:t>2024-04-29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현대하모니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현대하모니 L" panose="02020603020101020101" pitchFamily="18" charset="-127"/>
              </a:defRPr>
            </a:lvl1pPr>
          </a:lstStyle>
          <a:p>
            <a:fld id="{046BFC36-B9BE-4683-A35D-F5D874D482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5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263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현대하모니 L" panose="02020603020101020101" pitchFamily="18" charset="-127"/>
          <a:cs typeface="+mj-cs"/>
        </a:defRPr>
      </a:lvl1pPr>
    </p:titleStyle>
    <p:bodyStyle>
      <a:lvl1pPr marL="228566" indent="-228566" algn="l" defTabSz="91426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1pPr>
      <a:lvl2pPr marL="685697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2pPr>
      <a:lvl3pPr marL="1142829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3pPr>
      <a:lvl4pPr marL="1599960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4pPr>
      <a:lvl5pPr marL="2057092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현대하모니 L" panose="02020603020101020101" pitchFamily="18" charset="-127"/>
          <a:cs typeface="+mn-cs"/>
        </a:defRPr>
      </a:lvl5pPr>
      <a:lvl6pPr marL="2514224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9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9" indent="-228566" algn="l" defTabSz="91426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4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60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91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4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3" algn="l" defTabSz="9142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2603235" y="4454732"/>
            <a:ext cx="6984829" cy="164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한동대학교 기계제어공학부</a:t>
            </a:r>
            <a:endParaRPr lang="en-US" altLang="ko-KR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21800774 </a:t>
            </a:r>
            <a:r>
              <a: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한민웅</a:t>
            </a:r>
            <a:endParaRPr lang="en-US" altLang="ko-KR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219" name="Text Box 50"/>
          <p:cNvSpPr txBox="1">
            <a:spLocks noChangeArrowheads="1"/>
          </p:cNvSpPr>
          <p:nvPr/>
        </p:nvSpPr>
        <p:spPr bwMode="auto">
          <a:xfrm>
            <a:off x="1270830" y="1581835"/>
            <a:ext cx="9649641" cy="58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28" tIns="47862" rIns="95728" bIns="47862">
            <a:spAutoFit/>
          </a:bodyPr>
          <a:lstStyle>
            <a:lvl1pPr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fontAlgn="base" latinLnBrk="0">
              <a:lnSpc>
                <a:spcPct val="150000"/>
              </a:lnSpc>
            </a:pPr>
            <a:r>
              <a:rPr lang="ko-KR" altLang="en-US" sz="2500" b="1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기전융합종합설계 </a:t>
            </a:r>
            <a:r>
              <a:rPr lang="en-US" altLang="ko-KR" sz="2500" b="1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9</a:t>
            </a:r>
            <a:r>
              <a:rPr lang="ko-KR" altLang="en-US" sz="2500" b="1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주차 보고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51518-C6DB-74FD-34BB-E17A20DD312C}"/>
              </a:ext>
            </a:extLst>
          </p:cNvPr>
          <p:cNvSpPr txBox="1"/>
          <p:nvPr/>
        </p:nvSpPr>
        <p:spPr>
          <a:xfrm>
            <a:off x="6592" y="6209990"/>
            <a:ext cx="4035517" cy="44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Advisor : prof. Young-</a:t>
            </a:r>
            <a:r>
              <a:rPr lang="en-US" altLang="ko-KR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Keun</a:t>
            </a: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38535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6D367-3AFE-15FA-2E46-C58BDAB4F5D6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Patchcore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(Memory bank based)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C212841-D1EE-255C-028A-F82DB8E92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3" y="861297"/>
            <a:ext cx="2708222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sz="1500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Severstal</a:t>
            </a:r>
            <a:r>
              <a:rPr lang="en-US" altLang="ko-KR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8B0CC-DCAA-51A1-A9B0-4862188AB1BB}"/>
              </a:ext>
            </a:extLst>
          </p:cNvPr>
          <p:cNvSpPr txBox="1"/>
          <p:nvPr/>
        </p:nvSpPr>
        <p:spPr>
          <a:xfrm>
            <a:off x="263781" y="1346232"/>
            <a:ext cx="11813919" cy="336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약 </a:t>
            </a:r>
            <a:r>
              <a:rPr lang="en-US" altLang="ko-KR" sz="1300" dirty="0"/>
              <a:t>5,600</a:t>
            </a:r>
            <a:r>
              <a:rPr lang="ko-KR" altLang="en-US" sz="1300" dirty="0"/>
              <a:t>개의 정상 </a:t>
            </a:r>
            <a:r>
              <a:rPr lang="en-US" altLang="ko-KR" sz="1300" dirty="0"/>
              <a:t>sample</a:t>
            </a:r>
            <a:r>
              <a:rPr lang="ko-KR" altLang="en-US" sz="1300" dirty="0"/>
              <a:t>이 존재 </a:t>
            </a:r>
            <a:r>
              <a:rPr lang="en-US" altLang="ko-KR" sz="1300" dirty="0"/>
              <a:t>(1600 x 256 size)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실제 </a:t>
            </a:r>
            <a:r>
              <a:rPr lang="en-US" altLang="ko-KR" sz="1300" dirty="0" err="1"/>
              <a:t>MVTec</a:t>
            </a:r>
            <a:r>
              <a:rPr lang="en-US" altLang="ko-KR" sz="1300" dirty="0"/>
              <a:t> ad </a:t>
            </a:r>
            <a:r>
              <a:rPr lang="ko-KR" altLang="en-US" sz="1300" dirty="0"/>
              <a:t>데이터셋이 </a:t>
            </a:r>
            <a:r>
              <a:rPr lang="en-US" altLang="ko-KR" sz="1300" dirty="0"/>
              <a:t>220</a:t>
            </a:r>
            <a:r>
              <a:rPr lang="ko-KR" altLang="en-US" sz="1300" dirty="0"/>
              <a:t>개의 </a:t>
            </a:r>
            <a:r>
              <a:rPr lang="en-US" altLang="ko-KR" sz="1300" dirty="0"/>
              <a:t>mapping </a:t>
            </a:r>
            <a:r>
              <a:rPr lang="ko-KR" altLang="en-US" sz="1300" dirty="0"/>
              <a:t>이미지를 활용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모든 이미지 </a:t>
            </a:r>
            <a:r>
              <a:rPr lang="en-US" altLang="ko-KR" sz="1300" dirty="0"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sym typeface="Wingdings" panose="05000000000000000000" pitchFamily="2" charset="2"/>
              </a:rPr>
              <a:t>정상</a:t>
            </a:r>
            <a:r>
              <a:rPr lang="en-US" altLang="ko-KR" sz="1300" dirty="0">
                <a:sym typeface="Wingdings" panose="05000000000000000000" pitchFamily="2" charset="2"/>
              </a:rPr>
              <a:t>/</a:t>
            </a:r>
            <a:r>
              <a:rPr lang="ko-KR" altLang="en-US" sz="1300" dirty="0">
                <a:sym typeface="Wingdings" panose="05000000000000000000" pitchFamily="2" charset="2"/>
              </a:rPr>
              <a:t>비정상 구분 작업 진행</a:t>
            </a:r>
            <a:endParaRPr lang="en-US" altLang="ko-KR" sz="13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ym typeface="Wingdings" panose="05000000000000000000" pitchFamily="2" charset="2"/>
              </a:rPr>
              <a:t>정상 중 </a:t>
            </a:r>
            <a:r>
              <a:rPr lang="en-US" altLang="ko-KR" sz="1300" dirty="0">
                <a:sym typeface="Wingdings" panose="05000000000000000000" pitchFamily="2" charset="2"/>
              </a:rPr>
              <a:t>200</a:t>
            </a:r>
            <a:r>
              <a:rPr lang="ko-KR" altLang="en-US" sz="1300" dirty="0">
                <a:sym typeface="Wingdings" panose="05000000000000000000" pitchFamily="2" charset="2"/>
              </a:rPr>
              <a:t>개의 이미지만을 가지고 학습을 진행</a:t>
            </a:r>
            <a:endParaRPr lang="en-US" altLang="ko-KR" sz="13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이미지 </a:t>
            </a:r>
            <a:r>
              <a:rPr lang="en-US" altLang="ko-KR" sz="1300" dirty="0"/>
              <a:t>resizing : 800 x 126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/>
              <a:t>마스킹</a:t>
            </a:r>
            <a:r>
              <a:rPr lang="ko-KR" altLang="en-US" sz="1300" dirty="0"/>
              <a:t> 이미지가 없기 때문에</a:t>
            </a:r>
            <a:r>
              <a:rPr lang="en-US" altLang="ko-KR" sz="1300" dirty="0"/>
              <a:t>, </a:t>
            </a:r>
            <a:r>
              <a:rPr lang="ko-KR" altLang="en-US" sz="1300" dirty="0"/>
              <a:t>정량적인 성능 수치화 </a:t>
            </a:r>
            <a:r>
              <a:rPr lang="en-US" altLang="ko-KR" sz="1300" dirty="0"/>
              <a:t>X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DFB84D-FC54-31A5-626A-11FFA76856B0}"/>
              </a:ext>
            </a:extLst>
          </p:cNvPr>
          <p:cNvGrpSpPr/>
          <p:nvPr/>
        </p:nvGrpSpPr>
        <p:grpSpPr>
          <a:xfrm>
            <a:off x="623237" y="2607859"/>
            <a:ext cx="6044265" cy="1430741"/>
            <a:chOff x="632762" y="2531659"/>
            <a:chExt cx="6044265" cy="145931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D7A3EF6-55CC-011C-9437-E388E353DC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9783"/>
            <a:stretch/>
          </p:blipFill>
          <p:spPr>
            <a:xfrm>
              <a:off x="632762" y="2531659"/>
              <a:ext cx="6044264" cy="7667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DC883A-49BA-0058-33F7-EAC9941F7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5626"/>
            <a:stretch/>
          </p:blipFill>
          <p:spPr>
            <a:xfrm>
              <a:off x="632763" y="3298408"/>
              <a:ext cx="6044264" cy="692567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4E71811-4F79-7B64-52E0-4733EDC00528}"/>
              </a:ext>
            </a:extLst>
          </p:cNvPr>
          <p:cNvGrpSpPr/>
          <p:nvPr/>
        </p:nvGrpSpPr>
        <p:grpSpPr>
          <a:xfrm>
            <a:off x="7554967" y="1241457"/>
            <a:ext cx="3015156" cy="5059644"/>
            <a:chOff x="7554967" y="1241457"/>
            <a:chExt cx="3015156" cy="505964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1B4BDED-2DDA-5169-B1B3-286767B1B349}"/>
                </a:ext>
              </a:extLst>
            </p:cNvPr>
            <p:cNvGrpSpPr/>
            <p:nvPr/>
          </p:nvGrpSpPr>
          <p:grpSpPr>
            <a:xfrm>
              <a:off x="7554967" y="1241457"/>
              <a:ext cx="3015156" cy="4743451"/>
              <a:chOff x="8367217" y="1241456"/>
              <a:chExt cx="3015156" cy="474345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FCA3D680-123B-C95F-517C-AFD025EE56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64180"/>
              <a:stretch/>
            </p:blipFill>
            <p:spPr>
              <a:xfrm>
                <a:off x="8367217" y="1241456"/>
                <a:ext cx="1376856" cy="474345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E56912E2-B8F6-75B1-FA99-68F212FE17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7874"/>
              <a:stretch/>
            </p:blipFill>
            <p:spPr>
              <a:xfrm>
                <a:off x="9763124" y="1241457"/>
                <a:ext cx="1619249" cy="474345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FB90E1-1A3E-A08C-BD97-2CA30517A8C0}"/>
                </a:ext>
              </a:extLst>
            </p:cNvPr>
            <p:cNvSpPr txBox="1"/>
            <p:nvPr/>
          </p:nvSpPr>
          <p:spPr>
            <a:xfrm>
              <a:off x="7554967" y="6008713"/>
              <a:ext cx="301515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/>
                <a:t>[</a:t>
              </a:r>
              <a:r>
                <a:rPr lang="en-US" altLang="ko-KR" sz="1300" b="1" dirty="0" err="1"/>
                <a:t>Severstal</a:t>
              </a:r>
              <a:r>
                <a:rPr lang="ko-KR" altLang="en-US" sz="1300" b="1" dirty="0"/>
                <a:t> </a:t>
              </a:r>
              <a:r>
                <a:rPr lang="en-US" altLang="ko-KR" sz="1300" b="1" dirty="0"/>
                <a:t>dataset</a:t>
              </a:r>
              <a:r>
                <a:rPr lang="ko-KR" altLang="en-US" sz="1300" b="1" dirty="0"/>
                <a:t> </a:t>
              </a:r>
              <a:r>
                <a:rPr lang="en-US" altLang="ko-KR" sz="1300" b="1" dirty="0"/>
                <a:t>AD </a:t>
              </a:r>
              <a:r>
                <a:rPr lang="ko-KR" altLang="en-US" sz="1300" b="1" dirty="0"/>
                <a:t>결과</a:t>
              </a:r>
              <a:r>
                <a:rPr lang="en-US" altLang="ko-KR" sz="1300" b="1" dirty="0"/>
                <a:t>]</a:t>
              </a:r>
              <a:endParaRPr lang="ko-KR" altLang="en-US" sz="13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2743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13B512-779C-E5AF-8F7A-6A5911A7F578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7</a:t>
            </a:r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주차 미팅 피드백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6875D-3147-3120-3902-68E91E52BCF9}"/>
              </a:ext>
            </a:extLst>
          </p:cNvPr>
          <p:cNvSpPr txBox="1"/>
          <p:nvPr/>
        </p:nvSpPr>
        <p:spPr>
          <a:xfrm>
            <a:off x="212853" y="819150"/>
            <a:ext cx="11766294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DRAEM model </a:t>
            </a:r>
            <a:r>
              <a:rPr lang="ko-KR" altLang="en-US" dirty="0"/>
              <a:t>공부 </a:t>
            </a:r>
            <a:r>
              <a:rPr lang="en-US" altLang="ko-KR" dirty="0"/>
              <a:t>(Reconstruction based model </a:t>
            </a:r>
            <a:r>
              <a:rPr lang="ko-KR" altLang="en-US" dirty="0"/>
              <a:t>기반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en-US" altLang="ko-KR" dirty="0" err="1"/>
              <a:t>Severstal</a:t>
            </a:r>
            <a:r>
              <a:rPr lang="en-US" altLang="ko-KR" dirty="0"/>
              <a:t> steel defect dataset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err="1"/>
              <a:t>PatchCore</a:t>
            </a:r>
            <a:r>
              <a:rPr lang="en-US" altLang="ko-KR" dirty="0"/>
              <a:t> (Memory bank </a:t>
            </a:r>
            <a:r>
              <a:rPr lang="ko-KR" altLang="en-US" dirty="0"/>
              <a:t>기반</a:t>
            </a:r>
            <a:r>
              <a:rPr lang="en-US" altLang="ko-KR" dirty="0"/>
              <a:t>) </a:t>
            </a:r>
            <a:r>
              <a:rPr lang="ko-KR" altLang="en-US" dirty="0"/>
              <a:t>모델에 적용 </a:t>
            </a:r>
            <a:r>
              <a:rPr lang="en-US" altLang="ko-KR" dirty="0"/>
              <a:t>&amp; </a:t>
            </a:r>
            <a:r>
              <a:rPr lang="ko-KR" altLang="en-US" dirty="0"/>
              <a:t>성능 평가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비교 모델 선정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17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10704B-E41D-A67D-939A-A3AD1312FCCB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DRAEM model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B60B1ED-6B26-2018-8A6E-0F1615531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3" y="861297"/>
            <a:ext cx="2362687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ko-KR" altLang="en-US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개요</a:t>
            </a:r>
            <a:endParaRPr lang="en-US" altLang="ko-KR" sz="15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14099-CEF6-A8A3-7ABC-98A6730923D5}"/>
              </a:ext>
            </a:extLst>
          </p:cNvPr>
          <p:cNvSpPr txBox="1"/>
          <p:nvPr/>
        </p:nvSpPr>
        <p:spPr>
          <a:xfrm>
            <a:off x="250953" y="1136682"/>
            <a:ext cx="11766294" cy="141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Discriminatively trained Reconstruction Anomaly Embedding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Convolutional autoencoder</a:t>
            </a:r>
            <a:r>
              <a:rPr lang="ko-KR" altLang="en-US" sz="1500" dirty="0"/>
              <a:t>와 같은 </a:t>
            </a:r>
            <a:r>
              <a:rPr lang="en-US" altLang="ko-KR" sz="1500" dirty="0"/>
              <a:t>reconstruction based </a:t>
            </a:r>
            <a:r>
              <a:rPr lang="ko-KR" altLang="en-US" sz="1500" dirty="0"/>
              <a:t>기법</a:t>
            </a:r>
            <a:endParaRPr lang="en-US" altLang="ko-KR" sz="15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두 모델의 차이점 비교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4012EA0-F8AB-4CD3-3DEA-7B64D4CC7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60158"/>
              </p:ext>
            </p:extLst>
          </p:nvPr>
        </p:nvGraphicFramePr>
        <p:xfrm>
          <a:off x="650875" y="2658746"/>
          <a:ext cx="7683501" cy="2687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9475">
                  <a:extLst>
                    <a:ext uri="{9D8B030D-6E8A-4147-A177-3AD203B41FA5}">
                      <a16:colId xmlns:a16="http://schemas.microsoft.com/office/drawing/2014/main" val="1377079547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514707098"/>
                    </a:ext>
                  </a:extLst>
                </a:gridCol>
                <a:gridCol w="2809876">
                  <a:extLst>
                    <a:ext uri="{9D8B030D-6E8A-4147-A177-3AD203B41FA5}">
                      <a16:colId xmlns:a16="http://schemas.microsoft.com/office/drawing/2014/main" val="3773955701"/>
                    </a:ext>
                  </a:extLst>
                </a:gridCol>
              </a:tblGrid>
              <a:tr h="560704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Autoencoder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DRAEM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89824"/>
                  </a:ext>
                </a:extLst>
              </a:tr>
              <a:tr h="737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학습 데이터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정상 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정상 이미지 </a:t>
                      </a:r>
                      <a:r>
                        <a:rPr lang="en-US" altLang="ko-KR" sz="1300" dirty="0"/>
                        <a:t>+ </a:t>
                      </a:r>
                    </a:p>
                    <a:p>
                      <a:pPr algn="ctr" latinLnBrk="1"/>
                      <a:r>
                        <a:rPr lang="ko-KR" altLang="en-US" sz="1300" dirty="0"/>
                        <a:t>비정상 이미지 임의로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741811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구조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Encoding + Decoding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개의 네트워크가 존재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1) Reconstructive sub-network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2) Discriminative sub-network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829799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문제점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Over-generalization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해당 사항을 개선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85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38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A13595-99CF-C7E4-EBF5-7A689FE8447A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DRAEM model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2E7C351-FE91-0C60-59DA-35C82CB2A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3" y="861297"/>
            <a:ext cx="2362687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ko-KR" altLang="en-US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모델 구조</a:t>
            </a:r>
            <a:endParaRPr lang="en-US" altLang="ko-KR" sz="15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58512C-BC61-FC38-1672-565264F8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81" y="1309377"/>
            <a:ext cx="8308719" cy="3064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CB432E-8655-E8E5-7BDA-C0B71F6C92F0}"/>
              </a:ext>
            </a:extLst>
          </p:cNvPr>
          <p:cNvSpPr txBox="1"/>
          <p:nvPr/>
        </p:nvSpPr>
        <p:spPr>
          <a:xfrm>
            <a:off x="161925" y="4327557"/>
            <a:ext cx="11766294" cy="14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[</a:t>
            </a:r>
            <a:r>
              <a:rPr lang="ko-KR" altLang="en-US" sz="1500" b="1" dirty="0"/>
              <a:t>가장 중요한 세 가지</a:t>
            </a:r>
            <a:r>
              <a:rPr lang="en-US" altLang="ko-KR" sz="1500" b="1" dirty="0"/>
              <a:t>]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500" dirty="0"/>
              <a:t>Anomaly image </a:t>
            </a:r>
            <a:r>
              <a:rPr lang="ko-KR" altLang="en-US" sz="1500" dirty="0"/>
              <a:t>생성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500" dirty="0"/>
              <a:t>Reconstructive sub-network </a:t>
            </a:r>
            <a:r>
              <a:rPr lang="ko-KR" altLang="en-US" sz="1500" dirty="0"/>
              <a:t>구조 </a:t>
            </a:r>
            <a:r>
              <a:rPr lang="en-US" altLang="ko-KR" sz="1500" dirty="0"/>
              <a:t>(loss </a:t>
            </a:r>
            <a:r>
              <a:rPr lang="ko-KR" altLang="en-US" sz="1500" dirty="0"/>
              <a:t>정의 및 목적</a:t>
            </a:r>
            <a:r>
              <a:rPr lang="en-US" altLang="ko-KR" sz="1500" dirty="0"/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500" dirty="0"/>
              <a:t>Discriminative sub-network </a:t>
            </a:r>
            <a:r>
              <a:rPr lang="ko-KR" altLang="en-US" sz="1500" dirty="0"/>
              <a:t>구조 </a:t>
            </a:r>
            <a:r>
              <a:rPr lang="en-US" altLang="ko-KR" sz="1500" dirty="0"/>
              <a:t>(loss </a:t>
            </a:r>
            <a:r>
              <a:rPr lang="ko-KR" altLang="en-US" sz="1500" dirty="0"/>
              <a:t>정의 및 목적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6109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3BBF71-86A5-E2D7-3C24-FC258BE92AA9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DRAEM model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A5C9DFF-C2D8-EA0D-6446-BBFFDA042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3" y="861297"/>
            <a:ext cx="2362687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Anomaly generation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0720C8-6230-3F2F-8C70-0D501210AA3C}"/>
              </a:ext>
            </a:extLst>
          </p:cNvPr>
          <p:cNvGrpSpPr/>
          <p:nvPr/>
        </p:nvGrpSpPr>
        <p:grpSpPr>
          <a:xfrm>
            <a:off x="263782" y="1270032"/>
            <a:ext cx="6765668" cy="2397093"/>
            <a:chOff x="254053" y="1270032"/>
            <a:chExt cx="6725589" cy="266737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AC7AA3C-D091-2DE9-4DCF-A783748C7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53" y="1270032"/>
              <a:ext cx="6725589" cy="266737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B1EFD03-50FE-A498-F7C9-63CAB81831AE}"/>
                </a:ext>
              </a:extLst>
            </p:cNvPr>
            <p:cNvSpPr/>
            <p:nvPr/>
          </p:nvSpPr>
          <p:spPr>
            <a:xfrm>
              <a:off x="1295400" y="3028950"/>
              <a:ext cx="2028825" cy="8286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BE06D19-A967-1281-C4AB-38CF441A1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0" y="1260507"/>
            <a:ext cx="3038885" cy="2425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785F84-8EE9-6BF4-BC1A-ECA81C74F1E7}"/>
                  </a:ext>
                </a:extLst>
              </p:cNvPr>
              <p:cNvSpPr txBox="1"/>
              <p:nvPr/>
            </p:nvSpPr>
            <p:spPr>
              <a:xfrm>
                <a:off x="263781" y="3686175"/>
                <a:ext cx="11747244" cy="1261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1300" dirty="0"/>
                  <a:t>Perlin noise generator</a:t>
                </a:r>
                <a:r>
                  <a:rPr lang="ko-KR" altLang="en-US" sz="1300" dirty="0"/>
                  <a:t>를 활용한 노이즈 성 이미지를 먼저 생성 </a:t>
                </a:r>
                <a:r>
                  <a:rPr lang="en-US" altLang="ko-KR" sz="1300" dirty="0"/>
                  <a:t>(P)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1300" dirty="0"/>
                  <a:t>Binary thresholding</a:t>
                </a:r>
                <a:r>
                  <a:rPr lang="ko-KR" altLang="en-US" sz="1300" dirty="0"/>
                  <a:t>을 통해 이미지 이진화를 진행 </a:t>
                </a:r>
                <a:r>
                  <a:rPr lang="en-US" altLang="ko-KR" sz="13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300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300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1300" dirty="0"/>
                  <a:t>)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ko-KR" altLang="en-US" sz="1300" dirty="0"/>
                  <a:t>학습 데이터의 샘플 이미지를 선정 </a:t>
                </a:r>
                <a:r>
                  <a:rPr lang="en-US" altLang="ko-KR" sz="1300" dirty="0"/>
                  <a:t>(I)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1300" dirty="0"/>
                  <a:t>A</a:t>
                </a:r>
                <a:r>
                  <a:rPr lang="ko-KR" altLang="en-US" sz="13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300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300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ko-KR" altLang="en-US" sz="1300" dirty="0"/>
                  <a:t>를 결합한 이미지를 원본 데이터셋 </a:t>
                </a:r>
                <a:r>
                  <a:rPr lang="en-US" altLang="ko-KR" sz="1300" dirty="0"/>
                  <a:t>I</a:t>
                </a:r>
                <a:r>
                  <a:rPr lang="ko-KR" altLang="en-US" sz="1300" dirty="0"/>
                  <a:t>에 추가하여 최종적으로 비정상 샘플을 생성하게 됨 </a:t>
                </a:r>
                <a:r>
                  <a:rPr lang="en-US" altLang="ko-KR" sz="13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3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300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1300" dirty="0"/>
                  <a:t>)</a:t>
                </a:r>
                <a:endParaRPr lang="ko-KR" altLang="en-US" sz="13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785F84-8EE9-6BF4-BC1A-ECA81C74F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1" y="3686175"/>
                <a:ext cx="11747244" cy="1261627"/>
              </a:xfrm>
              <a:prstGeom prst="rect">
                <a:avLst/>
              </a:prstGeom>
              <a:blipFill>
                <a:blip r:embed="rId4"/>
                <a:stretch>
                  <a:fillRect l="-104" b="-33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02ADCA4D-E04C-6C59-1AD9-EF6D53CF2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211" y="4247923"/>
            <a:ext cx="2390084" cy="239709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B90E9A-47E1-9D9F-E8B4-68009D8DEDE8}"/>
              </a:ext>
            </a:extLst>
          </p:cNvPr>
          <p:cNvCxnSpPr>
            <a:stCxn id="11" idx="2"/>
          </p:cNvCxnSpPr>
          <p:nvPr/>
        </p:nvCxnSpPr>
        <p:spPr>
          <a:xfrm>
            <a:off x="8548893" y="3686175"/>
            <a:ext cx="718360" cy="56174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71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770007-4B49-23BF-5817-EC4631952328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DRAEM model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B20C302-63A8-9851-C3D0-EFBD0F1F9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3" y="861297"/>
            <a:ext cx="2708222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Reconstructive sub-network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A24625-B9CB-B287-75F1-C45FEDF9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14" y="1314155"/>
            <a:ext cx="7135062" cy="25222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BD6967-CD4D-41C5-5B1D-4A163FF5A03D}"/>
              </a:ext>
            </a:extLst>
          </p:cNvPr>
          <p:cNvSpPr/>
          <p:nvPr/>
        </p:nvSpPr>
        <p:spPr>
          <a:xfrm>
            <a:off x="284913" y="1371305"/>
            <a:ext cx="3972762" cy="139780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E3FFFC-F59D-F4CC-C884-F9AEE9E3E62C}"/>
                  </a:ext>
                </a:extLst>
              </p:cNvPr>
              <p:cNvSpPr txBox="1"/>
              <p:nvPr/>
            </p:nvSpPr>
            <p:spPr>
              <a:xfrm>
                <a:off x="222378" y="3807938"/>
                <a:ext cx="11747244" cy="306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1300" dirty="0"/>
                  <a:t>Encoder + Decoder </a:t>
                </a:r>
                <a:r>
                  <a:rPr lang="en-US" altLang="ko-KR" sz="13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1300" dirty="0"/>
                  <a:t> Generation based form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ko-KR" altLang="en-US" sz="1300" dirty="0"/>
                  <a:t>네트워크 입력</a:t>
                </a:r>
                <a:r>
                  <a:rPr lang="en-US" altLang="ko-KR" sz="1300" dirty="0"/>
                  <a:t> : Generated anomaly image 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ko-KR" altLang="en-US" sz="1300" dirty="0"/>
                  <a:t>네트워크 출력</a:t>
                </a:r>
                <a:r>
                  <a:rPr lang="en-US" altLang="ko-KR" sz="1300" dirty="0"/>
                  <a:t> : Reconstructed image + Original image (</a:t>
                </a:r>
                <a:r>
                  <a:rPr lang="ko-KR" altLang="en-US" sz="1300" dirty="0"/>
                  <a:t>정상 데이터셋</a:t>
                </a:r>
                <a:r>
                  <a:rPr lang="en-US" altLang="ko-KR" sz="1300" dirty="0"/>
                  <a:t>)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ko-KR" altLang="en-US" sz="1300" dirty="0"/>
                  <a:t>학습 목적 </a:t>
                </a:r>
                <a:r>
                  <a:rPr lang="en-US" altLang="ko-KR" sz="1300" dirty="0"/>
                  <a:t>: </a:t>
                </a:r>
                <a:r>
                  <a:rPr lang="ko-KR" altLang="en-US" sz="1300" dirty="0"/>
                  <a:t>비정상 이미지 </a:t>
                </a:r>
                <a:r>
                  <a:rPr lang="en-US" altLang="ko-KR" sz="13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1300" dirty="0"/>
                  <a:t> </a:t>
                </a:r>
                <a:r>
                  <a:rPr lang="ko-KR" altLang="en-US" sz="1300" dirty="0"/>
                  <a:t>정상 이미지로 복원하는 것이 핵심</a:t>
                </a:r>
                <a:endParaRPr lang="en-US" altLang="ko-KR" sz="13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300" dirty="0"/>
                  <a:t> Input image</a:t>
                </a:r>
                <a:r>
                  <a:rPr lang="ko-KR" altLang="en-US" sz="1300" dirty="0"/>
                  <a:t>의 </a:t>
                </a:r>
                <a:r>
                  <a:rPr lang="en-US" altLang="ko-KR" sz="1300" dirty="0"/>
                  <a:t>local pattern</a:t>
                </a:r>
                <a:r>
                  <a:rPr lang="ko-KR" altLang="en-US" sz="1300" dirty="0"/>
                  <a:t>을 </a:t>
                </a:r>
                <a:r>
                  <a:rPr lang="en-US" altLang="ko-KR" sz="1300" dirty="0"/>
                  <a:t>normal sample</a:t>
                </a:r>
                <a:r>
                  <a:rPr lang="ko-KR" altLang="en-US" sz="1300" dirty="0"/>
                  <a:t> 분포에 가깝게 만들 수 있는 네트워크 구조를 가지고 있음</a:t>
                </a:r>
                <a:r>
                  <a:rPr lang="en-US" altLang="ko-KR" sz="13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300" dirty="0"/>
                  <a:t>5)				:     Reconstruction loss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3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300" i="1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300" dirty="0"/>
                  <a:t>: Reconstructed image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300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ko-KR" sz="1300" dirty="0"/>
                  <a:t> : </a:t>
                </a:r>
                <a:r>
                  <a:rPr lang="ko-KR" altLang="en-US" sz="1300" dirty="0"/>
                  <a:t>원본 이미지</a:t>
                </a:r>
                <a:endParaRPr lang="en-US" altLang="ko-KR" sz="13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300" dirty="0"/>
                  <a:t>SSIM loss : </a:t>
                </a:r>
                <a:r>
                  <a:rPr lang="ko-KR" altLang="en-US" sz="1300" dirty="0"/>
                  <a:t>두 이미지 간의 구조적 유사성을 정의 </a:t>
                </a:r>
                <a:r>
                  <a:rPr lang="en-US" altLang="ko-KR" sz="1300" dirty="0"/>
                  <a:t>/ </a:t>
                </a:r>
                <a:r>
                  <a:rPr lang="ko-KR" altLang="en-US" sz="1300" dirty="0"/>
                  <a:t>실제로 두 이미지가 얼마나 비슷하게 보이는 지를 평가하는 </a:t>
                </a:r>
                <a:r>
                  <a:rPr lang="en-US" altLang="ko-KR" sz="1300" dirty="0"/>
                  <a:t>loss term (</a:t>
                </a:r>
                <a:r>
                  <a:rPr lang="ko-KR" altLang="en-US" sz="1300" dirty="0"/>
                  <a:t>밝기</a:t>
                </a:r>
                <a:r>
                  <a:rPr lang="en-US" altLang="ko-KR" sz="1300" dirty="0"/>
                  <a:t>, </a:t>
                </a:r>
                <a:r>
                  <a:rPr lang="ko-KR" altLang="en-US" sz="1300" dirty="0"/>
                  <a:t>대비</a:t>
                </a:r>
                <a:r>
                  <a:rPr lang="en-US" altLang="ko-KR" sz="1300" dirty="0"/>
                  <a:t> </a:t>
                </a:r>
                <a:r>
                  <a:rPr lang="ko-KR" altLang="en-US" sz="1300" dirty="0"/>
                  <a:t>등등</a:t>
                </a:r>
                <a:r>
                  <a:rPr lang="en-US" altLang="ko-KR" sz="13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300" dirty="0"/>
                  <a:t>Lambda : loss balancing hyper-parameter			</a:t>
                </a:r>
                <a:endParaRPr lang="ko-KR" altLang="en-US" sz="13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E3FFFC-F59D-F4CC-C884-F9AEE9E3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8" y="3807938"/>
                <a:ext cx="11747244" cy="3062120"/>
              </a:xfrm>
              <a:prstGeom prst="rect">
                <a:avLst/>
              </a:prstGeom>
              <a:blipFill>
                <a:blip r:embed="rId3"/>
                <a:stretch>
                  <a:fillRect l="-104" b="-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617DD09E-5AA3-DA1C-6323-7875BAFE4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3" y="5341758"/>
            <a:ext cx="3134162" cy="35247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02A8B1-58E7-EAFB-DCA9-B90749F24363}"/>
              </a:ext>
            </a:extLst>
          </p:cNvPr>
          <p:cNvSpPr/>
          <p:nvPr/>
        </p:nvSpPr>
        <p:spPr>
          <a:xfrm>
            <a:off x="608962" y="5372100"/>
            <a:ext cx="4972687" cy="284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2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0D5252-2B77-991F-ADCD-64E308FAEAFF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DRAEM model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445965C-3A6B-DCF3-4C97-B77C384DA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3" y="861297"/>
            <a:ext cx="2708222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Discriminative sub-network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9F3DCF-E5A0-0C05-9146-2307AB3D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14" y="1314155"/>
            <a:ext cx="7135062" cy="25222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C454801-0239-E8F6-142B-DB463B8F36D0}"/>
              </a:ext>
            </a:extLst>
          </p:cNvPr>
          <p:cNvSpPr/>
          <p:nvPr/>
        </p:nvSpPr>
        <p:spPr>
          <a:xfrm>
            <a:off x="3852445" y="1399880"/>
            <a:ext cx="2653130" cy="139780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209482-7CFE-A658-ADB4-088F6E97C932}"/>
                  </a:ext>
                </a:extLst>
              </p:cNvPr>
              <p:cNvSpPr txBox="1"/>
              <p:nvPr/>
            </p:nvSpPr>
            <p:spPr>
              <a:xfrm>
                <a:off x="222378" y="3807938"/>
                <a:ext cx="11747244" cy="2762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ko-KR" altLang="en-US" sz="1300" dirty="0"/>
                  <a:t>네트워크 입력 </a:t>
                </a:r>
                <a:r>
                  <a:rPr lang="en-US" altLang="ko-KR" sz="1300" dirty="0"/>
                  <a:t>: channel wise concatenation(</a:t>
                </a:r>
                <a:r>
                  <a:rPr lang="ko-KR" altLang="en-US" sz="1300" dirty="0"/>
                  <a:t>복원 이미지</a:t>
                </a:r>
                <a:r>
                  <a:rPr lang="en-US" altLang="ko-KR" sz="1300" dirty="0"/>
                  <a:t>, </a:t>
                </a:r>
                <a:r>
                  <a:rPr lang="ko-KR" altLang="en-US" sz="1300" dirty="0"/>
                  <a:t>원본 이미지</a:t>
                </a:r>
                <a:r>
                  <a:rPr lang="en-US" altLang="ko-KR" sz="1300"/>
                  <a:t>)</a:t>
                </a:r>
                <a:endParaRPr lang="en-US" altLang="ko-KR" sz="1300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1300" dirty="0"/>
                  <a:t>                                   :    focal loss</a:t>
                </a:r>
                <a:r>
                  <a:rPr lang="ko-KR" altLang="en-US" sz="1300" dirty="0"/>
                  <a:t>를 활용 </a:t>
                </a:r>
                <a:endParaRPr lang="en-US" altLang="ko-KR" sz="13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300" dirty="0"/>
                  <a:t>이미지 상에서 이상치는 작은 부분만을 차지하기 때문에</a:t>
                </a:r>
                <a:r>
                  <a:rPr lang="en-US" altLang="ko-KR" sz="1300" dirty="0"/>
                  <a:t>, cross entropy loss</a:t>
                </a:r>
                <a:r>
                  <a:rPr lang="ko-KR" altLang="en-US" sz="1300" dirty="0"/>
                  <a:t>를 사용하는 것이 아닌</a:t>
                </a:r>
                <a:r>
                  <a:rPr lang="en-US" altLang="ko-KR" sz="1300" dirty="0"/>
                  <a:t>, focal loss</a:t>
                </a:r>
                <a:r>
                  <a:rPr lang="ko-KR" altLang="en-US" sz="1300" dirty="0"/>
                  <a:t>를 활용</a:t>
                </a:r>
                <a:endParaRPr lang="en-US" altLang="ko-KR" sz="13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300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300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300" dirty="0"/>
                  <a:t>: Ground truth mask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300" i="1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ko-KR" altLang="en-US" sz="1300" dirty="0"/>
                  <a:t> </a:t>
                </a:r>
                <a:r>
                  <a:rPr lang="en-US" altLang="ko-KR" sz="1300" dirty="0"/>
                  <a:t>: output of discriminative sub-network (mask image)</a:t>
                </a:r>
              </a:p>
              <a:p>
                <a:pPr marL="342900" indent="-342900">
                  <a:lnSpc>
                    <a:spcPct val="150000"/>
                  </a:lnSpc>
                  <a:buAutoNum type="arabicParenR" startAt="3"/>
                </a:pPr>
                <a:r>
                  <a:rPr lang="ko-KR" altLang="en-US" sz="1300" dirty="0"/>
                  <a:t>모델의 전체 </a:t>
                </a:r>
                <a:r>
                  <a:rPr lang="en-US" altLang="ko-KR" sz="1300" dirty="0"/>
                  <a:t>Total loss 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300" dirty="0"/>
                  <a:t>4)    Inference </a:t>
                </a:r>
                <a:r>
                  <a:rPr lang="ko-KR" altLang="en-US" sz="1300" dirty="0"/>
                  <a:t>단계</a:t>
                </a:r>
                <a:endParaRPr lang="en-US" altLang="ko-KR" sz="13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300" dirty="0"/>
                  <a:t>Test set</a:t>
                </a:r>
                <a:r>
                  <a:rPr lang="ko-KR" altLang="en-US" sz="1300" dirty="0"/>
                  <a:t>이 입력으로 주어지면</a:t>
                </a:r>
                <a:r>
                  <a:rPr lang="en-US" altLang="ko-KR" sz="1300" dirty="0"/>
                  <a:t>, </a:t>
                </a:r>
                <a:r>
                  <a:rPr lang="ko-KR" altLang="en-US" sz="1300" dirty="0"/>
                  <a:t>정상 이미지를 복원</a:t>
                </a:r>
                <a:endParaRPr lang="en-US" altLang="ko-KR" sz="13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300" dirty="0"/>
                  <a:t>입력 이미지 </a:t>
                </a:r>
                <a:r>
                  <a:rPr lang="en-US" altLang="ko-KR" sz="1300" dirty="0"/>
                  <a:t>/ </a:t>
                </a:r>
                <a:r>
                  <a:rPr lang="ko-KR" altLang="en-US" sz="1300" dirty="0"/>
                  <a:t>복원 이미지 간의 차이에 대한 </a:t>
                </a:r>
                <a:r>
                  <a:rPr lang="en-US" altLang="ko-KR" sz="1300" dirty="0"/>
                  <a:t>masking </a:t>
                </a:r>
                <a:r>
                  <a:rPr lang="ko-KR" altLang="en-US" sz="1300" dirty="0"/>
                  <a:t>결과 </a:t>
                </a:r>
                <a:r>
                  <a:rPr lang="en-US" altLang="ko-KR" sz="1300" dirty="0">
                    <a:sym typeface="Wingdings" panose="05000000000000000000" pitchFamily="2" charset="2"/>
                  </a:rPr>
                  <a:t> Ground truth</a:t>
                </a:r>
                <a:r>
                  <a:rPr lang="ko-KR" altLang="en-US" sz="1300" dirty="0">
                    <a:sym typeface="Wingdings" panose="05000000000000000000" pitchFamily="2" charset="2"/>
                  </a:rPr>
                  <a:t>와 비교하여 성능을 평가 </a:t>
                </a:r>
                <a:r>
                  <a:rPr lang="en-US" altLang="ko-KR" sz="1300" dirty="0">
                    <a:sym typeface="Wingdings" panose="05000000000000000000" pitchFamily="2" charset="2"/>
                  </a:rPr>
                  <a:t>(Anomaly localization</a:t>
                </a:r>
                <a:r>
                  <a:rPr lang="ko-KR" altLang="en-US" sz="1300" dirty="0">
                    <a:sym typeface="Wingdings" panose="05000000000000000000" pitchFamily="2" charset="2"/>
                  </a:rPr>
                  <a:t>에 대한 </a:t>
                </a:r>
                <a:r>
                  <a:rPr lang="en-US" altLang="ko-KR" sz="1300" dirty="0">
                    <a:sym typeface="Wingdings" panose="05000000000000000000" pitchFamily="2" charset="2"/>
                  </a:rPr>
                  <a:t>pixel AUROC </a:t>
                </a:r>
                <a:r>
                  <a:rPr lang="ko-KR" altLang="en-US" sz="1300" dirty="0">
                    <a:sym typeface="Wingdings" panose="05000000000000000000" pitchFamily="2" charset="2"/>
                  </a:rPr>
                  <a:t>성능 평가 가능</a:t>
                </a:r>
                <a:r>
                  <a:rPr lang="en-US" altLang="ko-KR" sz="1300" dirty="0">
                    <a:sym typeface="Wingdings" panose="05000000000000000000" pitchFamily="2" charset="2"/>
                  </a:rPr>
                  <a:t>)</a:t>
                </a:r>
                <a:endParaRPr lang="en-US" altLang="ko-KR" sz="13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209482-7CFE-A658-ADB4-088F6E97C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8" y="3807938"/>
                <a:ext cx="11747244" cy="2762038"/>
              </a:xfrm>
              <a:prstGeom prst="rect">
                <a:avLst/>
              </a:prstGeom>
              <a:blipFill>
                <a:blip r:embed="rId3"/>
                <a:stretch>
                  <a:fillRect l="-104" b="-1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193C90D3-F994-B8DD-AB04-2298CA76A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03" y="4191000"/>
            <a:ext cx="1305048" cy="2634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5B65C9-DEDC-E673-2416-2B2A068005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67" t="3699"/>
          <a:stretch/>
        </p:blipFill>
        <p:spPr>
          <a:xfrm>
            <a:off x="2333625" y="5364162"/>
            <a:ext cx="3790950" cy="2944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E2269E-9E29-1BD3-0EA9-22A142D079BC}"/>
              </a:ext>
            </a:extLst>
          </p:cNvPr>
          <p:cNvSpPr/>
          <p:nvPr/>
        </p:nvSpPr>
        <p:spPr>
          <a:xfrm>
            <a:off x="619003" y="4180726"/>
            <a:ext cx="2733797" cy="284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5F7856-B679-4A32-4A08-A0ACBDECC9D4}"/>
              </a:ext>
            </a:extLst>
          </p:cNvPr>
          <p:cNvSpPr/>
          <p:nvPr/>
        </p:nvSpPr>
        <p:spPr>
          <a:xfrm>
            <a:off x="608962" y="5362575"/>
            <a:ext cx="5515613" cy="284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0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C10FC6-B2DC-0B19-8294-8363F8190C7A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DRAEM model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2B76615-F3AA-0469-C647-FE0918F91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3" y="861297"/>
            <a:ext cx="2708222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ko-KR" altLang="en-US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성능 평가</a:t>
            </a:r>
            <a:endParaRPr lang="en-US" altLang="ko-KR" sz="15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D725DF-1DC2-1EE2-87FF-9507E76C7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3" y="1241457"/>
            <a:ext cx="5051372" cy="3841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4B2FAF-DE81-91F3-8492-D3EC8E11C52D}"/>
              </a:ext>
            </a:extLst>
          </p:cNvPr>
          <p:cNvSpPr txBox="1"/>
          <p:nvPr/>
        </p:nvSpPr>
        <p:spPr>
          <a:xfrm>
            <a:off x="263781" y="5172075"/>
            <a:ext cx="50416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[</a:t>
            </a:r>
            <a:r>
              <a:rPr lang="en-US" altLang="ko-KR" sz="1300" b="1" dirty="0" err="1"/>
              <a:t>MVTec</a:t>
            </a:r>
            <a:r>
              <a:rPr lang="en-US" altLang="ko-KR" sz="1300" b="1" dirty="0"/>
              <a:t>-AD </a:t>
            </a:r>
            <a:r>
              <a:rPr lang="ko-KR" altLang="en-US" sz="1300" b="1" dirty="0"/>
              <a:t>데이터셋에 대한 성능 평가</a:t>
            </a:r>
            <a:r>
              <a:rPr lang="en-US" altLang="ko-KR" sz="1300" b="1" dirty="0"/>
              <a:t>]</a:t>
            </a:r>
            <a:endParaRPr lang="ko-KR" altLang="en-US" sz="13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A91A96C-C830-5FEE-4622-14FB17602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75555"/>
              </p:ext>
            </p:extLst>
          </p:nvPr>
        </p:nvGraphicFramePr>
        <p:xfrm>
          <a:off x="5470525" y="1308131"/>
          <a:ext cx="3749676" cy="37746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472691824"/>
                    </a:ext>
                  </a:extLst>
                </a:gridCol>
                <a:gridCol w="2771776">
                  <a:extLst>
                    <a:ext uri="{9D8B030D-6E8A-4147-A177-3AD203B41FA5}">
                      <a16:colId xmlns:a16="http://schemas.microsoft.com/office/drawing/2014/main" val="1286205393"/>
                    </a:ext>
                  </a:extLst>
                </a:gridCol>
              </a:tblGrid>
              <a:tr h="539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Number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Model name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122387"/>
                  </a:ext>
                </a:extLst>
              </a:tr>
              <a:tr h="539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[1]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GAN anomaly detection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708152"/>
                  </a:ext>
                </a:extLst>
              </a:tr>
              <a:tr h="539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[26]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Autoencoder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377776"/>
                  </a:ext>
                </a:extLst>
              </a:tr>
              <a:tr h="539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[4]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Teacher-Student network (discriminant latent embedding)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783453"/>
                  </a:ext>
                </a:extLst>
              </a:tr>
              <a:tr h="539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[31]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Reconstruction by inpainting for visual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inspection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9685"/>
                  </a:ext>
                </a:extLst>
              </a:tr>
              <a:tr h="539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[20]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Distribution map-based method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18004"/>
                  </a:ext>
                </a:extLst>
              </a:tr>
              <a:tr h="539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[11]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Imagenet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88094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6D852E3-C926-77E0-8D96-34BA57D431B1}"/>
              </a:ext>
            </a:extLst>
          </p:cNvPr>
          <p:cNvSpPr/>
          <p:nvPr/>
        </p:nvSpPr>
        <p:spPr>
          <a:xfrm>
            <a:off x="4468494" y="1308131"/>
            <a:ext cx="836931" cy="377461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3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6F8D11-75C6-F4C1-C680-9BCC7F577E71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Patchcore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 (Memory bank based)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AC0BB5D-439B-1CCA-0648-F0B7F050E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3" y="861297"/>
            <a:ext cx="2708222" cy="380160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sz="1500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MVTec</a:t>
            </a:r>
            <a:r>
              <a:rPr lang="en-US" altLang="ko-KR" sz="1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-ad Dataset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B31AD3-857D-519F-9F06-CCC738C6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3" y="1326078"/>
            <a:ext cx="6527747" cy="2150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AB19DF-3A0E-8A4F-9648-97F53FECBEBA}"/>
              </a:ext>
            </a:extLst>
          </p:cNvPr>
          <p:cNvSpPr txBox="1"/>
          <p:nvPr/>
        </p:nvSpPr>
        <p:spPr>
          <a:xfrm>
            <a:off x="254053" y="3560788"/>
            <a:ext cx="65277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[</a:t>
            </a:r>
            <a:r>
              <a:rPr lang="en-US" altLang="ko-KR" sz="1300" b="1" dirty="0" err="1"/>
              <a:t>MVTec</a:t>
            </a:r>
            <a:r>
              <a:rPr lang="en-US" altLang="ko-KR" sz="1300" b="1" dirty="0"/>
              <a:t>-AD </a:t>
            </a:r>
            <a:r>
              <a:rPr lang="ko-KR" altLang="en-US" sz="1300" b="1" dirty="0"/>
              <a:t>데이터셋에 대한 성능 평가</a:t>
            </a:r>
            <a:r>
              <a:rPr lang="en-US" altLang="ko-KR" sz="1300" b="1" dirty="0"/>
              <a:t>]</a:t>
            </a:r>
            <a:endParaRPr lang="ko-KR" altLang="en-US" sz="13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D617340-19BE-D96A-15B0-F2B443673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81" y="3937797"/>
            <a:ext cx="6518019" cy="252857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0A6590-52A2-BC42-FA2E-63A3ECEE3555}"/>
              </a:ext>
            </a:extLst>
          </p:cNvPr>
          <p:cNvSpPr/>
          <p:nvPr/>
        </p:nvSpPr>
        <p:spPr>
          <a:xfrm>
            <a:off x="1010918" y="4775232"/>
            <a:ext cx="5770881" cy="2158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5864CB-BA4B-03A3-74F1-A568F198B196}"/>
              </a:ext>
            </a:extLst>
          </p:cNvPr>
          <p:cNvSpPr txBox="1"/>
          <p:nvPr/>
        </p:nvSpPr>
        <p:spPr>
          <a:xfrm>
            <a:off x="6838950" y="1352550"/>
            <a:ext cx="5076825" cy="178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논문에서의 성능 평가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Bottle class</a:t>
            </a:r>
            <a:r>
              <a:rPr lang="ko-KR" altLang="en-US" sz="1500" dirty="0"/>
              <a:t>에 대한 </a:t>
            </a:r>
            <a:r>
              <a:rPr lang="en-US" altLang="ko-KR" sz="1500" dirty="0"/>
              <a:t>98.6%</a:t>
            </a:r>
            <a:r>
              <a:rPr lang="ko-KR" altLang="en-US" sz="1500" dirty="0"/>
              <a:t>의 </a:t>
            </a:r>
            <a:r>
              <a:rPr lang="en-US" altLang="ko-KR" sz="1500" dirty="0"/>
              <a:t>Pixel AUROC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실제 코드 성능 평가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Bottle class</a:t>
            </a:r>
            <a:r>
              <a:rPr lang="ko-KR" altLang="en-US" sz="1500" dirty="0"/>
              <a:t>에 대한 </a:t>
            </a:r>
            <a:r>
              <a:rPr lang="en-US" altLang="ko-KR" sz="1500" dirty="0"/>
              <a:t>93%</a:t>
            </a:r>
            <a:r>
              <a:rPr lang="ko-KR" altLang="en-US" sz="1500" dirty="0"/>
              <a:t>의 </a:t>
            </a:r>
            <a:r>
              <a:rPr lang="en-US" altLang="ko-KR" sz="1500" dirty="0"/>
              <a:t>Pixel AUROC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352003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6mI3UciUuZyJerjjg5hw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14776</TotalTime>
  <Words>576</Words>
  <Application>Microsoft Office PowerPoint</Application>
  <PresentationFormat>와이드스크린</PresentationFormat>
  <Paragraphs>102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현대하모니 B</vt:lpstr>
      <vt:lpstr>현대하모니 L</vt:lpstr>
      <vt:lpstr>현대하모니 M</vt:lpstr>
      <vt:lpstr>Arial</vt:lpstr>
      <vt:lpstr>Calibri</vt:lpstr>
      <vt:lpstr>Calibri Light</vt:lpstr>
      <vt:lpstr>Cambria Math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송태웅</dc:creator>
  <cp:lastModifiedBy>한민웅/21800773</cp:lastModifiedBy>
  <cp:revision>1346</cp:revision>
  <dcterms:created xsi:type="dcterms:W3CDTF">2023-02-24T09:29:18Z</dcterms:created>
  <dcterms:modified xsi:type="dcterms:W3CDTF">2024-04-29T05:57:18Z</dcterms:modified>
</cp:coreProperties>
</file>