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0096FF"/>
    <a:srgbClr val="000000"/>
    <a:srgbClr val="454648"/>
    <a:srgbClr val="949596"/>
    <a:srgbClr val="FFF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65"/>
    <p:restoredTop sz="94679"/>
  </p:normalViewPr>
  <p:slideViewPr>
    <p:cSldViewPr snapToGrid="0" snapToObjects="1">
      <p:cViewPr varScale="1">
        <p:scale>
          <a:sx n="97" d="100"/>
          <a:sy n="97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9773-6930-8C4E-A2AB-BF853B4F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AD286-F0E9-4847-91DA-F106F086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2A5F-9DA8-6244-A768-5498225A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54E1-1D9E-464A-BC54-856AA6BA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5F88-B020-5C48-848F-461C5F4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52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66BC-03C3-0F43-9916-978757F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BBA47-9888-324E-9D09-B31C802D7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A503-E1B4-724A-B09D-B5538A91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2D90-5199-C64E-A4F3-50F38A4B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F49B-4884-F049-A16E-1F0EF472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06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C9894-91C3-2B4D-9CAD-A9D1C5C6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4C673-485A-E640-9EA6-720DD7B1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EC82-634F-6D40-BB75-53524ADC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80BD-1A44-8A4F-9B47-26BA39F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FBC7-D77C-8947-A517-E5547CA7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487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E62F-99CD-B844-B70E-AE8B0E65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6F9-34C6-AB4F-9A0C-6111E8F8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D960-379A-2249-8A59-D81838DA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5F92-7F8E-674F-BEB7-4D6EAC20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D01F-C4EB-684D-867B-17BB2C59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E228-369D-7B45-ABD8-DDBA3C6E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9A5AD-6B57-1D45-94E6-5F5FB1C7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6F7D5-5BB9-0B41-A26B-952DFCBE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D5D8-E8B3-A345-B63B-E879D92F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FA20-AB01-6349-B150-5C693874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751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901-D89C-8949-976C-371FD550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248E-8CA3-5547-AD6C-31891A1FE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4D811-5942-A24B-A4E8-B0148D77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D64B-E420-F44F-87E7-4AD98263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55626-B521-AD48-AD74-FF70AD41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6A73-FEDD-194C-8CB5-350521F1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95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00A4-13BC-5F49-B0D9-AB4B7282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F09D-0FC9-F946-8377-3107C0FC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31AD2-3065-E14C-8943-05057D51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60AA6-DE7F-D842-9899-D9E2444C1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70559-0A07-9544-9751-6C3F3D625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AD77F-6974-9E4B-B860-6FD55A81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A96B-721D-4A4B-AEA6-8FACE826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DE501-8290-6D41-818E-AD0ED561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228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025D-0BF5-D54C-90D8-36164D3A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C63E2-3D8B-464A-8F82-7E6F693D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4B108-DADD-6B45-B9F9-5905F143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3C418-B361-D64D-985A-7BBD1DB4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259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62312-C518-D843-A96B-5642DB00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B30AF-8C46-3F44-A115-AEE99F57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BB6B-3B2C-694E-83B1-51CCDE0B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05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20EB-369B-7445-B579-E9567D17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B35D-C5A1-1A44-95AF-558E38F1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93A89-D77B-5942-82B8-9993DD87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42EF-B580-9849-B862-0434DA68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ABA0-74E1-664D-8632-3D1992D5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33C49-F3F6-984F-BA7E-C33B0F61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874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F24A-7320-6D4D-9F9E-6E2B7D32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CEF07-F5E6-A040-B8DD-545EADF96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F473C-57C9-D049-A2F4-DA7457ED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7BCE2-AE83-F84F-B8B4-69987F46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15C49-4FC4-9541-A42F-4D8B4228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9775-212B-CB47-BE74-60212F39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23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B0AA9-8D3D-C545-BBB8-E6C7EECE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D094F-F54A-A245-B225-A37B8A5D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5F58-B2E9-B74C-B3EA-4D081766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C381-EB6C-7545-AF43-5CD49987EF80}" type="datetimeFigureOut">
              <a:rPr lang="en-KR" smtClean="0"/>
              <a:t>2020/07/12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6B3A-39C3-8543-A9D7-755AE52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8768-FA0B-B942-AB26-17DFA6A19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6E48-DE05-4141-96EA-22DC2FF62BF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09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1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rved Down Arrow 73">
            <a:extLst>
              <a:ext uri="{FF2B5EF4-FFF2-40B4-BE49-F238E27FC236}">
                <a16:creationId xmlns:a16="http://schemas.microsoft.com/office/drawing/2014/main" id="{E892963D-4ADE-C74C-8E87-4FF812D63C12}"/>
              </a:ext>
            </a:extLst>
          </p:cNvPr>
          <p:cNvSpPr/>
          <p:nvPr/>
        </p:nvSpPr>
        <p:spPr>
          <a:xfrm rot="5400000">
            <a:off x="3963519" y="491160"/>
            <a:ext cx="4559017" cy="6696466"/>
          </a:xfrm>
          <a:prstGeom prst="curvedDownArrow">
            <a:avLst>
              <a:gd name="adj1" fmla="val 21313"/>
              <a:gd name="adj2" fmla="val 50000"/>
              <a:gd name="adj3" fmla="val 25000"/>
            </a:avLst>
          </a:prstGeom>
          <a:solidFill>
            <a:srgbClr val="FF7E79">
              <a:alpha val="14902"/>
            </a:srgbClr>
          </a:solidFill>
          <a:ln>
            <a:solidFill>
              <a:srgbClr val="FF7E79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flower&#10;&#10;Description automatically generated">
            <a:extLst>
              <a:ext uri="{FF2B5EF4-FFF2-40B4-BE49-F238E27FC236}">
                <a16:creationId xmlns:a16="http://schemas.microsoft.com/office/drawing/2014/main" id="{FD5D7388-3970-8946-899C-CAD4FEF5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08" y="974926"/>
            <a:ext cx="1666739" cy="235077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79AE6C-6CFC-B04B-AAD5-7B5C166DB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05" y="935065"/>
            <a:ext cx="1733333" cy="2390637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621DBD-2097-454D-A4C3-71DE60D92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82" y="974926"/>
            <a:ext cx="1744124" cy="2350776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FB39B-2551-2B4C-A207-F57C80DF0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890" y="2313568"/>
            <a:ext cx="1737750" cy="2350776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2FC47B-4745-E740-92AC-465AAAE7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900" y="4172898"/>
            <a:ext cx="1747883" cy="2350776"/>
          </a:xfrm>
          <a:prstGeom prst="rect">
            <a:avLst/>
          </a:prstGeom>
        </p:spPr>
      </p:pic>
      <p:pic>
        <p:nvPicPr>
          <p:cNvPr id="47" name="Graphic 46" descr="Tick">
            <a:extLst>
              <a:ext uri="{FF2B5EF4-FFF2-40B4-BE49-F238E27FC236}">
                <a16:creationId xmlns:a16="http://schemas.microsoft.com/office/drawing/2014/main" id="{DCB7D114-CDAB-1941-9919-B9072FEB0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6245" y="2618265"/>
            <a:ext cx="169599" cy="169599"/>
          </a:xfrm>
          <a:prstGeom prst="rect">
            <a:avLst/>
          </a:prstGeom>
        </p:spPr>
      </p:pic>
      <p:pic>
        <p:nvPicPr>
          <p:cNvPr id="48" name="Graphic 47" descr="Tick">
            <a:extLst>
              <a:ext uri="{FF2B5EF4-FFF2-40B4-BE49-F238E27FC236}">
                <a16:creationId xmlns:a16="http://schemas.microsoft.com/office/drawing/2014/main" id="{D95FCDAE-564A-5A4D-A4F4-E2C9AF2AE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1132" y="2791627"/>
            <a:ext cx="169599" cy="16959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C63229-BBF5-3D4A-B95D-46A1C35F477D}"/>
              </a:ext>
            </a:extLst>
          </p:cNvPr>
          <p:cNvCxnSpPr>
            <a:cxnSpLocks/>
          </p:cNvCxnSpPr>
          <p:nvPr/>
        </p:nvCxnSpPr>
        <p:spPr>
          <a:xfrm>
            <a:off x="8153926" y="1455101"/>
            <a:ext cx="1685978" cy="1247963"/>
          </a:xfrm>
          <a:prstGeom prst="straightConnector1">
            <a:avLst/>
          </a:prstGeom>
          <a:ln w="28575">
            <a:solidFill>
              <a:srgbClr val="FF7E79">
                <a:alpha val="2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632E390-F7D2-8741-BD22-8D57526A483D}"/>
              </a:ext>
            </a:extLst>
          </p:cNvPr>
          <p:cNvCxnSpPr>
            <a:cxnSpLocks/>
          </p:cNvCxnSpPr>
          <p:nvPr/>
        </p:nvCxnSpPr>
        <p:spPr>
          <a:xfrm flipH="1">
            <a:off x="8108063" y="2730772"/>
            <a:ext cx="1722606" cy="1779844"/>
          </a:xfrm>
          <a:prstGeom prst="straightConnector1">
            <a:avLst/>
          </a:prstGeom>
          <a:ln w="28575">
            <a:solidFill>
              <a:srgbClr val="FF7E79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3EE9E6-EE28-054E-8572-76F2DE9113BC}"/>
              </a:ext>
            </a:extLst>
          </p:cNvPr>
          <p:cNvCxnSpPr>
            <a:cxnSpLocks/>
          </p:cNvCxnSpPr>
          <p:nvPr/>
        </p:nvCxnSpPr>
        <p:spPr>
          <a:xfrm flipH="1">
            <a:off x="8108064" y="2904973"/>
            <a:ext cx="2790170" cy="1787079"/>
          </a:xfrm>
          <a:prstGeom prst="straightConnector1">
            <a:avLst/>
          </a:prstGeom>
          <a:ln w="28575">
            <a:solidFill>
              <a:srgbClr val="0096FF">
                <a:alpha val="2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CAC3A4-677E-4E43-B7F2-54FE6A248CA3}"/>
              </a:ext>
            </a:extLst>
          </p:cNvPr>
          <p:cNvSpPr/>
          <p:nvPr/>
        </p:nvSpPr>
        <p:spPr>
          <a:xfrm>
            <a:off x="7138382" y="1379817"/>
            <a:ext cx="1015544" cy="137565"/>
          </a:xfrm>
          <a:prstGeom prst="rect">
            <a:avLst/>
          </a:prstGeom>
          <a:solidFill>
            <a:srgbClr val="FF7E7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30475E-B79D-CC46-ADC4-5F511EFB0CB7}"/>
              </a:ext>
            </a:extLst>
          </p:cNvPr>
          <p:cNvSpPr/>
          <p:nvPr/>
        </p:nvSpPr>
        <p:spPr>
          <a:xfrm>
            <a:off x="7047125" y="4390196"/>
            <a:ext cx="1015544" cy="137565"/>
          </a:xfrm>
          <a:prstGeom prst="rect">
            <a:avLst/>
          </a:prstGeom>
          <a:solidFill>
            <a:srgbClr val="FF7E7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AD6E51-B12D-4F45-BD24-CA4DD412F48D}"/>
              </a:ext>
            </a:extLst>
          </p:cNvPr>
          <p:cNvSpPr/>
          <p:nvPr/>
        </p:nvSpPr>
        <p:spPr>
          <a:xfrm>
            <a:off x="7047125" y="4584131"/>
            <a:ext cx="1015544" cy="137565"/>
          </a:xfrm>
          <a:prstGeom prst="rect">
            <a:avLst/>
          </a:prstGeom>
          <a:solidFill>
            <a:srgbClr val="0096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288390-FB4A-5D47-95CB-F4884F102102}"/>
              </a:ext>
            </a:extLst>
          </p:cNvPr>
          <p:cNvSpPr txBox="1"/>
          <p:nvPr/>
        </p:nvSpPr>
        <p:spPr>
          <a:xfrm>
            <a:off x="5141251" y="289097"/>
            <a:ext cx="1909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&lt;</a:t>
            </a:r>
            <a:r>
              <a:rPr lang="en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데모 시나리오</a:t>
            </a:r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&gt;</a:t>
            </a:r>
            <a:endParaRPr lang="en-KR" sz="2000" dirty="0"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D4E2254-0B9D-E341-BCBF-117A144942DC}"/>
              </a:ext>
            </a:extLst>
          </p:cNvPr>
          <p:cNvGrpSpPr/>
          <p:nvPr/>
        </p:nvGrpSpPr>
        <p:grpSpPr>
          <a:xfrm>
            <a:off x="2021001" y="3702761"/>
            <a:ext cx="3677926" cy="2514574"/>
            <a:chOff x="1146111" y="4011129"/>
            <a:chExt cx="3677926" cy="2514574"/>
          </a:xfrm>
        </p:grpSpPr>
        <p:pic>
          <p:nvPicPr>
            <p:cNvPr id="64" name="Picture 6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DBA60384-2852-B34D-BD52-9738B375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33895" y="4524820"/>
              <a:ext cx="3390142" cy="2000883"/>
            </a:xfrm>
            <a:prstGeom prst="rect">
              <a:avLst/>
            </a:prstGeom>
          </p:spPr>
        </p:pic>
        <p:pic>
          <p:nvPicPr>
            <p:cNvPr id="43" name="Picture 42" descr="A screen shot of a guitar&#10;&#10;Description automatically generated">
              <a:extLst>
                <a:ext uri="{FF2B5EF4-FFF2-40B4-BE49-F238E27FC236}">
                  <a16:creationId xmlns:a16="http://schemas.microsoft.com/office/drawing/2014/main" id="{B145DC88-0ED6-1840-AD36-4E6F8E11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056" b="91667" l="9444" r="90000">
                          <a14:foregroundMark x1="53056" y1="6667" x2="53056" y2="6667"/>
                          <a14:foregroundMark x1="52500" y1="3056" x2="52500" y2="3056"/>
                          <a14:foregroundMark x1="51944" y1="37222" x2="51944" y2="37222"/>
                          <a14:foregroundMark x1="56667" y1="37778" x2="56667" y2="37778"/>
                          <a14:foregroundMark x1="56667" y1="35278" x2="56667" y2="35278"/>
                          <a14:foregroundMark x1="30000" y1="91944" x2="30000" y2="91944"/>
                          <a14:foregroundMark x1="56111" y1="35000" x2="56111" y2="35000"/>
                          <a14:foregroundMark x1="9444" y1="77500" x2="9444" y2="7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6111" y="4011129"/>
              <a:ext cx="1381337" cy="1381337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2E80189-0B58-5142-90B9-73B2086A0AFF}"/>
              </a:ext>
            </a:extLst>
          </p:cNvPr>
          <p:cNvSpPr txBox="1"/>
          <p:nvPr/>
        </p:nvSpPr>
        <p:spPr>
          <a:xfrm>
            <a:off x="1551771" y="331546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로딩 화면</a:t>
            </a:r>
            <a:endParaRPr lang="en-KR" sz="1000" dirty="0">
              <a:solidFill>
                <a:srgbClr val="454648"/>
              </a:solidFill>
              <a:latin typeface="Arita-dotum4.0(OTF) Light" panose="02020603020101020101" pitchFamily="18" charset="-127"/>
              <a:ea typeface="Arita-dotum4.0(OTF) Light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0BB1A9-8480-E648-B0B1-1D4EAB217137}"/>
              </a:ext>
            </a:extLst>
          </p:cNvPr>
          <p:cNvSpPr txBox="1"/>
          <p:nvPr/>
        </p:nvSpPr>
        <p:spPr>
          <a:xfrm>
            <a:off x="4698716" y="3325702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로그인</a:t>
            </a:r>
            <a:endParaRPr lang="en-KR" sz="1000" dirty="0">
              <a:solidFill>
                <a:srgbClr val="454648"/>
              </a:solidFill>
              <a:latin typeface="Arita-dotum4.0(OTF) Light" panose="02020603020101020101" pitchFamily="18" charset="-127"/>
              <a:ea typeface="Arita-dotum4.0(OTF) Light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F03F14-C990-E648-BAC4-1CFC674035B0}"/>
              </a:ext>
            </a:extLst>
          </p:cNvPr>
          <p:cNvSpPr txBox="1"/>
          <p:nvPr/>
        </p:nvSpPr>
        <p:spPr>
          <a:xfrm>
            <a:off x="7480073" y="3315465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PDF </a:t>
            </a:r>
            <a:r>
              <a:rPr lang="ko-KR" alt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파일 업로드</a:t>
            </a:r>
            <a:endParaRPr lang="en-KR" sz="1000" dirty="0">
              <a:solidFill>
                <a:srgbClr val="454648"/>
              </a:solidFill>
              <a:latin typeface="Arita-dotum4.0(OTF) Light" panose="02020603020101020101" pitchFamily="18" charset="-127"/>
              <a:ea typeface="Arita-dotum4.0(OTF) Light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AFCF6B-05F2-114C-A14D-662ECB117F3D}"/>
              </a:ext>
            </a:extLst>
          </p:cNvPr>
          <p:cNvSpPr txBox="1"/>
          <p:nvPr/>
        </p:nvSpPr>
        <p:spPr>
          <a:xfrm>
            <a:off x="9711706" y="4675027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기존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코드와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변환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코드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선택</a:t>
            </a:r>
            <a:endParaRPr lang="en-KR" sz="1000" dirty="0">
              <a:solidFill>
                <a:srgbClr val="454648"/>
              </a:solidFill>
              <a:latin typeface="Arita-dotum4.0(OTF) Light" panose="02020603020101020101" pitchFamily="18" charset="-127"/>
              <a:ea typeface="Arita-dotum4.0(OTF) Light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B839DD-EF3A-7344-B39F-7840DD564AA7}"/>
              </a:ext>
            </a:extLst>
          </p:cNvPr>
          <p:cNvSpPr txBox="1"/>
          <p:nvPr/>
        </p:nvSpPr>
        <p:spPr>
          <a:xfrm>
            <a:off x="6996121" y="476791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기존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코드와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변환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코드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mid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파일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생성</a:t>
            </a:r>
            <a:endParaRPr lang="en-KR" sz="1000" dirty="0">
              <a:solidFill>
                <a:srgbClr val="454648"/>
              </a:solidFill>
              <a:latin typeface="Arita-dotum4.0(OTF) Light" panose="02020603020101020101" pitchFamily="18" charset="-127"/>
              <a:ea typeface="Arita-dotum4.0(OTF) Light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B710C-057A-C54B-A1AE-EE6F2E83A11E}"/>
              </a:ext>
            </a:extLst>
          </p:cNvPr>
          <p:cNvSpPr txBox="1"/>
          <p:nvPr/>
        </p:nvSpPr>
        <p:spPr>
          <a:xfrm>
            <a:off x="2390756" y="6277453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MIDI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파일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뷰어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통해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정확히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MIDI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파일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생성되었는지</a:t>
            </a:r>
            <a:r>
              <a:rPr lang="en-US" sz="1000" dirty="0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 </a:t>
            </a:r>
            <a:r>
              <a:rPr lang="en-US" sz="1000" dirty="0" err="1">
                <a:solidFill>
                  <a:srgbClr val="454648"/>
                </a:solidFill>
                <a:latin typeface="Arita-dotum4.0(OTF) Light" panose="02020603020101020101" pitchFamily="18" charset="-127"/>
                <a:ea typeface="Arita-dotum4.0(OTF) Light" panose="02020603020101020101" pitchFamily="18" charset="-127"/>
              </a:rPr>
              <a:t>확인</a:t>
            </a:r>
            <a:endParaRPr lang="en-KR" sz="1000" dirty="0">
              <a:solidFill>
                <a:srgbClr val="454648"/>
              </a:solidFill>
              <a:latin typeface="Arita-dotum4.0(OTF) Light" panose="02020603020101020101" pitchFamily="18" charset="-127"/>
              <a:ea typeface="Arita-dotum4.0(OTF)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38316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1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11F1F2-4C39-2D44-A207-68A43E2CE505}"/>
              </a:ext>
            </a:extLst>
          </p:cNvPr>
          <p:cNvGrpSpPr/>
          <p:nvPr/>
        </p:nvGrpSpPr>
        <p:grpSpPr>
          <a:xfrm>
            <a:off x="2623751" y="2562654"/>
            <a:ext cx="7225675" cy="2824893"/>
            <a:chOff x="2674551" y="784654"/>
            <a:chExt cx="7225675" cy="282489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7E1FBDA-3BAD-B244-A3C4-0FE5FDAB3B5B}"/>
                </a:ext>
              </a:extLst>
            </p:cNvPr>
            <p:cNvSpPr/>
            <p:nvPr/>
          </p:nvSpPr>
          <p:spPr>
            <a:xfrm>
              <a:off x="2674551" y="784655"/>
              <a:ext cx="951142" cy="2824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0DE792-E50E-364B-AB43-3010CEEEBE2F}"/>
                </a:ext>
              </a:extLst>
            </p:cNvPr>
            <p:cNvSpPr/>
            <p:nvPr/>
          </p:nvSpPr>
          <p:spPr>
            <a:xfrm>
              <a:off x="3701534" y="784656"/>
              <a:ext cx="951142" cy="2824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360CCAF-72A0-A848-940C-6E361B4307CA}"/>
                </a:ext>
              </a:extLst>
            </p:cNvPr>
            <p:cNvSpPr/>
            <p:nvPr/>
          </p:nvSpPr>
          <p:spPr>
            <a:xfrm>
              <a:off x="4742077" y="784655"/>
              <a:ext cx="951142" cy="2824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687C230-662E-9E49-8A91-C7BCC2B57EDD}"/>
                </a:ext>
              </a:extLst>
            </p:cNvPr>
            <p:cNvSpPr/>
            <p:nvPr/>
          </p:nvSpPr>
          <p:spPr>
            <a:xfrm>
              <a:off x="5782620" y="784655"/>
              <a:ext cx="951142" cy="2824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83053A4-340B-DD4E-BB3F-43A7DB94B3D7}"/>
                </a:ext>
              </a:extLst>
            </p:cNvPr>
            <p:cNvSpPr/>
            <p:nvPr/>
          </p:nvSpPr>
          <p:spPr>
            <a:xfrm>
              <a:off x="6838108" y="784655"/>
              <a:ext cx="951142" cy="2824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F869A95-CEAD-A148-9634-273A62F16120}"/>
                </a:ext>
              </a:extLst>
            </p:cNvPr>
            <p:cNvSpPr/>
            <p:nvPr/>
          </p:nvSpPr>
          <p:spPr>
            <a:xfrm>
              <a:off x="7893596" y="784655"/>
              <a:ext cx="951142" cy="2824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CDA7C17-2F20-D343-959A-5407A93461E3}"/>
                </a:ext>
              </a:extLst>
            </p:cNvPr>
            <p:cNvSpPr/>
            <p:nvPr/>
          </p:nvSpPr>
          <p:spPr>
            <a:xfrm>
              <a:off x="8949084" y="784654"/>
              <a:ext cx="951142" cy="28248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D881070-75B6-7842-82A9-7BA747668716}"/>
                </a:ext>
              </a:extLst>
            </p:cNvPr>
            <p:cNvSpPr/>
            <p:nvPr/>
          </p:nvSpPr>
          <p:spPr>
            <a:xfrm>
              <a:off x="3291188" y="881791"/>
              <a:ext cx="744852" cy="1468737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A75967E-A12B-4140-8B9D-5ACBA10CAF69}"/>
                </a:ext>
              </a:extLst>
            </p:cNvPr>
            <p:cNvSpPr/>
            <p:nvPr/>
          </p:nvSpPr>
          <p:spPr>
            <a:xfrm>
              <a:off x="4302533" y="881791"/>
              <a:ext cx="744852" cy="1468737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8D3C33C-D12A-4540-A564-54E49378199B}"/>
                </a:ext>
              </a:extLst>
            </p:cNvPr>
            <p:cNvSpPr/>
            <p:nvPr/>
          </p:nvSpPr>
          <p:spPr>
            <a:xfrm>
              <a:off x="6409040" y="881791"/>
              <a:ext cx="744852" cy="1468737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8D49B43-87EE-8D4C-B195-BEE589CF13C0}"/>
                </a:ext>
              </a:extLst>
            </p:cNvPr>
            <p:cNvSpPr/>
            <p:nvPr/>
          </p:nvSpPr>
          <p:spPr>
            <a:xfrm>
              <a:off x="7468997" y="881791"/>
              <a:ext cx="744852" cy="1468737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E5A1B66-14C1-484C-A173-D2A910B7088A}"/>
                </a:ext>
              </a:extLst>
            </p:cNvPr>
            <p:cNvSpPr/>
            <p:nvPr/>
          </p:nvSpPr>
          <p:spPr>
            <a:xfrm>
              <a:off x="8524485" y="881791"/>
              <a:ext cx="744852" cy="1468737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D2A2F4B-7B8B-8740-84EA-21FAF3F81B2E}"/>
              </a:ext>
            </a:extLst>
          </p:cNvPr>
          <p:cNvSpPr txBox="1"/>
          <p:nvPr/>
        </p:nvSpPr>
        <p:spPr>
          <a:xfrm>
            <a:off x="2839478" y="5387545"/>
            <a:ext cx="530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도</a:t>
            </a:r>
            <a:endParaRPr lang="en-KR" sz="30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BE13F-3CDB-3145-97A7-F1E6874B66D2}"/>
              </a:ext>
            </a:extLst>
          </p:cNvPr>
          <p:cNvSpPr txBox="1"/>
          <p:nvPr/>
        </p:nvSpPr>
        <p:spPr>
          <a:xfrm>
            <a:off x="3874407" y="5372788"/>
            <a:ext cx="530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레</a:t>
            </a:r>
            <a:endParaRPr lang="en-KR" sz="30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A0730D-3C48-D942-91F9-765D176D267F}"/>
              </a:ext>
            </a:extLst>
          </p:cNvPr>
          <p:cNvSpPr txBox="1"/>
          <p:nvPr/>
        </p:nvSpPr>
        <p:spPr>
          <a:xfrm>
            <a:off x="4901390" y="5372788"/>
            <a:ext cx="530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미</a:t>
            </a:r>
            <a:endParaRPr lang="en-KR" sz="30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EDD16-4045-1D4C-8EF8-CD8C26FE1AB8}"/>
              </a:ext>
            </a:extLst>
          </p:cNvPr>
          <p:cNvSpPr txBox="1"/>
          <p:nvPr/>
        </p:nvSpPr>
        <p:spPr>
          <a:xfrm>
            <a:off x="5971131" y="5374845"/>
            <a:ext cx="530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파</a:t>
            </a:r>
            <a:endParaRPr lang="en-KR" sz="30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F3A898-DC03-0249-B739-02A442156D10}"/>
              </a:ext>
            </a:extLst>
          </p:cNvPr>
          <p:cNvSpPr txBox="1"/>
          <p:nvPr/>
        </p:nvSpPr>
        <p:spPr>
          <a:xfrm>
            <a:off x="7013838" y="5372788"/>
            <a:ext cx="530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솔</a:t>
            </a:r>
            <a:endParaRPr lang="en-KR" sz="30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6F405-BDCD-9945-81B1-96F9D3A01843}"/>
              </a:ext>
            </a:extLst>
          </p:cNvPr>
          <p:cNvSpPr txBox="1"/>
          <p:nvPr/>
        </p:nvSpPr>
        <p:spPr>
          <a:xfrm>
            <a:off x="8057498" y="5372788"/>
            <a:ext cx="530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라</a:t>
            </a:r>
            <a:endParaRPr lang="en-KR" sz="30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9C3F02-98FF-F041-9FA1-5F936D79754D}"/>
              </a:ext>
            </a:extLst>
          </p:cNvPr>
          <p:cNvSpPr txBox="1"/>
          <p:nvPr/>
        </p:nvSpPr>
        <p:spPr>
          <a:xfrm>
            <a:off x="9112986" y="5372788"/>
            <a:ext cx="530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시</a:t>
            </a:r>
            <a:endParaRPr lang="en-KR" sz="30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327D8-8941-5A48-AE14-29727F6D0EC2}"/>
              </a:ext>
            </a:extLst>
          </p:cNvPr>
          <p:cNvSpPr txBox="1"/>
          <p:nvPr/>
        </p:nvSpPr>
        <p:spPr>
          <a:xfrm>
            <a:off x="3171682" y="1777475"/>
            <a:ext cx="80983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도</a:t>
            </a:r>
            <a:r>
              <a:rPr lang="en-US" altLang="ko-KR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#</a:t>
            </a:r>
          </a:p>
          <a:p>
            <a:pPr algn="ctr"/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(</a:t>
            </a:r>
            <a:r>
              <a:rPr lang="ko-KR" altLang="en-US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레</a:t>
            </a:r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b)</a:t>
            </a:r>
            <a:endParaRPr lang="en-KR" sz="15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26D11-9C44-524D-B918-436A3E660B15}"/>
              </a:ext>
            </a:extLst>
          </p:cNvPr>
          <p:cNvSpPr txBox="1"/>
          <p:nvPr/>
        </p:nvSpPr>
        <p:spPr>
          <a:xfrm>
            <a:off x="4224316" y="1778000"/>
            <a:ext cx="83227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레</a:t>
            </a:r>
            <a:r>
              <a:rPr lang="en-US" altLang="ko-KR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#</a:t>
            </a:r>
          </a:p>
          <a:p>
            <a:pPr algn="ctr"/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(</a:t>
            </a:r>
            <a:r>
              <a:rPr lang="ko-KR" altLang="en-US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미</a:t>
            </a:r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b)</a:t>
            </a:r>
            <a:endParaRPr lang="en-KR" sz="15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A1E284-E271-1E40-990F-484DF56665B6}"/>
              </a:ext>
            </a:extLst>
          </p:cNvPr>
          <p:cNvSpPr txBox="1"/>
          <p:nvPr/>
        </p:nvSpPr>
        <p:spPr>
          <a:xfrm>
            <a:off x="6314526" y="1777475"/>
            <a:ext cx="8194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파</a:t>
            </a:r>
            <a:r>
              <a:rPr lang="en-US" altLang="ko-KR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#</a:t>
            </a:r>
          </a:p>
          <a:p>
            <a:pPr algn="ctr"/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(</a:t>
            </a:r>
            <a:r>
              <a:rPr lang="ko-KR" altLang="en-US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솔</a:t>
            </a:r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b)</a:t>
            </a:r>
            <a:endParaRPr lang="en-KR" sz="15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AC6FC9-3C3D-774D-9BBD-D92476081948}"/>
              </a:ext>
            </a:extLst>
          </p:cNvPr>
          <p:cNvSpPr txBox="1"/>
          <p:nvPr/>
        </p:nvSpPr>
        <p:spPr>
          <a:xfrm>
            <a:off x="7377477" y="1778000"/>
            <a:ext cx="806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솔</a:t>
            </a:r>
            <a:r>
              <a:rPr lang="en-US" altLang="ko-KR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#</a:t>
            </a:r>
          </a:p>
          <a:p>
            <a:pPr algn="ctr"/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(</a:t>
            </a:r>
            <a:r>
              <a:rPr lang="ko-KR" altLang="en-US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라</a:t>
            </a:r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b)</a:t>
            </a:r>
            <a:endParaRPr lang="en-KR" sz="15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49782-EEAF-FF43-91DA-E4EE94DF3F0B}"/>
              </a:ext>
            </a:extLst>
          </p:cNvPr>
          <p:cNvSpPr txBox="1"/>
          <p:nvPr/>
        </p:nvSpPr>
        <p:spPr>
          <a:xfrm>
            <a:off x="8391912" y="1777475"/>
            <a:ext cx="8274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라</a:t>
            </a:r>
            <a:r>
              <a:rPr lang="en-US" altLang="ko-KR" sz="30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#</a:t>
            </a:r>
          </a:p>
          <a:p>
            <a:pPr algn="ctr"/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(</a:t>
            </a:r>
            <a:r>
              <a:rPr lang="ko-KR" altLang="en-US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시</a:t>
            </a:r>
            <a:r>
              <a:rPr lang="en-US" altLang="ko-KR" sz="1500" b="1" dirty="0">
                <a:solidFill>
                  <a:srgbClr val="454648"/>
                </a:solidFill>
                <a:latin typeface="Arita-dotum4.0(OTF) SemiBold" panose="02020603020101020101" pitchFamily="18" charset="-127"/>
                <a:ea typeface="Arita-dotum4.0(OTF) SemiBold" panose="02020603020101020101" pitchFamily="18" charset="-127"/>
              </a:rPr>
              <a:t>b)</a:t>
            </a:r>
            <a:endParaRPr lang="en-KR" sz="1500" b="1" dirty="0">
              <a:solidFill>
                <a:srgbClr val="454648"/>
              </a:solidFill>
              <a:latin typeface="Arita-dotum4.0(OTF) SemiBold" panose="02020603020101020101" pitchFamily="18" charset="-127"/>
              <a:ea typeface="Arita-dotum4.0(OTF) Semi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EC24A8-839C-4549-AA13-BFD8F20CD156}"/>
              </a:ext>
            </a:extLst>
          </p:cNvPr>
          <p:cNvSpPr txBox="1"/>
          <p:nvPr/>
        </p:nvSpPr>
        <p:spPr>
          <a:xfrm>
            <a:off x="5382505" y="289097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&lt;</a:t>
            </a:r>
            <a:r>
              <a:rPr lang="ko-KR" altLang="en-US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음계 표시</a:t>
            </a:r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&gt;</a:t>
            </a:r>
            <a:endParaRPr lang="en-KR" sz="2000" dirty="0"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451862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1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26D84D-9EA4-1F4E-9D28-A294E85C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56829"/>
              </p:ext>
            </p:extLst>
          </p:nvPr>
        </p:nvGraphicFramePr>
        <p:xfrm>
          <a:off x="2781862" y="1640001"/>
          <a:ext cx="6628275" cy="3995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25">
                  <a:extLst>
                    <a:ext uri="{9D8B030D-6E8A-4147-A177-3AD203B41FA5}">
                      <a16:colId xmlns:a16="http://schemas.microsoft.com/office/drawing/2014/main" val="2273118298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3355842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6441199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2510750386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2362902452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144932548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4033309878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711954291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2364530279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1979293290"/>
                    </a:ext>
                  </a:extLst>
                </a:gridCol>
              </a:tblGrid>
              <a:tr h="38467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조</a:t>
                      </a:r>
                      <a:r>
                        <a:rPr lang="en-US" altLang="ko-KR" sz="1300" b="1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(Chord)</a:t>
                      </a:r>
                      <a:endParaRPr lang="en-KR" sz="1300" b="1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으뜸음</a:t>
                      </a:r>
                      <a:endParaRPr lang="en-KR" sz="1300" b="1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/>
                      <a:endParaRPr lang="en-KR" sz="1100" b="1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ko-KR" altLang="en-US" sz="1300" b="1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음계</a:t>
                      </a:r>
                      <a:endParaRPr lang="en-KR" sz="1300" b="1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b="0" i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b="0" i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b="0" i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b="0" i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5846823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C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미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시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1850025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C#(Db)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6821177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미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시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74223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D#(Eb)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791898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미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미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시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6631018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F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시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미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066122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F#(Gb)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2730097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G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시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미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8028296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G#(Ab)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8554592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 시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미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1754943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A#(Bb)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r>
                        <a:rPr lang="en-US" altLang="ko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#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0407798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시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5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시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도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레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미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파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솔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Arita-dotum4.0(OTF) Medium" panose="02020603020101020101" pitchFamily="18" charset="-127"/>
                          <a:ea typeface="Arita-dotum4.0(OTF) Medium" panose="02020603020101020101" pitchFamily="18" charset="-127"/>
                        </a:rPr>
                        <a:t>라</a:t>
                      </a:r>
                      <a:endParaRPr lang="en-KR" sz="1100" b="0" i="0" dirty="0">
                        <a:latin typeface="Arita-dotum4.0(OTF) Medium" panose="02020603020101020101" pitchFamily="18" charset="-127"/>
                        <a:ea typeface="Arita-dotum4.0(OTF) 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52639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53A52AC9-51C0-F94B-8E20-61435068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38" y="507742"/>
            <a:ext cx="1342866" cy="810559"/>
          </a:xfrm>
          <a:prstGeom prst="rect">
            <a:avLst/>
          </a:prstGeom>
        </p:spPr>
      </p:pic>
      <p:pic>
        <p:nvPicPr>
          <p:cNvPr id="6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FAA405AE-DD65-044F-876A-C2A768C0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84" y="814501"/>
            <a:ext cx="1524000" cy="8255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55BCBC-96BD-AE4C-9D4A-A6A535F02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5" y="1741195"/>
            <a:ext cx="1308100" cy="8763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463CF4-C8EE-A243-AA74-B4090084A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092" y="3548426"/>
            <a:ext cx="1473200" cy="7874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A0831A-82EC-2F49-ACA0-731877A34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99" y="2806739"/>
            <a:ext cx="1143000" cy="9017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CD2618-01AF-5D44-B990-D31039103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6860" y="2567603"/>
            <a:ext cx="1079500" cy="8128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1AB256-D937-D34F-97F6-1B6BD9574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474" y="3814304"/>
            <a:ext cx="1320800" cy="838200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33DC3D-1E67-7A47-A6C4-B45FC942A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283" y="4657922"/>
            <a:ext cx="1409700" cy="8001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72BDE9-6606-1345-B304-5D1E8A1AB0C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33"/>
          <a:stretch/>
        </p:blipFill>
        <p:spPr>
          <a:xfrm>
            <a:off x="10006860" y="4502465"/>
            <a:ext cx="1183213" cy="7747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B82341-426D-4C41-8683-9D86340270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157" y="5554210"/>
            <a:ext cx="1270000" cy="80010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0D2FAB-EF39-0B40-8086-584AA3DD9D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0073" y="5317737"/>
            <a:ext cx="1270000" cy="78740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DA1E88-EC34-DF42-81EA-52EDDB7930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0261" y="5935694"/>
            <a:ext cx="1397000" cy="8763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F5692D-52AC-F648-BF20-C6D0F64366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82141" y="814501"/>
            <a:ext cx="1257300" cy="8382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23DB227-DD5E-284D-BC9B-F264430894AC}"/>
              </a:ext>
            </a:extLst>
          </p:cNvPr>
          <p:cNvSpPr/>
          <p:nvPr/>
        </p:nvSpPr>
        <p:spPr>
          <a:xfrm>
            <a:off x="3174312" y="2053269"/>
            <a:ext cx="239760" cy="245866"/>
          </a:xfrm>
          <a:prstGeom prst="ellipse">
            <a:avLst/>
          </a:prstGeom>
          <a:noFill/>
          <a:ln w="19050">
            <a:solidFill>
              <a:srgbClr val="FF7E79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B22A27-6A3D-B643-9BA9-D8013F9C46C9}"/>
              </a:ext>
            </a:extLst>
          </p:cNvPr>
          <p:cNvCxnSpPr>
            <a:cxnSpLocks/>
            <a:stCxn id="31" idx="0"/>
            <a:endCxn id="4" idx="2"/>
          </p:cNvCxnSpPr>
          <p:nvPr/>
        </p:nvCxnSpPr>
        <p:spPr>
          <a:xfrm flipH="1" flipV="1">
            <a:off x="3132571" y="1318301"/>
            <a:ext cx="161621" cy="734968"/>
          </a:xfrm>
          <a:prstGeom prst="line">
            <a:avLst/>
          </a:prstGeom>
          <a:ln w="19050">
            <a:solidFill>
              <a:srgbClr val="FF7E79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4B124CD-731A-E64B-B224-5519DC08FC10}"/>
              </a:ext>
            </a:extLst>
          </p:cNvPr>
          <p:cNvSpPr/>
          <p:nvPr/>
        </p:nvSpPr>
        <p:spPr>
          <a:xfrm>
            <a:off x="3168175" y="2654492"/>
            <a:ext cx="239760" cy="245866"/>
          </a:xfrm>
          <a:prstGeom prst="ellipse">
            <a:avLst/>
          </a:prstGeom>
          <a:noFill/>
          <a:ln w="19050">
            <a:solidFill>
              <a:srgbClr val="FF7E79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219684-8BFB-654A-8893-F6A4234DCC47}"/>
              </a:ext>
            </a:extLst>
          </p:cNvPr>
          <p:cNvSpPr/>
          <p:nvPr/>
        </p:nvSpPr>
        <p:spPr>
          <a:xfrm>
            <a:off x="3168175" y="3255715"/>
            <a:ext cx="239760" cy="245866"/>
          </a:xfrm>
          <a:prstGeom prst="ellipse">
            <a:avLst/>
          </a:prstGeom>
          <a:noFill/>
          <a:ln w="19050">
            <a:solidFill>
              <a:srgbClr val="FF7E79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06ECAF-943F-8743-B777-947D410CC82B}"/>
              </a:ext>
            </a:extLst>
          </p:cNvPr>
          <p:cNvSpPr/>
          <p:nvPr/>
        </p:nvSpPr>
        <p:spPr>
          <a:xfrm>
            <a:off x="3168175" y="3551962"/>
            <a:ext cx="239760" cy="245866"/>
          </a:xfrm>
          <a:prstGeom prst="ellipse">
            <a:avLst/>
          </a:prstGeom>
          <a:noFill/>
          <a:ln w="19050">
            <a:solidFill>
              <a:srgbClr val="FF7E79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1DBF21-8AF6-9442-B7AB-E153D63075B5}"/>
              </a:ext>
            </a:extLst>
          </p:cNvPr>
          <p:cNvSpPr/>
          <p:nvPr/>
        </p:nvSpPr>
        <p:spPr>
          <a:xfrm>
            <a:off x="3168175" y="4153198"/>
            <a:ext cx="239760" cy="245866"/>
          </a:xfrm>
          <a:prstGeom prst="ellipse">
            <a:avLst/>
          </a:prstGeom>
          <a:noFill/>
          <a:ln w="19050">
            <a:solidFill>
              <a:srgbClr val="FF7E79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424FDC-6F97-0046-82C9-1B4B8F201D8D}"/>
              </a:ext>
            </a:extLst>
          </p:cNvPr>
          <p:cNvSpPr/>
          <p:nvPr/>
        </p:nvSpPr>
        <p:spPr>
          <a:xfrm>
            <a:off x="3168175" y="4754434"/>
            <a:ext cx="239760" cy="245866"/>
          </a:xfrm>
          <a:prstGeom prst="ellipse">
            <a:avLst/>
          </a:prstGeom>
          <a:noFill/>
          <a:ln w="19050">
            <a:solidFill>
              <a:srgbClr val="FF7E79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D40981-D05D-AE40-BEFD-EB3B9E93113C}"/>
              </a:ext>
            </a:extLst>
          </p:cNvPr>
          <p:cNvSpPr/>
          <p:nvPr/>
        </p:nvSpPr>
        <p:spPr>
          <a:xfrm>
            <a:off x="3168175" y="5355670"/>
            <a:ext cx="239760" cy="245866"/>
          </a:xfrm>
          <a:prstGeom prst="ellipse">
            <a:avLst/>
          </a:prstGeom>
          <a:noFill/>
          <a:ln w="19050">
            <a:solidFill>
              <a:srgbClr val="FF7E79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AB001513-861E-0741-AB23-0C97A7FA182E}"/>
              </a:ext>
            </a:extLst>
          </p:cNvPr>
          <p:cNvSpPr/>
          <p:nvPr/>
        </p:nvSpPr>
        <p:spPr>
          <a:xfrm>
            <a:off x="3012691" y="2347124"/>
            <a:ext cx="239760" cy="245866"/>
          </a:xfrm>
          <a:prstGeom prst="triangle">
            <a:avLst/>
          </a:prstGeom>
          <a:noFill/>
          <a:ln w="19050">
            <a:solidFill>
              <a:srgbClr val="FF7E7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17A69C6B-259D-6049-99FB-E35868CB7A2B}"/>
              </a:ext>
            </a:extLst>
          </p:cNvPr>
          <p:cNvSpPr/>
          <p:nvPr/>
        </p:nvSpPr>
        <p:spPr>
          <a:xfrm>
            <a:off x="3014248" y="2957505"/>
            <a:ext cx="239760" cy="245866"/>
          </a:xfrm>
          <a:prstGeom prst="triangle">
            <a:avLst/>
          </a:prstGeom>
          <a:noFill/>
          <a:ln w="19050">
            <a:solidFill>
              <a:srgbClr val="FF7E7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1FD6440-8F8C-E345-B9D0-41A032219AD3}"/>
              </a:ext>
            </a:extLst>
          </p:cNvPr>
          <p:cNvSpPr/>
          <p:nvPr/>
        </p:nvSpPr>
        <p:spPr>
          <a:xfrm>
            <a:off x="3029106" y="3862439"/>
            <a:ext cx="239760" cy="245866"/>
          </a:xfrm>
          <a:prstGeom prst="triangle">
            <a:avLst/>
          </a:prstGeom>
          <a:noFill/>
          <a:ln w="19050">
            <a:solidFill>
              <a:srgbClr val="FF7E7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0AB9BDF0-AE1E-7742-A24C-6668D230D1CA}"/>
              </a:ext>
            </a:extLst>
          </p:cNvPr>
          <p:cNvSpPr/>
          <p:nvPr/>
        </p:nvSpPr>
        <p:spPr>
          <a:xfrm>
            <a:off x="3043964" y="4453816"/>
            <a:ext cx="239760" cy="245866"/>
          </a:xfrm>
          <a:prstGeom prst="triangle">
            <a:avLst/>
          </a:prstGeom>
          <a:noFill/>
          <a:ln w="19050">
            <a:solidFill>
              <a:srgbClr val="FF7E7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B59A4E0D-A0CC-2C4A-AACB-1329D36ED9F1}"/>
              </a:ext>
            </a:extLst>
          </p:cNvPr>
          <p:cNvSpPr/>
          <p:nvPr/>
        </p:nvSpPr>
        <p:spPr>
          <a:xfrm>
            <a:off x="3043964" y="5057972"/>
            <a:ext cx="239760" cy="245866"/>
          </a:xfrm>
          <a:prstGeom prst="triangle">
            <a:avLst/>
          </a:prstGeom>
          <a:noFill/>
          <a:ln w="19050">
            <a:solidFill>
              <a:srgbClr val="FF7E7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577DA223-9DC7-BF48-A9F3-F636E9330D6C}"/>
              </a:ext>
            </a:extLst>
          </p:cNvPr>
          <p:cNvSpPr/>
          <p:nvPr/>
        </p:nvSpPr>
        <p:spPr>
          <a:xfrm rot="10800000">
            <a:off x="3269801" y="2344015"/>
            <a:ext cx="239760" cy="245866"/>
          </a:xfrm>
          <a:prstGeom prst="triangle">
            <a:avLst/>
          </a:prstGeom>
          <a:noFill/>
          <a:ln w="19050">
            <a:solidFill>
              <a:srgbClr val="0096F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4A76F5FD-BCB0-A64F-A53D-5DADF76B28C9}"/>
              </a:ext>
            </a:extLst>
          </p:cNvPr>
          <p:cNvSpPr/>
          <p:nvPr/>
        </p:nvSpPr>
        <p:spPr>
          <a:xfrm rot="10800000">
            <a:off x="3255621" y="2954263"/>
            <a:ext cx="239760" cy="245866"/>
          </a:xfrm>
          <a:prstGeom prst="triangle">
            <a:avLst/>
          </a:prstGeom>
          <a:noFill/>
          <a:ln w="19050">
            <a:solidFill>
              <a:srgbClr val="0096F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D834CE6A-0FF8-3648-A6D5-8A3C3C92785D}"/>
              </a:ext>
            </a:extLst>
          </p:cNvPr>
          <p:cNvSpPr/>
          <p:nvPr/>
        </p:nvSpPr>
        <p:spPr>
          <a:xfrm rot="10800000">
            <a:off x="3268866" y="3847092"/>
            <a:ext cx="239760" cy="245866"/>
          </a:xfrm>
          <a:prstGeom prst="triangle">
            <a:avLst/>
          </a:prstGeom>
          <a:noFill/>
          <a:ln w="19050">
            <a:solidFill>
              <a:srgbClr val="0096F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C0A2844E-ECA4-004F-9A87-E843C59FCE53}"/>
              </a:ext>
            </a:extLst>
          </p:cNvPr>
          <p:cNvSpPr/>
          <p:nvPr/>
        </p:nvSpPr>
        <p:spPr>
          <a:xfrm rot="10800000">
            <a:off x="3262449" y="4459303"/>
            <a:ext cx="239760" cy="245866"/>
          </a:xfrm>
          <a:prstGeom prst="triangle">
            <a:avLst/>
          </a:prstGeom>
          <a:noFill/>
          <a:ln w="19050">
            <a:solidFill>
              <a:srgbClr val="0096F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EC52AB50-55B1-2B4B-BD57-C3FCC46BCA36}"/>
              </a:ext>
            </a:extLst>
          </p:cNvPr>
          <p:cNvSpPr/>
          <p:nvPr/>
        </p:nvSpPr>
        <p:spPr>
          <a:xfrm rot="10800000">
            <a:off x="3270412" y="5050550"/>
            <a:ext cx="239760" cy="245866"/>
          </a:xfrm>
          <a:prstGeom prst="triangle">
            <a:avLst/>
          </a:prstGeom>
          <a:noFill/>
          <a:ln w="19050">
            <a:solidFill>
              <a:srgbClr val="0096F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6E465D-3D21-A349-A76C-F7740AB18EA1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2018008" y="1249352"/>
            <a:ext cx="1054623" cy="1220705"/>
          </a:xfrm>
          <a:prstGeom prst="line">
            <a:avLst/>
          </a:prstGeom>
          <a:ln w="19050">
            <a:solidFill>
              <a:srgbClr val="FF7E79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ECA253-9FD1-6547-8B33-4D3C916FD909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1645389" y="2397469"/>
            <a:ext cx="1522786" cy="379956"/>
          </a:xfrm>
          <a:prstGeom prst="line">
            <a:avLst/>
          </a:prstGeom>
          <a:ln w="19050">
            <a:solidFill>
              <a:srgbClr val="FF7E79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DCC0BA-6D5D-D346-B44C-9C25F611497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645389" y="3378648"/>
            <a:ext cx="1522786" cy="108396"/>
          </a:xfrm>
          <a:prstGeom prst="line">
            <a:avLst/>
          </a:prstGeom>
          <a:ln w="19050">
            <a:solidFill>
              <a:srgbClr val="FF7E79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130747-99A4-134F-9EF6-A2290AC73617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837204" y="4108305"/>
            <a:ext cx="1191902" cy="321700"/>
          </a:xfrm>
          <a:prstGeom prst="line">
            <a:avLst/>
          </a:prstGeom>
          <a:ln w="19050">
            <a:solidFill>
              <a:srgbClr val="FF7E79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961AB2-D0A4-D547-B125-206B7A1629E3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752419" y="4276131"/>
            <a:ext cx="1415756" cy="866210"/>
          </a:xfrm>
          <a:prstGeom prst="line">
            <a:avLst/>
          </a:prstGeom>
          <a:ln w="19050">
            <a:solidFill>
              <a:srgbClr val="FF7E79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B503DC-5315-3145-947A-1A0FD337A9E9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3288055" y="5601536"/>
            <a:ext cx="259801" cy="772308"/>
          </a:xfrm>
          <a:prstGeom prst="line">
            <a:avLst/>
          </a:prstGeom>
          <a:ln w="19050">
            <a:solidFill>
              <a:srgbClr val="FF7E79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C34FF7-60FB-404F-89FA-8FB3A2F7BB8E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2012221" y="4964294"/>
            <a:ext cx="1191066" cy="964637"/>
          </a:xfrm>
          <a:prstGeom prst="line">
            <a:avLst/>
          </a:prstGeom>
          <a:ln w="19050">
            <a:solidFill>
              <a:srgbClr val="FF7E79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90DBB0-B0E3-9F45-A04D-3900CBD0DA0E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3449621" y="1432601"/>
            <a:ext cx="7096989" cy="1034347"/>
          </a:xfrm>
          <a:prstGeom prst="line">
            <a:avLst/>
          </a:prstGeom>
          <a:ln w="19050">
            <a:solidFill>
              <a:srgbClr val="0096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FC20CB-BC15-7945-AB2C-0F4CEF762C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1730" y="1743440"/>
            <a:ext cx="1155700" cy="78740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0405CF4-83BB-9F43-8E0B-17D702D6FDD4}"/>
              </a:ext>
            </a:extLst>
          </p:cNvPr>
          <p:cNvCxnSpPr>
            <a:cxnSpLocks/>
            <a:stCxn id="50" idx="1"/>
          </p:cNvCxnSpPr>
          <p:nvPr/>
        </p:nvCxnSpPr>
        <p:spPr>
          <a:xfrm flipV="1">
            <a:off x="3435441" y="2346707"/>
            <a:ext cx="7144710" cy="730489"/>
          </a:xfrm>
          <a:prstGeom prst="line">
            <a:avLst/>
          </a:prstGeom>
          <a:ln w="19050">
            <a:solidFill>
              <a:srgbClr val="0096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FFFE0D3-620D-8643-A09C-0503BBF3572F}"/>
              </a:ext>
            </a:extLst>
          </p:cNvPr>
          <p:cNvCxnSpPr>
            <a:cxnSpLocks/>
            <a:stCxn id="51" idx="1"/>
          </p:cNvCxnSpPr>
          <p:nvPr/>
        </p:nvCxnSpPr>
        <p:spPr>
          <a:xfrm>
            <a:off x="3448686" y="3970025"/>
            <a:ext cx="7637674" cy="98168"/>
          </a:xfrm>
          <a:prstGeom prst="line">
            <a:avLst/>
          </a:prstGeom>
          <a:ln w="19050">
            <a:solidFill>
              <a:srgbClr val="0096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E4C969F-CDFE-7047-8F03-63808453624C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3407935" y="3107686"/>
            <a:ext cx="7337857" cy="567209"/>
          </a:xfrm>
          <a:prstGeom prst="line">
            <a:avLst/>
          </a:prstGeom>
          <a:ln w="19050">
            <a:solidFill>
              <a:srgbClr val="FF7E79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A0F3059-531F-3C49-9098-89C0C00F2376}"/>
              </a:ext>
            </a:extLst>
          </p:cNvPr>
          <p:cNvCxnSpPr>
            <a:cxnSpLocks/>
            <a:stCxn id="52" idx="1"/>
          </p:cNvCxnSpPr>
          <p:nvPr/>
        </p:nvCxnSpPr>
        <p:spPr>
          <a:xfrm>
            <a:off x="3442269" y="4582236"/>
            <a:ext cx="7303523" cy="382058"/>
          </a:xfrm>
          <a:prstGeom prst="line">
            <a:avLst/>
          </a:prstGeom>
          <a:ln w="19050">
            <a:solidFill>
              <a:srgbClr val="0096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1B450DC-A329-9D4B-946D-C869A6812D4F}"/>
              </a:ext>
            </a:extLst>
          </p:cNvPr>
          <p:cNvCxnSpPr>
            <a:cxnSpLocks/>
          </p:cNvCxnSpPr>
          <p:nvPr/>
        </p:nvCxnSpPr>
        <p:spPr>
          <a:xfrm>
            <a:off x="3463089" y="5180906"/>
            <a:ext cx="7135377" cy="585536"/>
          </a:xfrm>
          <a:prstGeom prst="line">
            <a:avLst/>
          </a:prstGeom>
          <a:ln w="19050">
            <a:solidFill>
              <a:srgbClr val="0096FF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91883A3-A500-8B40-B4E0-0C31E4099075}"/>
              </a:ext>
            </a:extLst>
          </p:cNvPr>
          <p:cNvSpPr txBox="1"/>
          <p:nvPr/>
        </p:nvSpPr>
        <p:spPr>
          <a:xfrm>
            <a:off x="4219528" y="289097"/>
            <a:ext cx="375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&lt;</a:t>
            </a:r>
            <a:r>
              <a:rPr lang="ko-KR" altLang="en-US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코드 별 으뜸음</a:t>
            </a:r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, </a:t>
            </a:r>
            <a:r>
              <a:rPr lang="ko-KR" altLang="en-US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음계</a:t>
            </a:r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, </a:t>
            </a:r>
            <a:r>
              <a:rPr lang="ko-KR" altLang="en-US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조표 확인</a:t>
            </a:r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&gt;</a:t>
            </a:r>
            <a:endParaRPr lang="en-KR" sz="2000" dirty="0"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80430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1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0764AEA9-2681-1A4F-8C1C-84BE2B73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99" y="2438763"/>
            <a:ext cx="5232400" cy="1905000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A6B253C-7E23-FA4D-90E3-C0281FCC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99" y="4371165"/>
            <a:ext cx="52451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141F8-DFA4-C24C-A65C-4F4FEA35BCE8}"/>
              </a:ext>
            </a:extLst>
          </p:cNvPr>
          <p:cNvSpPr txBox="1"/>
          <p:nvPr/>
        </p:nvSpPr>
        <p:spPr>
          <a:xfrm>
            <a:off x="4979858" y="38948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A 장조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54E39-C6AD-6F42-8056-1452F1E2F9E3}"/>
              </a:ext>
            </a:extLst>
          </p:cNvPr>
          <p:cNvSpPr txBox="1"/>
          <p:nvPr/>
        </p:nvSpPr>
        <p:spPr>
          <a:xfrm>
            <a:off x="5010314" y="587721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B 장조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C7067-53B2-734F-95F1-28F373CBB949}"/>
              </a:ext>
            </a:extLst>
          </p:cNvPr>
          <p:cNvSpPr txBox="1"/>
          <p:nvPr/>
        </p:nvSpPr>
        <p:spPr>
          <a:xfrm>
            <a:off x="6053554" y="3894850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시   라   솔  파   미  파   파       파         라   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CA450-96D1-CB46-BBC0-B9C484E56393}"/>
              </a:ext>
            </a:extLst>
          </p:cNvPr>
          <p:cNvSpPr txBox="1"/>
          <p:nvPr/>
        </p:nvSpPr>
        <p:spPr>
          <a:xfrm>
            <a:off x="6104354" y="5876353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도</a:t>
            </a:r>
            <a:r>
              <a:rPr lang="en-US" altLang="ko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#  </a:t>
            </a:r>
            <a:r>
              <a:rPr lang="ko-KR" altLang="en-US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시  라  솔    파</a:t>
            </a:r>
            <a:r>
              <a:rPr lang="en-US" altLang="ko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# </a:t>
            </a:r>
            <a:r>
              <a:rPr lang="ko-KR" altLang="en-US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솔  솔       솔        시   레</a:t>
            </a:r>
            <a:endParaRPr lang="en-KR" b="1" dirty="0">
              <a:solidFill>
                <a:srgbClr val="454648"/>
              </a:solidFill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</p:txBody>
      </p:sp>
      <p:pic>
        <p:nvPicPr>
          <p:cNvPr id="12" name="Picture 11" descr="A picture containing antenna, instrument, table&#10;&#10;Description automatically generated">
            <a:extLst>
              <a:ext uri="{FF2B5EF4-FFF2-40B4-BE49-F238E27FC236}">
                <a16:creationId xmlns:a16="http://schemas.microsoft.com/office/drawing/2014/main" id="{19056317-D92E-A845-A459-AA9F47446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0" y="924223"/>
            <a:ext cx="10299700" cy="134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729FBD-7FB6-984C-86D2-7BF6F3C91BAD}"/>
              </a:ext>
            </a:extLst>
          </p:cNvPr>
          <p:cNvSpPr txBox="1"/>
          <p:nvPr/>
        </p:nvSpPr>
        <p:spPr>
          <a:xfrm>
            <a:off x="912971" y="2058511"/>
            <a:ext cx="105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도</a:t>
            </a:r>
            <a:r>
              <a:rPr lang="en-US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          </a:t>
            </a:r>
            <a:r>
              <a:rPr lang="en-US" b="1" dirty="0" err="1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도</a:t>
            </a:r>
            <a:r>
              <a:rPr lang="en-US" altLang="ko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#         </a:t>
            </a:r>
            <a:r>
              <a:rPr lang="ko-KR" altLang="en-US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레         미</a:t>
            </a:r>
            <a:r>
              <a:rPr lang="en-US" altLang="ko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b          </a:t>
            </a:r>
            <a:r>
              <a:rPr lang="ko-KR" altLang="en-US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미         파         파</a:t>
            </a:r>
            <a:r>
              <a:rPr lang="en-US" altLang="ko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#       </a:t>
            </a:r>
            <a:r>
              <a:rPr lang="ko-KR" altLang="en-US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솔            솔</a:t>
            </a:r>
            <a:r>
              <a:rPr lang="en-US" altLang="ko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#         </a:t>
            </a:r>
            <a:r>
              <a:rPr lang="ko-KR" altLang="en-US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라         라</a:t>
            </a:r>
            <a:r>
              <a:rPr lang="en-US" altLang="ko-KR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#        </a:t>
            </a:r>
            <a:r>
              <a:rPr lang="ko-KR" altLang="en-US" b="1" dirty="0">
                <a:solidFill>
                  <a:srgbClr val="454648"/>
                </a:solidFill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시   </a:t>
            </a:r>
            <a:endParaRPr lang="en-KR" b="1" dirty="0">
              <a:solidFill>
                <a:srgbClr val="454648"/>
              </a:solidFill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0227046-A837-6043-9FA7-EF638CC81A1A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 flipV="1">
            <a:off x="4979858" y="4079515"/>
            <a:ext cx="30456" cy="1982365"/>
          </a:xfrm>
          <a:prstGeom prst="curvedConnector3">
            <a:avLst>
              <a:gd name="adj1" fmla="val -2659377"/>
            </a:avLst>
          </a:prstGeom>
          <a:ln>
            <a:solidFill>
              <a:srgbClr val="4546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A3A587-E48B-5D49-8D44-57A61DA3A7CE}"/>
              </a:ext>
            </a:extLst>
          </p:cNvPr>
          <p:cNvSpPr txBox="1"/>
          <p:nvPr/>
        </p:nvSpPr>
        <p:spPr>
          <a:xfrm>
            <a:off x="1236615" y="4371165"/>
            <a:ext cx="2799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KR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A 장조에서 B 장조로 </a:t>
            </a:r>
          </a:p>
          <a:p>
            <a:pPr algn="r"/>
            <a:r>
              <a:rPr lang="en-US" altLang="ko-KR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(A -&gt; A# -&gt; B) 2 </a:t>
            </a:r>
            <a:r>
              <a:rPr lang="ko-KR" altLang="en-US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음 올라감</a:t>
            </a:r>
            <a:endParaRPr lang="en-US" altLang="ko-KR" dirty="0"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  <a:p>
            <a:pPr algn="r"/>
            <a:endParaRPr lang="en-US" altLang="ko-KR" dirty="0"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  <a:p>
            <a:pPr algn="r"/>
            <a:r>
              <a:rPr lang="ko-KR" altLang="en-US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시   </a:t>
            </a:r>
            <a:r>
              <a:rPr lang="en-US" altLang="ko-KR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-&gt;   </a:t>
            </a:r>
            <a:r>
              <a:rPr lang="ko-KR" altLang="en-US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도   </a:t>
            </a:r>
            <a:r>
              <a:rPr lang="en-US" altLang="ko-KR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-&gt;   </a:t>
            </a:r>
            <a:r>
              <a:rPr lang="ko-KR" altLang="en-US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도</a:t>
            </a:r>
            <a:r>
              <a:rPr lang="en-US" altLang="ko-KR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#</a:t>
            </a:r>
            <a:endParaRPr lang="en-KR" dirty="0"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2D52EB-B08A-814B-8937-BF8082651E0E}"/>
              </a:ext>
            </a:extLst>
          </p:cNvPr>
          <p:cNvSpPr/>
          <p:nvPr/>
        </p:nvSpPr>
        <p:spPr>
          <a:xfrm>
            <a:off x="1820337" y="5128931"/>
            <a:ext cx="507999" cy="491731"/>
          </a:xfrm>
          <a:prstGeom prst="ellipse">
            <a:avLst/>
          </a:prstGeom>
          <a:noFill/>
          <a:ln w="28575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FEB8E1-CD7A-5547-921E-D0160E9F7875}"/>
              </a:ext>
            </a:extLst>
          </p:cNvPr>
          <p:cNvSpPr/>
          <p:nvPr/>
        </p:nvSpPr>
        <p:spPr>
          <a:xfrm>
            <a:off x="3500108" y="5128930"/>
            <a:ext cx="507999" cy="491731"/>
          </a:xfrm>
          <a:prstGeom prst="ellipse">
            <a:avLst/>
          </a:prstGeom>
          <a:noFill/>
          <a:ln w="28575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9B7E5D-0827-0D43-9DAD-FE738A764D87}"/>
              </a:ext>
            </a:extLst>
          </p:cNvPr>
          <p:cNvSpPr/>
          <p:nvPr/>
        </p:nvSpPr>
        <p:spPr>
          <a:xfrm>
            <a:off x="6002871" y="3149917"/>
            <a:ext cx="507999" cy="491731"/>
          </a:xfrm>
          <a:prstGeom prst="ellipse">
            <a:avLst/>
          </a:prstGeom>
          <a:noFill/>
          <a:ln w="28575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81B03D-3E34-E44A-8804-0E10F692E91C}"/>
              </a:ext>
            </a:extLst>
          </p:cNvPr>
          <p:cNvSpPr/>
          <p:nvPr/>
        </p:nvSpPr>
        <p:spPr>
          <a:xfrm>
            <a:off x="6104354" y="5111641"/>
            <a:ext cx="507999" cy="491731"/>
          </a:xfrm>
          <a:prstGeom prst="ellipse">
            <a:avLst/>
          </a:prstGeom>
          <a:noFill/>
          <a:ln w="28575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5CF0FB-92EF-CA40-9C4B-39F9900F6A98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flipV="1">
            <a:off x="2253941" y="3395783"/>
            <a:ext cx="3748930" cy="1805160"/>
          </a:xfrm>
          <a:prstGeom prst="line">
            <a:avLst/>
          </a:prstGeom>
          <a:ln w="28575">
            <a:solidFill>
              <a:srgbClr val="FF7E7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1E2757-1628-5441-969F-510D98F11827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4008107" y="5357507"/>
            <a:ext cx="2096247" cy="17289"/>
          </a:xfrm>
          <a:prstGeom prst="line">
            <a:avLst/>
          </a:prstGeom>
          <a:ln w="28575">
            <a:solidFill>
              <a:srgbClr val="FF7E7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21E46F-20BC-974B-9480-F04D880AA210}"/>
              </a:ext>
            </a:extLst>
          </p:cNvPr>
          <p:cNvSpPr txBox="1"/>
          <p:nvPr/>
        </p:nvSpPr>
        <p:spPr>
          <a:xfrm>
            <a:off x="5227813" y="289097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&lt;</a:t>
            </a:r>
            <a:r>
              <a:rPr lang="ko-KR" altLang="en-US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조 변환 검증</a:t>
            </a:r>
            <a:r>
              <a:rPr lang="en-US" altLang="ko-KR" sz="2000" dirty="0">
                <a:latin typeface="Arita-dotum4.0(OTF) Medium" panose="02020603020101020101" pitchFamily="18" charset="-127"/>
                <a:ea typeface="Arita-dotum4.0(OTF) Medium" panose="02020603020101020101" pitchFamily="18" charset="-127"/>
              </a:rPr>
              <a:t>&gt;</a:t>
            </a:r>
            <a:endParaRPr lang="en-KR" sz="2000" dirty="0">
              <a:latin typeface="Arita-dotum4.0(OTF) Medium" panose="02020603020101020101" pitchFamily="18" charset="-127"/>
              <a:ea typeface="Arita-dotum4.0(OTF)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790268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309</Words>
  <Application>Microsoft Macintosh PowerPoint</Application>
  <PresentationFormat>Widescreen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Arita-dotum4.0(OTF) Light</vt:lpstr>
      <vt:lpstr>Arita-dotum4.0(OTF) Medium</vt:lpstr>
      <vt:lpstr>Arita-dotum4.0(OTF)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문지수</dc:creator>
  <cp:lastModifiedBy>문지수</cp:lastModifiedBy>
  <cp:revision>37</cp:revision>
  <cp:lastPrinted>2020-06-30T20:25:41Z</cp:lastPrinted>
  <dcterms:created xsi:type="dcterms:W3CDTF">2020-06-26T01:39:17Z</dcterms:created>
  <dcterms:modified xsi:type="dcterms:W3CDTF">2020-07-11T16:15:19Z</dcterms:modified>
</cp:coreProperties>
</file>