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95" r:id="rId4"/>
    <p:sldId id="300" r:id="rId5"/>
    <p:sldId id="301" r:id="rId6"/>
    <p:sldId id="299" r:id="rId7"/>
    <p:sldId id="286" r:id="rId8"/>
    <p:sldId id="302" r:id="rId9"/>
    <p:sldId id="303" r:id="rId10"/>
    <p:sldId id="305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3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713" y="2505670"/>
            <a:ext cx="7651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主成分分析与因子分析</a:t>
            </a:r>
            <a:endParaRPr lang="en-US" altLang="zh-CN" sz="54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-86208" y="4765436"/>
            <a:ext cx="625456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hizo-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icro-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cology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CD13944-F06C-4CA9-9142-B156C3CB86E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79" t="5582" r="55702" b="7120"/>
          <a:stretch/>
        </p:blipFill>
        <p:spPr>
          <a:xfrm>
            <a:off x="4042399" y="3482477"/>
            <a:ext cx="1283555" cy="1250127"/>
          </a:xfrm>
          <a:prstGeom prst="ellipse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3938DA-934F-4481-9350-EDD5FAEACBF1}"/>
              </a:ext>
            </a:extLst>
          </p:cNvPr>
          <p:cNvSpPr/>
          <p:nvPr/>
        </p:nvSpPr>
        <p:spPr>
          <a:xfrm>
            <a:off x="853706" y="3290083"/>
            <a:ext cx="3188693" cy="148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杨可铭</a:t>
            </a:r>
            <a:endParaRPr lang="en-US" altLang="zh-CN" sz="32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2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2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32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76">
            <a:extLst>
              <a:ext uri="{FF2B5EF4-FFF2-40B4-BE49-F238E27FC236}">
                <a16:creationId xmlns:a16="http://schemas.microsoft.com/office/drawing/2014/main" id="{8CC00D89-A1C5-4493-88AD-A05877B32B36}"/>
              </a:ext>
            </a:extLst>
          </p:cNvPr>
          <p:cNvSpPr txBox="1"/>
          <p:nvPr/>
        </p:nvSpPr>
        <p:spPr>
          <a:xfrm>
            <a:off x="443585" y="173615"/>
            <a:ext cx="567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https://github.com/ykm7788/FA-PCA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342CD19E-35FE-40A9-811C-66A6E39A2D1A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7DB3D8-B956-4E8E-9527-4C9E0E28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6" y="1047130"/>
            <a:ext cx="7439691" cy="522947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7FAE7E2-7BA1-440E-AE0A-95448A7C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407" y="1638461"/>
            <a:ext cx="4169978" cy="40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152112" y="1834271"/>
            <a:ext cx="5500619" cy="32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请老师同学批评指正！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5124291" y="3909532"/>
            <a:ext cx="1943417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C724EB-2DB2-4153-A823-69D66E33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51" y="680306"/>
            <a:ext cx="4078898" cy="423903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1A3774C-84A3-44D6-BC99-0D962E3403C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38731" y="1547158"/>
            <a:ext cx="2509629" cy="566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EF64A97-17E0-4C0A-9944-EE3439B3EF12}"/>
              </a:ext>
            </a:extLst>
          </p:cNvPr>
          <p:cNvSpPr txBox="1"/>
          <p:nvPr/>
        </p:nvSpPr>
        <p:spPr>
          <a:xfrm>
            <a:off x="7026963" y="531495"/>
            <a:ext cx="4442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植物性质：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株高、干重、生物量、光合作用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A89FB3-A03D-4B65-92D6-F5D641E79088}"/>
              </a:ext>
            </a:extLst>
          </p:cNvPr>
          <p:cNvCxnSpPr>
            <a:cxnSpLocks/>
          </p:cNvCxnSpPr>
          <p:nvPr/>
        </p:nvCxnSpPr>
        <p:spPr>
          <a:xfrm flipH="1" flipV="1">
            <a:off x="2763079" y="2799825"/>
            <a:ext cx="3332921" cy="778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1B9CFF6-8B95-4080-951A-3312ED0A41BB}"/>
              </a:ext>
            </a:extLst>
          </p:cNvPr>
          <p:cNvSpPr txBox="1"/>
          <p:nvPr/>
        </p:nvSpPr>
        <p:spPr>
          <a:xfrm>
            <a:off x="722244" y="1784162"/>
            <a:ext cx="4525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土壤性质：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理化、功能基因、代谢组、蛋白组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31AB92-78D4-4329-B3F9-D69C410C67E9}"/>
              </a:ext>
            </a:extLst>
          </p:cNvPr>
          <p:cNvCxnSpPr>
            <a:cxnSpLocks/>
          </p:cNvCxnSpPr>
          <p:nvPr/>
        </p:nvCxnSpPr>
        <p:spPr>
          <a:xfrm flipH="1">
            <a:off x="5059018" y="3578087"/>
            <a:ext cx="1036982" cy="1888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9FE20DE-FEF9-4A75-8F12-B7B836283AF7}"/>
              </a:ext>
            </a:extLst>
          </p:cNvPr>
          <p:cNvSpPr txBox="1"/>
          <p:nvPr/>
        </p:nvSpPr>
        <p:spPr>
          <a:xfrm>
            <a:off x="3747052" y="5466522"/>
            <a:ext cx="516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微生物区系性质：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细菌、真菌、原生动物、噬菌体群落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67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ABF08D-D014-4515-94F5-EDA9D3F01741}"/>
              </a:ext>
            </a:extLst>
          </p:cNvPr>
          <p:cNvSpPr txBox="1"/>
          <p:nvPr/>
        </p:nvSpPr>
        <p:spPr>
          <a:xfrm>
            <a:off x="1743686" y="1067727"/>
            <a:ext cx="8704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一个样本测的指标太多，不知道怎么看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BE4D2B7-0ACC-4A35-B9BF-0DC6B69D8923}"/>
              </a:ext>
            </a:extLst>
          </p:cNvPr>
          <p:cNvGrpSpPr/>
          <p:nvPr/>
        </p:nvGrpSpPr>
        <p:grpSpPr>
          <a:xfrm>
            <a:off x="1743686" y="1775613"/>
            <a:ext cx="7060747" cy="1012703"/>
            <a:chOff x="1743686" y="1775613"/>
            <a:chExt cx="7060747" cy="101270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3F6D3D-61AA-4302-BD70-829E34119A5C}"/>
                </a:ext>
              </a:extLst>
            </p:cNvPr>
            <p:cNvSpPr/>
            <p:nvPr/>
          </p:nvSpPr>
          <p:spPr>
            <a:xfrm>
              <a:off x="3387565" y="2304260"/>
              <a:ext cx="54168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浓缩信息，减少变量，消除多重共线性</a:t>
              </a:r>
              <a:endParaRPr lang="zh-CN" altLang="en-US" sz="2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57CF0C-D0D1-4F93-8208-924CBEBA6905}"/>
                </a:ext>
              </a:extLst>
            </p:cNvPr>
            <p:cNvSpPr/>
            <p:nvPr/>
          </p:nvSpPr>
          <p:spPr>
            <a:xfrm>
              <a:off x="1743686" y="2080430"/>
              <a:ext cx="173156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目的：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5DEF5E-C52E-4BAF-A3FA-F155A6C637B7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6095999" y="1775613"/>
              <a:ext cx="1" cy="5286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9771E8D-C8C7-4248-B2C8-EACCAFCFF704}"/>
              </a:ext>
            </a:extLst>
          </p:cNvPr>
          <p:cNvGrpSpPr/>
          <p:nvPr/>
        </p:nvGrpSpPr>
        <p:grpSpPr>
          <a:xfrm>
            <a:off x="443585" y="2765925"/>
            <a:ext cx="10297374" cy="3327769"/>
            <a:chOff x="443585" y="2765925"/>
            <a:chExt cx="10297374" cy="332776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9BF7E0-BDE4-4F06-864B-BFC27B617A8A}"/>
                </a:ext>
              </a:extLst>
            </p:cNvPr>
            <p:cNvSpPr txBox="1"/>
            <p:nvPr/>
          </p:nvSpPr>
          <p:spPr>
            <a:xfrm>
              <a:off x="4157007" y="3351660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将多个变量组合为单个变量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0DAC79-1F55-41D7-B0D5-7E9DC4005E32}"/>
                </a:ext>
              </a:extLst>
            </p:cNvPr>
            <p:cNvSpPr txBox="1"/>
            <p:nvPr/>
          </p:nvSpPr>
          <p:spPr>
            <a:xfrm>
              <a:off x="443585" y="4893365"/>
              <a:ext cx="4561313" cy="1135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主成分分析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Principal Component Analysis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F42D060-1C35-4DF0-9A13-DB7703664DA6}"/>
                </a:ext>
              </a:extLst>
            </p:cNvPr>
            <p:cNvSpPr txBox="1"/>
            <p:nvPr/>
          </p:nvSpPr>
          <p:spPr>
            <a:xfrm>
              <a:off x="8376657" y="4893365"/>
              <a:ext cx="23643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因子分析</a:t>
              </a:r>
              <a:endPara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Factor Analysis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CE20C57-CA83-4070-A197-3067CA977BAA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>
              <a:off x="6095999" y="2765925"/>
              <a:ext cx="1" cy="5857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DB946D2-2275-48EA-BD22-FFF6E12682D0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2724242" y="3813325"/>
              <a:ext cx="3371758" cy="10800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D2F2473-42C7-4603-A6BA-0B81C39AE579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6096000" y="3813325"/>
              <a:ext cx="3462808" cy="10800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4365FFC-A935-45A8-802A-8FFE01C6FC5E}"/>
                </a:ext>
              </a:extLst>
            </p:cNvPr>
            <p:cNvSpPr txBox="1"/>
            <p:nvPr/>
          </p:nvSpPr>
          <p:spPr>
            <a:xfrm>
              <a:off x="2767364" y="393203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线性组合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141097-5426-450A-B280-656F34177A6C}"/>
                </a:ext>
              </a:extLst>
            </p:cNvPr>
            <p:cNvSpPr txBox="1"/>
            <p:nvPr/>
          </p:nvSpPr>
          <p:spPr>
            <a:xfrm>
              <a:off x="8267016" y="393203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相关性组合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5636F97-691C-4751-BF11-934C4FBB4261}"/>
                </a:ext>
              </a:extLst>
            </p:cNvPr>
            <p:cNvSpPr/>
            <p:nvPr/>
          </p:nvSpPr>
          <p:spPr>
            <a:xfrm>
              <a:off x="1712267" y="3012146"/>
              <a:ext cx="172835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40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方法：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9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3" y="1992830"/>
            <a:ext cx="326243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5375865" y="3909532"/>
            <a:ext cx="1440267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Principal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7063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主成分分析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4" y="507759"/>
            <a:ext cx="310468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Principal Component Analysis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999B873-BA45-41B8-8CEF-8894A8D43A8F}"/>
              </a:ext>
            </a:extLst>
          </p:cNvPr>
          <p:cNvGrpSpPr/>
          <p:nvPr/>
        </p:nvGrpSpPr>
        <p:grpSpPr>
          <a:xfrm>
            <a:off x="911620" y="1154935"/>
            <a:ext cx="4365955" cy="5084893"/>
            <a:chOff x="1666994" y="1154935"/>
            <a:chExt cx="4365955" cy="50848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8B113BD-C737-4970-BB08-761446C915B2}"/>
                </a:ext>
              </a:extLst>
            </p:cNvPr>
            <p:cNvGrpSpPr/>
            <p:nvPr/>
          </p:nvGrpSpPr>
          <p:grpSpPr>
            <a:xfrm>
              <a:off x="1666994" y="1154935"/>
              <a:ext cx="4365955" cy="4548129"/>
              <a:chOff x="1591532" y="1969770"/>
              <a:chExt cx="2801562" cy="291846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B2D9385-6CBF-4FD7-A0D4-178D859713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972"/>
              <a:stretch/>
            </p:blipFill>
            <p:spPr>
              <a:xfrm>
                <a:off x="1591532" y="1969770"/>
                <a:ext cx="2722051" cy="2918460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4872DC5-8AB1-42C0-B175-8D19AE58F737}"/>
                  </a:ext>
                </a:extLst>
              </p:cNvPr>
              <p:cNvSpPr/>
              <p:nvPr/>
            </p:nvSpPr>
            <p:spPr>
              <a:xfrm>
                <a:off x="3846442" y="4666950"/>
                <a:ext cx="546652" cy="2095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9509FC-8B49-4093-9A19-5D80A80DFB01}"/>
                </a:ext>
              </a:extLst>
            </p:cNvPr>
            <p:cNvSpPr txBox="1"/>
            <p:nvPr/>
          </p:nvSpPr>
          <p:spPr>
            <a:xfrm>
              <a:off x="1912342" y="5778163"/>
              <a:ext cx="3751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一个点需要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个坐标来确定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6BD695-BDE1-45BD-B223-EC0376DF0280}"/>
              </a:ext>
            </a:extLst>
          </p:cNvPr>
          <p:cNvGrpSpPr/>
          <p:nvPr/>
        </p:nvGrpSpPr>
        <p:grpSpPr>
          <a:xfrm>
            <a:off x="7038337" y="1157639"/>
            <a:ext cx="4501096" cy="5082189"/>
            <a:chOff x="6282963" y="1157639"/>
            <a:chExt cx="4501096" cy="508218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241A1AF-9E8F-482D-85C2-E7D1B98D961A}"/>
                </a:ext>
              </a:extLst>
            </p:cNvPr>
            <p:cNvGrpSpPr/>
            <p:nvPr/>
          </p:nvGrpSpPr>
          <p:grpSpPr>
            <a:xfrm>
              <a:off x="6282963" y="1157639"/>
              <a:ext cx="4501096" cy="4545425"/>
              <a:chOff x="6376868" y="1779632"/>
              <a:chExt cx="2882452" cy="291084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75AD556-A9C0-4668-A937-8FEB6273AE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714"/>
              <a:stretch/>
            </p:blipFill>
            <p:spPr>
              <a:xfrm>
                <a:off x="6376868" y="1779632"/>
                <a:ext cx="2846645" cy="2910840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23EB7EF-287E-477C-AFDB-A8C059E2EB92}"/>
                  </a:ext>
                </a:extLst>
              </p:cNvPr>
              <p:cNvSpPr/>
              <p:nvPr/>
            </p:nvSpPr>
            <p:spPr>
              <a:xfrm>
                <a:off x="8712668" y="4457431"/>
                <a:ext cx="546652" cy="2095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90BF73-E2AD-466A-B2E3-B4525682C8A4}"/>
                </a:ext>
              </a:extLst>
            </p:cNvPr>
            <p:cNvSpPr txBox="1"/>
            <p:nvPr/>
          </p:nvSpPr>
          <p:spPr>
            <a:xfrm>
              <a:off x="6629880" y="5778163"/>
              <a:ext cx="3751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一个点需要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个坐标来确定</a:t>
              </a: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C201A5-FCF7-498F-B6D3-C1EC01A3C374}"/>
              </a:ext>
            </a:extLst>
          </p:cNvPr>
          <p:cNvCxnSpPr/>
          <p:nvPr/>
        </p:nvCxnSpPr>
        <p:spPr>
          <a:xfrm>
            <a:off x="5065645" y="2941983"/>
            <a:ext cx="19726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15B4F66-E12C-47CA-9C81-5EF62453C90D}"/>
              </a:ext>
            </a:extLst>
          </p:cNvPr>
          <p:cNvSpPr txBox="1"/>
          <p:nvPr/>
        </p:nvSpPr>
        <p:spPr>
          <a:xfrm>
            <a:off x="5058308" y="245431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坐标轴线性组合</a:t>
            </a:r>
          </a:p>
        </p:txBody>
      </p:sp>
    </p:spTree>
    <p:extLst>
      <p:ext uri="{BB962C8B-B14F-4D97-AF65-F5344CB8AC3E}">
        <p14:creationId xmlns:p14="http://schemas.microsoft.com/office/powerpoint/2010/main" val="22279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46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因子分析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4" y="507759"/>
            <a:ext cx="310468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 Analysis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213347-3C88-47B5-AC97-A3F2481D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52" y="1361643"/>
            <a:ext cx="6415295" cy="41347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CBC1F6-5B6A-4913-BE83-C23B9E3F3AE0}"/>
              </a:ext>
            </a:extLst>
          </p:cNvPr>
          <p:cNvSpPr txBox="1"/>
          <p:nvPr/>
        </p:nvSpPr>
        <p:spPr>
          <a:xfrm>
            <a:off x="5542001" y="9740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</a:t>
            </a:r>
          </a:p>
        </p:txBody>
      </p:sp>
    </p:spTree>
    <p:extLst>
      <p:ext uri="{BB962C8B-B14F-4D97-AF65-F5344CB8AC3E}">
        <p14:creationId xmlns:p14="http://schemas.microsoft.com/office/powerpoint/2010/main" val="4388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154377" y="3909532"/>
            <a:ext cx="3883243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Similarities &amp; Differences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异同</a:t>
            </a:r>
          </a:p>
        </p:txBody>
      </p:sp>
    </p:spTree>
    <p:extLst>
      <p:ext uri="{BB962C8B-B14F-4D97-AF65-F5344CB8AC3E}">
        <p14:creationId xmlns:p14="http://schemas.microsoft.com/office/powerpoint/2010/main" val="7373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0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1B5EDA2-EA8E-49B2-A22D-677512ED476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5580" y="1705272"/>
            <a:ext cx="7560840" cy="4914546"/>
            <a:chOff x="2315580" y="1179000"/>
            <a:chExt cx="7560840" cy="4914546"/>
          </a:xfrm>
        </p:grpSpPr>
        <p:sp>
          <p:nvSpPr>
            <p:cNvPr id="4" name="íśľïḍe">
              <a:extLst>
                <a:ext uri="{FF2B5EF4-FFF2-40B4-BE49-F238E27FC236}">
                  <a16:creationId xmlns:a16="http://schemas.microsoft.com/office/drawing/2014/main" id="{E7E2E614-9B23-4FEA-B349-AE4A26F49FC1}"/>
                </a:ext>
              </a:extLst>
            </p:cNvPr>
            <p:cNvSpPr/>
            <p:nvPr/>
          </p:nvSpPr>
          <p:spPr bwMode="auto">
            <a:xfrm>
              <a:off x="2315580" y="1179000"/>
              <a:ext cx="3528392" cy="4914546"/>
            </a:xfrm>
            <a:prstGeom prst="roundRect">
              <a:avLst>
                <a:gd name="adj" fmla="val 9498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ṧlîḑê">
              <a:extLst>
                <a:ext uri="{FF2B5EF4-FFF2-40B4-BE49-F238E27FC236}">
                  <a16:creationId xmlns:a16="http://schemas.microsoft.com/office/drawing/2014/main" id="{9E097020-880E-484D-9F00-C2511605DF31}"/>
                </a:ext>
              </a:extLst>
            </p:cNvPr>
            <p:cNvSpPr/>
            <p:nvPr/>
          </p:nvSpPr>
          <p:spPr bwMode="auto">
            <a:xfrm>
              <a:off x="6348028" y="1179000"/>
              <a:ext cx="3528392" cy="4914546"/>
            </a:xfrm>
            <a:prstGeom prst="roundRect">
              <a:avLst>
                <a:gd name="adj" fmla="val 9498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ṧḷiḓê">
              <a:extLst>
                <a:ext uri="{FF2B5EF4-FFF2-40B4-BE49-F238E27FC236}">
                  <a16:creationId xmlns:a16="http://schemas.microsoft.com/office/drawing/2014/main" id="{74801D83-EA23-4D96-9AAC-289CD329589A}"/>
                </a:ext>
              </a:extLst>
            </p:cNvPr>
            <p:cNvSpPr/>
            <p:nvPr/>
          </p:nvSpPr>
          <p:spPr bwMode="auto">
            <a:xfrm>
              <a:off x="5375920" y="1656053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Sḷiďe">
              <a:extLst>
                <a:ext uri="{FF2B5EF4-FFF2-40B4-BE49-F238E27FC236}">
                  <a16:creationId xmlns:a16="http://schemas.microsoft.com/office/drawing/2014/main" id="{A9559FDD-F337-42A4-AC43-7AE41EDD5175}"/>
                </a:ext>
              </a:extLst>
            </p:cNvPr>
            <p:cNvSpPr/>
            <p:nvPr/>
          </p:nvSpPr>
          <p:spPr bwMode="auto">
            <a:xfrm>
              <a:off x="5375920" y="2868188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ṧḻïḑe">
              <a:extLst>
                <a:ext uri="{FF2B5EF4-FFF2-40B4-BE49-F238E27FC236}">
                  <a16:creationId xmlns:a16="http://schemas.microsoft.com/office/drawing/2014/main" id="{A2272C28-EE2E-46BC-A406-34338E577810}"/>
                </a:ext>
              </a:extLst>
            </p:cNvPr>
            <p:cNvSpPr/>
            <p:nvPr/>
          </p:nvSpPr>
          <p:spPr bwMode="auto">
            <a:xfrm>
              <a:off x="5375920" y="4080323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ṩḷîḓe">
              <a:extLst>
                <a:ext uri="{FF2B5EF4-FFF2-40B4-BE49-F238E27FC236}">
                  <a16:creationId xmlns:a16="http://schemas.microsoft.com/office/drawing/2014/main" id="{DA9530D7-CD54-4E4F-904E-CA4EBFC4E887}"/>
                </a:ext>
              </a:extLst>
            </p:cNvPr>
            <p:cNvSpPr/>
            <p:nvPr/>
          </p:nvSpPr>
          <p:spPr bwMode="auto">
            <a:xfrm>
              <a:off x="5375920" y="5292457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ḷiḓé">
              <a:extLst>
                <a:ext uri="{FF2B5EF4-FFF2-40B4-BE49-F238E27FC236}">
                  <a16:creationId xmlns:a16="http://schemas.microsoft.com/office/drawing/2014/main" id="{4A6F8D41-46BC-4DE4-BADF-120AD7E9E339}"/>
                </a:ext>
              </a:extLst>
            </p:cNvPr>
            <p:cNvSpPr/>
            <p:nvPr/>
          </p:nvSpPr>
          <p:spPr bwMode="auto">
            <a:xfrm>
              <a:off x="5428805" y="2903071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ṧļïḓè">
              <a:extLst>
                <a:ext uri="{FF2B5EF4-FFF2-40B4-BE49-F238E27FC236}">
                  <a16:creationId xmlns:a16="http://schemas.microsoft.com/office/drawing/2014/main" id="{C57404A5-8662-47F5-9522-929B8CB8081C}"/>
                </a:ext>
              </a:extLst>
            </p:cNvPr>
            <p:cNvSpPr/>
            <p:nvPr/>
          </p:nvSpPr>
          <p:spPr bwMode="auto">
            <a:xfrm>
              <a:off x="5428805" y="1690936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ṣḷïḋê">
              <a:extLst>
                <a:ext uri="{FF2B5EF4-FFF2-40B4-BE49-F238E27FC236}">
                  <a16:creationId xmlns:a16="http://schemas.microsoft.com/office/drawing/2014/main" id="{A6CF9780-05BA-421C-9CD7-761396A50C74}"/>
                </a:ext>
              </a:extLst>
            </p:cNvPr>
            <p:cNvSpPr/>
            <p:nvPr/>
          </p:nvSpPr>
          <p:spPr bwMode="auto">
            <a:xfrm>
              <a:off x="5428805" y="4115206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śliḑé">
              <a:extLst>
                <a:ext uri="{FF2B5EF4-FFF2-40B4-BE49-F238E27FC236}">
                  <a16:creationId xmlns:a16="http://schemas.microsoft.com/office/drawing/2014/main" id="{AD15DCA9-F86D-4CDE-978E-45EB782B6627}"/>
                </a:ext>
              </a:extLst>
            </p:cNvPr>
            <p:cNvSpPr/>
            <p:nvPr/>
          </p:nvSpPr>
          <p:spPr bwMode="auto">
            <a:xfrm>
              <a:off x="5428805" y="5321452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ṥlide">
              <a:extLst>
                <a:ext uri="{FF2B5EF4-FFF2-40B4-BE49-F238E27FC236}">
                  <a16:creationId xmlns:a16="http://schemas.microsoft.com/office/drawing/2014/main" id="{CA397BE8-0987-4000-A851-9613C8D04C46}"/>
                </a:ext>
              </a:extLst>
            </p:cNvPr>
            <p:cNvSpPr/>
            <p:nvPr/>
          </p:nvSpPr>
          <p:spPr bwMode="auto">
            <a:xfrm>
              <a:off x="6515124" y="2903071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$1îḍe">
              <a:extLst>
                <a:ext uri="{FF2B5EF4-FFF2-40B4-BE49-F238E27FC236}">
                  <a16:creationId xmlns:a16="http://schemas.microsoft.com/office/drawing/2014/main" id="{E98ABE78-5DD6-49F3-8974-C4C5C3E059CC}"/>
                </a:ext>
              </a:extLst>
            </p:cNvPr>
            <p:cNvSpPr/>
            <p:nvPr/>
          </p:nvSpPr>
          <p:spPr bwMode="auto">
            <a:xfrm>
              <a:off x="6515124" y="1690936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ṩliḋe">
              <a:extLst>
                <a:ext uri="{FF2B5EF4-FFF2-40B4-BE49-F238E27FC236}">
                  <a16:creationId xmlns:a16="http://schemas.microsoft.com/office/drawing/2014/main" id="{3784F11A-5A68-4051-9579-E5BF1FB7A5B7}"/>
                </a:ext>
              </a:extLst>
            </p:cNvPr>
            <p:cNvSpPr/>
            <p:nvPr/>
          </p:nvSpPr>
          <p:spPr bwMode="auto">
            <a:xfrm>
              <a:off x="6515124" y="4115206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1îdê">
              <a:extLst>
                <a:ext uri="{FF2B5EF4-FFF2-40B4-BE49-F238E27FC236}">
                  <a16:creationId xmlns:a16="http://schemas.microsoft.com/office/drawing/2014/main" id="{A3526C70-C721-446D-9E22-6CDDDA9EF6FB}"/>
                </a:ext>
              </a:extLst>
            </p:cNvPr>
            <p:cNvSpPr/>
            <p:nvPr/>
          </p:nvSpPr>
          <p:spPr bwMode="auto">
            <a:xfrm>
              <a:off x="6515124" y="5321452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lïdè">
              <a:extLst>
                <a:ext uri="{FF2B5EF4-FFF2-40B4-BE49-F238E27FC236}">
                  <a16:creationId xmlns:a16="http://schemas.microsoft.com/office/drawing/2014/main" id="{77B9AA14-E0C7-4964-AFC5-022D34110FF8}"/>
                </a:ext>
              </a:extLst>
            </p:cNvPr>
            <p:cNvSpPr/>
            <p:nvPr/>
          </p:nvSpPr>
          <p:spPr bwMode="auto">
            <a:xfrm>
              <a:off x="2730747" y="1507536"/>
              <a:ext cx="2484276" cy="621069"/>
            </a:xfrm>
            <a:prstGeom prst="round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主成分分析</a:t>
              </a:r>
            </a:p>
          </p:txBody>
        </p:sp>
        <p:sp>
          <p:nvSpPr>
            <p:cNvPr id="19" name="ïṡḻiḓe">
              <a:extLst>
                <a:ext uri="{FF2B5EF4-FFF2-40B4-BE49-F238E27FC236}">
                  <a16:creationId xmlns:a16="http://schemas.microsoft.com/office/drawing/2014/main" id="{F57A0F0D-D0FC-418F-866D-9D53D0496145}"/>
                </a:ext>
              </a:extLst>
            </p:cNvPr>
            <p:cNvSpPr/>
            <p:nvPr/>
          </p:nvSpPr>
          <p:spPr bwMode="auto">
            <a:xfrm>
              <a:off x="6976977" y="1507536"/>
              <a:ext cx="2484276" cy="621069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因子分析</a:t>
              </a:r>
            </a:p>
          </p:txBody>
        </p:sp>
        <p:sp>
          <p:nvSpPr>
            <p:cNvPr id="20" name="íŝļíḑé">
              <a:extLst>
                <a:ext uri="{FF2B5EF4-FFF2-40B4-BE49-F238E27FC236}">
                  <a16:creationId xmlns:a16="http://schemas.microsoft.com/office/drawing/2014/main" id="{71DCB290-D5BB-4709-A16B-345C2093F16A}"/>
                </a:ext>
              </a:extLst>
            </p:cNvPr>
            <p:cNvSpPr txBox="1"/>
            <p:nvPr/>
          </p:nvSpPr>
          <p:spPr>
            <a:xfrm>
              <a:off x="2729474" y="2545323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21" name="í$lîḓé">
              <a:extLst>
                <a:ext uri="{FF2B5EF4-FFF2-40B4-BE49-F238E27FC236}">
                  <a16:creationId xmlns:a16="http://schemas.microsoft.com/office/drawing/2014/main" id="{E5000D62-A905-4951-B3E1-0DB6E17B7BF7}"/>
                </a:ext>
              </a:extLst>
            </p:cNvPr>
            <p:cNvSpPr txBox="1"/>
            <p:nvPr/>
          </p:nvSpPr>
          <p:spPr>
            <a:xfrm>
              <a:off x="2729474" y="3603252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2" name="î$1iḑè">
              <a:extLst>
                <a:ext uri="{FF2B5EF4-FFF2-40B4-BE49-F238E27FC236}">
                  <a16:creationId xmlns:a16="http://schemas.microsoft.com/office/drawing/2014/main" id="{CCB621C7-521B-441F-8842-8C73DB51A654}"/>
                </a:ext>
              </a:extLst>
            </p:cNvPr>
            <p:cNvSpPr txBox="1"/>
            <p:nvPr/>
          </p:nvSpPr>
          <p:spPr>
            <a:xfrm>
              <a:off x="2729474" y="4661181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3" name="îŝļíďè">
              <a:extLst>
                <a:ext uri="{FF2B5EF4-FFF2-40B4-BE49-F238E27FC236}">
                  <a16:creationId xmlns:a16="http://schemas.microsoft.com/office/drawing/2014/main" id="{0BFFF611-F0FE-469F-94F3-F59A2849F5B2}"/>
                </a:ext>
              </a:extLst>
            </p:cNvPr>
            <p:cNvSpPr txBox="1"/>
            <p:nvPr/>
          </p:nvSpPr>
          <p:spPr>
            <a:xfrm>
              <a:off x="6976977" y="2545323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24" name="ïṩ1îḓe">
              <a:extLst>
                <a:ext uri="{FF2B5EF4-FFF2-40B4-BE49-F238E27FC236}">
                  <a16:creationId xmlns:a16="http://schemas.microsoft.com/office/drawing/2014/main" id="{00E0128E-B6CA-4C6A-8644-F8C8F91F290A}"/>
                </a:ext>
              </a:extLst>
            </p:cNvPr>
            <p:cNvSpPr txBox="1"/>
            <p:nvPr/>
          </p:nvSpPr>
          <p:spPr>
            <a:xfrm>
              <a:off x="6976977" y="3603252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5" name="išḷiďé">
              <a:extLst>
                <a:ext uri="{FF2B5EF4-FFF2-40B4-BE49-F238E27FC236}">
                  <a16:creationId xmlns:a16="http://schemas.microsoft.com/office/drawing/2014/main" id="{093EAB1B-773E-46CC-843A-F0EDC0974B93}"/>
                </a:ext>
              </a:extLst>
            </p:cNvPr>
            <p:cNvSpPr txBox="1"/>
            <p:nvPr/>
          </p:nvSpPr>
          <p:spPr>
            <a:xfrm>
              <a:off x="6976977" y="4661181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6" name="îśļíḋê">
              <a:extLst>
                <a:ext uri="{FF2B5EF4-FFF2-40B4-BE49-F238E27FC236}">
                  <a16:creationId xmlns:a16="http://schemas.microsoft.com/office/drawing/2014/main" id="{5D4AC49A-8E4C-43B1-A2C9-C68C0D5E2A80}"/>
                </a:ext>
              </a:extLst>
            </p:cNvPr>
            <p:cNvSpPr txBox="1"/>
            <p:nvPr/>
          </p:nvSpPr>
          <p:spPr>
            <a:xfrm>
              <a:off x="3148178" y="2543660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方差最大化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îŝḷîdê">
              <a:extLst>
                <a:ext uri="{FF2B5EF4-FFF2-40B4-BE49-F238E27FC236}">
                  <a16:creationId xmlns:a16="http://schemas.microsoft.com/office/drawing/2014/main" id="{49BCF5FA-6AD3-4097-AE79-D59941218E19}"/>
                </a:ext>
              </a:extLst>
            </p:cNvPr>
            <p:cNvSpPr txBox="1"/>
            <p:nvPr/>
          </p:nvSpPr>
          <p:spPr>
            <a:xfrm>
              <a:off x="3148178" y="3611907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解释度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íŝḷîḓe">
              <a:extLst>
                <a:ext uri="{FF2B5EF4-FFF2-40B4-BE49-F238E27FC236}">
                  <a16:creationId xmlns:a16="http://schemas.microsoft.com/office/drawing/2014/main" id="{2AF60DAC-963F-4AEE-A9D4-91B3D8CB5299}"/>
                </a:ext>
              </a:extLst>
            </p:cNvPr>
            <p:cNvSpPr txBox="1"/>
            <p:nvPr/>
          </p:nvSpPr>
          <p:spPr>
            <a:xfrm>
              <a:off x="3148178" y="4669836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无实际意义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îşḻiḍe">
              <a:extLst>
                <a:ext uri="{FF2B5EF4-FFF2-40B4-BE49-F238E27FC236}">
                  <a16:creationId xmlns:a16="http://schemas.microsoft.com/office/drawing/2014/main" id="{073FE74E-028F-4629-BFBB-315556568994}"/>
                </a:ext>
              </a:extLst>
            </p:cNvPr>
            <p:cNvSpPr txBox="1"/>
            <p:nvPr/>
          </p:nvSpPr>
          <p:spPr>
            <a:xfrm>
              <a:off x="7395681" y="2553978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相关性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îṣľiḍê">
              <a:extLst>
                <a:ext uri="{FF2B5EF4-FFF2-40B4-BE49-F238E27FC236}">
                  <a16:creationId xmlns:a16="http://schemas.microsoft.com/office/drawing/2014/main" id="{A79BC65B-F44D-41BB-BEBE-B0FA71BDA282}"/>
                </a:ext>
              </a:extLst>
            </p:cNvPr>
            <p:cNvSpPr txBox="1"/>
            <p:nvPr/>
          </p:nvSpPr>
          <p:spPr>
            <a:xfrm>
              <a:off x="7395681" y="3611907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内在关系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iṣľîḑè">
              <a:extLst>
                <a:ext uri="{FF2B5EF4-FFF2-40B4-BE49-F238E27FC236}">
                  <a16:creationId xmlns:a16="http://schemas.microsoft.com/office/drawing/2014/main" id="{C0BB0424-C774-47BD-B73E-FBD0B4AD2830}"/>
                </a:ext>
              </a:extLst>
            </p:cNvPr>
            <p:cNvSpPr txBox="1"/>
            <p:nvPr/>
          </p:nvSpPr>
          <p:spPr>
            <a:xfrm>
              <a:off x="7395681" y="4669836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有实际意义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C2D11B3-D415-4228-9FA1-2E15AAA30B43}"/>
              </a:ext>
            </a:extLst>
          </p:cNvPr>
          <p:cNvGrpSpPr/>
          <p:nvPr/>
        </p:nvGrpSpPr>
        <p:grpSpPr>
          <a:xfrm>
            <a:off x="3221598" y="507759"/>
            <a:ext cx="5748804" cy="876002"/>
            <a:chOff x="1014379" y="2026734"/>
            <a:chExt cx="5748804" cy="876002"/>
          </a:xfrm>
        </p:grpSpPr>
        <p:sp>
          <p:nvSpPr>
            <p:cNvPr id="33" name="圆角矩形 4">
              <a:extLst>
                <a:ext uri="{FF2B5EF4-FFF2-40B4-BE49-F238E27FC236}">
                  <a16:creationId xmlns:a16="http://schemas.microsoft.com/office/drawing/2014/main" id="{CB6A90EC-1786-453D-A49E-7DF50BB5196A}"/>
                </a:ext>
              </a:extLst>
            </p:cNvPr>
            <p:cNvSpPr/>
            <p:nvPr/>
          </p:nvSpPr>
          <p:spPr>
            <a:xfrm>
              <a:off x="1517840" y="2026734"/>
              <a:ext cx="5245343" cy="876002"/>
            </a:xfrm>
            <a:prstGeom prst="roundRect">
              <a:avLst/>
            </a:prstGeom>
            <a:noFill/>
            <a:ln w="19050" cmpd="sng">
              <a:solidFill>
                <a:srgbClr val="002B41"/>
              </a:solidFill>
              <a:prstDash val="solid"/>
              <a:round/>
              <a:headEnd type="none"/>
              <a:tailEnd type="none" w="med" len="med"/>
            </a:ln>
            <a:effectLst>
              <a:outerShdw blurRad="635000" dist="254000" dir="2700000" algn="ctr" rotWithShape="0">
                <a:srgbClr val="808080">
                  <a:alpha val="2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新变量相互独立，可用于后续分析</a:t>
              </a:r>
            </a:p>
          </p:txBody>
        </p:sp>
        <p:sp>
          <p:nvSpPr>
            <p:cNvPr id="34" name="圆角矩形 5">
              <a:extLst>
                <a:ext uri="{FF2B5EF4-FFF2-40B4-BE49-F238E27FC236}">
                  <a16:creationId xmlns:a16="http://schemas.microsoft.com/office/drawing/2014/main" id="{00F0A63C-FA23-4989-A49D-ADF72CC80647}"/>
                </a:ext>
              </a:extLst>
            </p:cNvPr>
            <p:cNvSpPr/>
            <p:nvPr/>
          </p:nvSpPr>
          <p:spPr>
            <a:xfrm>
              <a:off x="1014379" y="2131143"/>
              <a:ext cx="666650" cy="667183"/>
            </a:xfrm>
            <a:prstGeom prst="roundRect">
              <a:avLst/>
            </a:prstGeom>
            <a:solidFill>
              <a:srgbClr val="002B41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</a:t>
              </a:r>
            </a:p>
          </p:txBody>
        </p:sp>
      </p:grpSp>
      <p:sp>
        <p:nvSpPr>
          <p:cNvPr id="36" name="TextBox 76">
            <a:extLst>
              <a:ext uri="{FF2B5EF4-FFF2-40B4-BE49-F238E27FC236}">
                <a16:creationId xmlns:a16="http://schemas.microsoft.com/office/drawing/2014/main" id="{8CC00D89-A1C5-4493-88AD-A05877B32B36}"/>
              </a:ext>
            </a:extLst>
          </p:cNvPr>
          <p:cNvSpPr txBox="1"/>
          <p:nvPr/>
        </p:nvSpPr>
        <p:spPr>
          <a:xfrm>
            <a:off x="443585" y="1736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异同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D9A20A4-EFD3-4C4F-A3C6-7362D3A0242F}"/>
              </a:ext>
            </a:extLst>
          </p:cNvPr>
          <p:cNvSpPr txBox="1"/>
          <p:nvPr/>
        </p:nvSpPr>
        <p:spPr>
          <a:xfrm>
            <a:off x="443584" y="507759"/>
            <a:ext cx="310468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Similarities &amp; Differences</a:t>
            </a: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342CD19E-35FE-40A9-811C-66A6E39A2D1A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4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5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195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华文新魏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marshall yang</cp:lastModifiedBy>
  <cp:revision>41</cp:revision>
  <dcterms:created xsi:type="dcterms:W3CDTF">2016-12-09T01:44:00Z</dcterms:created>
  <dcterms:modified xsi:type="dcterms:W3CDTF">2018-11-07T09:09:39Z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