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/>
    <p:restoredTop sz="94709"/>
  </p:normalViewPr>
  <p:slideViewPr>
    <p:cSldViewPr snapToGrid="0" snapToObjects="1">
      <p:cViewPr varScale="1">
        <p:scale>
          <a:sx n="92" d="100"/>
          <a:sy n="92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2C575-D9B6-CF48-8FC6-67E6D0ABF466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1EC4-7C89-BC4B-9D41-45C60C75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6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42698-EBAC-954F-A041-C7D80F8360B1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7B02D7-B3DE-B440-B697-CED82D82F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7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</a:t>
            </a:r>
            <a:r>
              <a:rPr lang="en-US" dirty="0" smtClean="0"/>
              <a:t>of the </a:t>
            </a:r>
            <a:r>
              <a:rPr lang="en-US" dirty="0"/>
              <a:t>correlation between seismic </a:t>
            </a:r>
            <a:r>
              <a:rPr lang="en-US" dirty="0" smtClean="0"/>
              <a:t>and </a:t>
            </a:r>
            <a:r>
              <a:rPr lang="en-US" dirty="0"/>
              <a:t>injection activities in Oklahoma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 smtClean="0"/>
          </a:p>
          <a:p>
            <a:r>
              <a:rPr lang="en-US" dirty="0" err="1" smtClean="0"/>
              <a:t>Kaimin</a:t>
            </a:r>
            <a:r>
              <a:rPr lang="en-US" dirty="0" smtClean="0"/>
              <a:t> Yue</a:t>
            </a:r>
          </a:p>
          <a:p>
            <a:r>
              <a:rPr lang="en-US" dirty="0" smtClean="0"/>
              <a:t>November 18,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the study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98" y="2264642"/>
            <a:ext cx="6512117" cy="43313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2924" y="1404946"/>
            <a:ext cx="8993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Increasing earthquakes reported in Oklahoma since 2009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the meantime, there is a spike of water injection activities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objective is to investigate the correlation btw earthquake and injection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1004" y="6523743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Reference: USGS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91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earthquake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92924" y="2156231"/>
            <a:ext cx="6820435" cy="4639773"/>
            <a:chOff x="2592924" y="2156231"/>
            <a:chExt cx="6820435" cy="4639773"/>
          </a:xfrm>
        </p:grpSpPr>
        <p:pic>
          <p:nvPicPr>
            <p:cNvPr id="3" name="Picture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924" y="2156231"/>
              <a:ext cx="6820435" cy="4639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5904854" y="2526225"/>
              <a:ext cx="1270861" cy="71292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57261" y="3239147"/>
              <a:ext cx="914400" cy="113137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92924" y="1404946"/>
            <a:ext cx="908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of earthquakes in Oklahoma in past 10 years occurred in two regions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the analysis, injection and seismic data are grouped into these two regions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4461" y="2563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1661" y="3620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earthquake and Injection map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2924" y="1404946"/>
            <a:ext cx="881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From 2008 to 2013, seismic activities increase as injection activities increase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61" y="2298796"/>
            <a:ext cx="2926080" cy="204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25" y="2298796"/>
            <a:ext cx="2926080" cy="204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989" y="2298796"/>
            <a:ext cx="2926080" cy="204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60" y="4589745"/>
            <a:ext cx="2926080" cy="204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29" y="4589745"/>
            <a:ext cx="2926080" cy="204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55" y="4589745"/>
            <a:ext cx="2926080" cy="2043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4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earthquake and Injection map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2924" y="1404946"/>
            <a:ext cx="929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seismic activities increase significantly in 2013 compared to years before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seismic activities decreases as injection decreases between 2015 and 2017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13" y="2174811"/>
            <a:ext cx="2926080" cy="204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7" y="2178686"/>
            <a:ext cx="2926080" cy="204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13" y="4488052"/>
            <a:ext cx="2926080" cy="204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7" y="4488052"/>
            <a:ext cx="2926080" cy="2043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1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earthquake and Injection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2924" y="1404946"/>
            <a:ext cx="891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region 1, almost no earthquakes occur before 2013, peaks in 2015, and decreases afterwards.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region 2, earthquakes dramatically increase in 2014 and decrease after 2015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plots show some correlation between earthquakes and injection. It requires further statistical analysis to evaluate the correlation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13" y="3342735"/>
            <a:ext cx="420624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59" y="3342734"/>
            <a:ext cx="4206240" cy="301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Interference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3157271"/>
            <a:ext cx="420624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45" y="3157271"/>
            <a:ext cx="4206240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13798" y="1617927"/>
            <a:ext cx="891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blue bars show the predicted distribution of seismic utilizing the percentage </a:t>
            </a:r>
            <a:r>
              <a:rPr lang="en-US" smtClean="0"/>
              <a:t>of injection, the yellow line is the real seismic number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</a:t>
            </a:r>
            <a:r>
              <a:rPr lang="en-US" dirty="0" smtClean="0"/>
              <a:t>confidence interval and T-test show that </a:t>
            </a:r>
            <a:r>
              <a:rPr lang="en-US" dirty="0"/>
              <a:t>seismic numbers and injection volumes are statistically different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2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50348"/>
              </p:ext>
            </p:extLst>
          </p:nvPr>
        </p:nvGraphicFramePr>
        <p:xfrm>
          <a:off x="2716909" y="2433233"/>
          <a:ext cx="9128664" cy="3874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6095"/>
                <a:gridCol w="2006095"/>
                <a:gridCol w="1824990"/>
                <a:gridCol w="1645742"/>
                <a:gridCol w="1645742"/>
              </a:tblGrid>
              <a:tr h="298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MSE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96088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Region 1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Seis Number vs. Injection volume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Linear Regression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0.162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0.141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98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Decision Tree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0.228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0.221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96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Seis magnitude vs. Injection volume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Linear Regression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0.142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0.084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98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Decision Tree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0.206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0.134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96088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Region 2</a:t>
                      </a:r>
                      <a:endParaRPr lang="en-US" sz="20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Seis Number vs. Injection volume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Linear Regression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0.173</a:t>
                      </a:r>
                      <a:endParaRPr lang="en-US" sz="20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0.126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98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Decision Tree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0.153</a:t>
                      </a:r>
                      <a:endParaRPr lang="en-US" sz="20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0.126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96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Seis magnitude vs. Injection volume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Linear Regression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0.060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0.036</a:t>
                      </a:r>
                      <a:endParaRPr lang="en-US" sz="20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98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Decision Tree</a:t>
                      </a:r>
                      <a:endParaRPr lang="en-US" sz="20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0.072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0.045</a:t>
                      </a:r>
                      <a:endParaRPr lang="en-US" sz="20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2924" y="1404946"/>
            <a:ext cx="925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LOOCV </a:t>
            </a:r>
            <a:r>
              <a:rPr lang="en-US" dirty="0" smtClean="0"/>
              <a:t>and </a:t>
            </a:r>
            <a:r>
              <a:rPr lang="en-US" dirty="0" smtClean="0"/>
              <a:t>Linear Regression and Decision Tree models are utilized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linear regression and decision tree method does not provide good accuracy of the data analysis in this case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11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3798" y="1714912"/>
            <a:ext cx="8911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Seismic and Injection map as well as the histogram plots show some correlation between seismic activities and injection activities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statistical interference analysis show that seismic numbers and injection volumes are statistically different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regression analysis show that it is not accurate to predict the seismic numbers/magnitude based on </a:t>
            </a:r>
            <a:r>
              <a:rPr lang="en-US" smtClean="0"/>
              <a:t>the injection volume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0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370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Century Gothic</vt:lpstr>
      <vt:lpstr>DengXian</vt:lpstr>
      <vt:lpstr>Times New Roman</vt:lpstr>
      <vt:lpstr>Wingdings 3</vt:lpstr>
      <vt:lpstr>Arial</vt:lpstr>
      <vt:lpstr>Wisp</vt:lpstr>
      <vt:lpstr>Investigation of the correlation between seismic and injection activities in Oklahoma </vt:lpstr>
      <vt:lpstr>Motivation of the study</vt:lpstr>
      <vt:lpstr>Illustration of earthquake map</vt:lpstr>
      <vt:lpstr>earthquake and Injection map</vt:lpstr>
      <vt:lpstr>earthquake and Injection map</vt:lpstr>
      <vt:lpstr>Histogram of earthquake and Injection </vt:lpstr>
      <vt:lpstr>Statistical Interference</vt:lpstr>
      <vt:lpstr>Regression Analysis</vt:lpstr>
      <vt:lpstr>Conclusions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correlation between seismic and injection activities in Oklahoma </dc:title>
  <dc:creator>weiwei wang</dc:creator>
  <cp:lastModifiedBy>weiwei wang</cp:lastModifiedBy>
  <cp:revision>55</cp:revision>
  <dcterms:created xsi:type="dcterms:W3CDTF">2020-11-18T23:07:34Z</dcterms:created>
  <dcterms:modified xsi:type="dcterms:W3CDTF">2020-11-19T02:23:37Z</dcterms:modified>
</cp:coreProperties>
</file>