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1" y="16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e93babce2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e93babce2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e93babce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e93babce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d34de83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d34de83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e8ea7ce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e8ea7ce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e8ea7ce5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e8ea7ce5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e8ea7ce5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e8ea7ce5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e8ea7ce5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e8ea7ce5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1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e8ea7ce5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e8ea7ce5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e93babce2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e93babce2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e93babce2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e93babce2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6800" y="818750"/>
            <a:ext cx="86904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666666"/>
                </a:solidFill>
              </a:rPr>
              <a:t>YOLO Pre_trained Model을 이용한</a:t>
            </a:r>
            <a:endParaRPr sz="2000" b="1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 b="1">
                <a:solidFill>
                  <a:srgbClr val="45818E"/>
                </a:solidFill>
              </a:rPr>
              <a:t>Object Detection Web Application Service</a:t>
            </a:r>
            <a:endParaRPr sz="2900" b="1">
              <a:solidFill>
                <a:srgbClr val="45818E"/>
              </a:solidFill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932550" y="4719000"/>
            <a:ext cx="7278900" cy="272100"/>
            <a:chOff x="932550" y="4718975"/>
            <a:chExt cx="7278900" cy="272100"/>
          </a:xfrm>
        </p:grpSpPr>
        <p:sp>
          <p:nvSpPr>
            <p:cNvPr id="56" name="Google Shape;56;p13"/>
            <p:cNvSpPr txBox="1"/>
            <p:nvPr/>
          </p:nvSpPr>
          <p:spPr>
            <a:xfrm>
              <a:off x="932550" y="4718975"/>
              <a:ext cx="7278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새싹 금천 3기 ‘AI융합 서비스 개발자 양성과정’ </a:t>
              </a:r>
              <a:endParaRPr sz="1000">
                <a:solidFill>
                  <a:schemeClr val="dk2"/>
                </a:solidFill>
              </a:endParaRPr>
            </a:p>
          </p:txBody>
        </p:sp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41525" y="4718975"/>
              <a:ext cx="256219" cy="27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3"/>
          <p:cNvSpPr txBox="1"/>
          <p:nvPr/>
        </p:nvSpPr>
        <p:spPr>
          <a:xfrm>
            <a:off x="2797350" y="3199175"/>
            <a:ext cx="3549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3조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이채영, 최광림, 김무진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  <p:cxnSp>
        <p:nvCxnSpPr>
          <p:cNvPr id="246" name="Google Shape;246;p21"/>
          <p:cNvCxnSpPr/>
          <p:nvPr/>
        </p:nvCxnSpPr>
        <p:spPr>
          <a:xfrm>
            <a:off x="226800" y="540350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" name="Google Shape;247;p21"/>
          <p:cNvGrpSpPr/>
          <p:nvPr/>
        </p:nvGrpSpPr>
        <p:grpSpPr>
          <a:xfrm>
            <a:off x="932550" y="4719000"/>
            <a:ext cx="7278900" cy="272100"/>
            <a:chOff x="932550" y="4718975"/>
            <a:chExt cx="7278900" cy="272100"/>
          </a:xfrm>
        </p:grpSpPr>
        <p:sp>
          <p:nvSpPr>
            <p:cNvPr id="248" name="Google Shape;248;p21"/>
            <p:cNvSpPr txBox="1"/>
            <p:nvPr/>
          </p:nvSpPr>
          <p:spPr>
            <a:xfrm>
              <a:off x="932550" y="4718975"/>
              <a:ext cx="7278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새싹 금천 3기 ‘AI융합 서비스 개발자 양성과정’ </a:t>
              </a:r>
              <a:endParaRPr sz="1000">
                <a:solidFill>
                  <a:schemeClr val="dk2"/>
                </a:solidFill>
              </a:endParaRPr>
            </a:p>
          </p:txBody>
        </p:sp>
        <p:pic>
          <p:nvPicPr>
            <p:cNvPr id="249" name="Google Shape;24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41525" y="4718975"/>
              <a:ext cx="256219" cy="272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cxnSp>
        <p:nvCxnSpPr>
          <p:cNvPr id="255" name="Google Shape;255;p22"/>
          <p:cNvCxnSpPr/>
          <p:nvPr/>
        </p:nvCxnSpPr>
        <p:spPr>
          <a:xfrm>
            <a:off x="226800" y="540350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6" name="Google Shape;256;p22"/>
          <p:cNvGrpSpPr/>
          <p:nvPr/>
        </p:nvGrpSpPr>
        <p:grpSpPr>
          <a:xfrm>
            <a:off x="932550" y="4719000"/>
            <a:ext cx="7278900" cy="272100"/>
            <a:chOff x="932550" y="4718975"/>
            <a:chExt cx="7278900" cy="272100"/>
          </a:xfrm>
        </p:grpSpPr>
        <p:sp>
          <p:nvSpPr>
            <p:cNvPr id="257" name="Google Shape;257;p22"/>
            <p:cNvSpPr txBox="1"/>
            <p:nvPr/>
          </p:nvSpPr>
          <p:spPr>
            <a:xfrm>
              <a:off x="932550" y="4718975"/>
              <a:ext cx="7278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새싹 금천 3기 ‘AI융합 서비스 개발자 양성과정’ </a:t>
              </a:r>
              <a:endParaRPr sz="1000">
                <a:solidFill>
                  <a:schemeClr val="dk2"/>
                </a:solidFill>
              </a:endParaRPr>
            </a:p>
          </p:txBody>
        </p:sp>
        <p:pic>
          <p:nvPicPr>
            <p:cNvPr id="258" name="Google Shape;25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41525" y="4718975"/>
              <a:ext cx="256219" cy="272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26800" y="920350"/>
            <a:ext cx="8690400" cy="28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14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ko" sz="1620"/>
              <a:t>주제 : 오브젝트 디텍션 웹 서비스</a:t>
            </a:r>
            <a:endParaRPr sz="1620"/>
          </a:p>
          <a:p>
            <a:pPr marL="457200" lvl="0" indent="-3314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ko" sz="1620"/>
              <a:t>목표 : 서버-클라이언트 환경에서 오브젝트 딕텍션 서비스 구현</a:t>
            </a:r>
            <a:endParaRPr sz="162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20"/>
          </a:p>
          <a:p>
            <a:pPr marL="457200" lvl="0" indent="-3314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ko" sz="1620"/>
              <a:t>업무분장</a:t>
            </a:r>
            <a:endParaRPr sz="1620"/>
          </a:p>
          <a:p>
            <a:pPr marL="914400" lvl="0" indent="-3314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ko" sz="1620"/>
              <a:t>서버-클라이언트 환경 구현 : 김무진</a:t>
            </a:r>
            <a:endParaRPr sz="1620"/>
          </a:p>
          <a:p>
            <a:pPr marL="914400" lvl="0" indent="-3314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ko" sz="1620"/>
              <a:t>오브젝트 딕텍션 모듈 구현 : 최광림</a:t>
            </a:r>
            <a:endParaRPr sz="1620"/>
          </a:p>
          <a:p>
            <a:pPr marL="914400" lvl="0" indent="-3314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ko" sz="1620"/>
              <a:t>웹 어플리케이션 테스팅 : 이채영</a:t>
            </a:r>
            <a:endParaRPr sz="1620"/>
          </a:p>
        </p:txBody>
      </p:sp>
      <p:sp>
        <p:nvSpPr>
          <p:cNvPr id="64" name="Google Shape;64;p14"/>
          <p:cNvSpPr txBox="1"/>
          <p:nvPr/>
        </p:nvSpPr>
        <p:spPr>
          <a:xfrm>
            <a:off x="226800" y="110100"/>
            <a:ext cx="869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dk2"/>
                </a:solidFill>
              </a:rPr>
              <a:t>프로젝트 개요</a:t>
            </a:r>
            <a:endParaRPr sz="2000" b="1">
              <a:solidFill>
                <a:schemeClr val="dk2"/>
              </a:solidFill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226800" y="540350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932550" y="4719000"/>
            <a:ext cx="7278900" cy="272100"/>
            <a:chOff x="932550" y="4718975"/>
            <a:chExt cx="7278900" cy="2721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932550" y="4718975"/>
              <a:ext cx="7278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새싹 금천 3기 ‘AI융합 서비스 개발자 양성과정’ </a:t>
              </a:r>
              <a:endParaRPr sz="1000">
                <a:solidFill>
                  <a:schemeClr val="dk2"/>
                </a:solidFill>
              </a:endParaRPr>
            </a:p>
          </p:txBody>
        </p:sp>
        <p:pic>
          <p:nvPicPr>
            <p:cNvPr id="69" name="Google Shape;6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41525" y="4718975"/>
              <a:ext cx="256219" cy="272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4651663" y="1149204"/>
            <a:ext cx="1135200" cy="583796"/>
            <a:chOff x="4109750" y="146404"/>
            <a:chExt cx="1135200" cy="583796"/>
          </a:xfrm>
        </p:grpSpPr>
        <p:pic>
          <p:nvPicPr>
            <p:cNvPr id="75" name="Google Shape;75;p15"/>
            <p:cNvPicPr preferRelativeResize="0"/>
            <p:nvPr/>
          </p:nvPicPr>
          <p:blipFill rotWithShape="1">
            <a:blip r:embed="rId3">
              <a:alphaModFix/>
            </a:blip>
            <a:srcRect b="48822"/>
            <a:stretch/>
          </p:blipFill>
          <p:spPr>
            <a:xfrm>
              <a:off x="4454323" y="146404"/>
              <a:ext cx="446062" cy="338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5"/>
            <p:cNvSpPr/>
            <p:nvPr/>
          </p:nvSpPr>
          <p:spPr>
            <a:xfrm>
              <a:off x="4109750" y="527400"/>
              <a:ext cx="1135200" cy="2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POST (multi-image)</a:t>
              </a:r>
              <a:endParaRPr sz="800"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6107838" y="810500"/>
            <a:ext cx="2704525" cy="3254150"/>
            <a:chOff x="6059950" y="449850"/>
            <a:chExt cx="2704525" cy="325415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6059950" y="449850"/>
              <a:ext cx="270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Server side : (localhost:5000)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059975" y="829100"/>
              <a:ext cx="2704500" cy="287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0000FF"/>
                  </a:solidFill>
                </a:rPr>
                <a:t>Flask Application Server</a:t>
              </a:r>
              <a:endParaRPr sz="800">
                <a:solidFill>
                  <a:srgbClr val="0000FF"/>
                </a:solidFill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157525" y="1981300"/>
              <a:ext cx="1221600" cy="621900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YOLO</a:t>
              </a:r>
              <a:endParaRPr sz="1100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lt1"/>
                  </a:solidFill>
                </a:rPr>
                <a:t>Pre_Trained</a:t>
              </a:r>
              <a:endParaRPr sz="800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lt1"/>
                  </a:solidFill>
                </a:rPr>
                <a:t>Model</a:t>
              </a:r>
              <a:endParaRPr sz="1100">
                <a:solidFill>
                  <a:schemeClr val="lt1"/>
                </a:solidFill>
              </a:endParaRPr>
            </a:p>
          </p:txBody>
        </p:sp>
        <p:grpSp>
          <p:nvGrpSpPr>
            <p:cNvPr id="81" name="Google Shape;81;p15"/>
            <p:cNvGrpSpPr/>
            <p:nvPr/>
          </p:nvGrpSpPr>
          <p:grpSpPr>
            <a:xfrm>
              <a:off x="7269428" y="2778901"/>
              <a:ext cx="1109693" cy="202803"/>
              <a:chOff x="3932772" y="69706"/>
              <a:chExt cx="1200707" cy="216855"/>
            </a:xfrm>
          </p:grpSpPr>
          <p:sp>
            <p:nvSpPr>
              <p:cNvPr id="82" name="Google Shape;82;p15"/>
              <p:cNvSpPr/>
              <p:nvPr/>
            </p:nvSpPr>
            <p:spPr>
              <a:xfrm>
                <a:off x="4303423" y="69734"/>
                <a:ext cx="830056" cy="216827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image detecting result</a:t>
                </a:r>
                <a:endParaRPr sz="4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discription</a:t>
                </a:r>
                <a:endParaRPr sz="400"/>
              </a:p>
            </p:txBody>
          </p:sp>
          <p:grpSp>
            <p:nvGrpSpPr>
              <p:cNvPr id="83" name="Google Shape;83;p15"/>
              <p:cNvGrpSpPr/>
              <p:nvPr/>
            </p:nvGrpSpPr>
            <p:grpSpPr>
              <a:xfrm>
                <a:off x="3932772" y="69706"/>
                <a:ext cx="349352" cy="216824"/>
                <a:chOff x="423325" y="1674311"/>
                <a:chExt cx="1191226" cy="919150"/>
              </a:xfrm>
            </p:grpSpPr>
            <p:pic>
              <p:nvPicPr>
                <p:cNvPr id="84" name="Google Shape;84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822"/>
                <a:stretch/>
              </p:blipFill>
              <p:spPr>
                <a:xfrm>
                  <a:off x="423325" y="1674311"/>
                  <a:ext cx="1191226" cy="919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5" name="Google Shape;85;p15"/>
                <p:cNvSpPr/>
                <p:nvPr/>
              </p:nvSpPr>
              <p:spPr>
                <a:xfrm>
                  <a:off x="468525" y="1861250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826850" y="1936425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773300" y="2273150"/>
                  <a:ext cx="405900" cy="24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8" name="Google Shape;88;p15"/>
            <p:cNvSpPr/>
            <p:nvPr/>
          </p:nvSpPr>
          <p:spPr>
            <a:xfrm>
              <a:off x="6327850" y="1287550"/>
              <a:ext cx="509400" cy="202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router</a:t>
              </a:r>
              <a:endParaRPr sz="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157525" y="1287550"/>
              <a:ext cx="1221600" cy="202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index( )</a:t>
              </a:r>
              <a:endParaRPr sz="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157525" y="1634425"/>
              <a:ext cx="1221600" cy="202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image detect( )</a:t>
              </a:r>
              <a:endParaRPr sz="800"/>
            </a:p>
          </p:txBody>
        </p:sp>
        <p:cxnSp>
          <p:nvCxnSpPr>
            <p:cNvPr id="91" name="Google Shape;91;p15"/>
            <p:cNvCxnSpPr>
              <a:stCxn id="90" idx="2"/>
              <a:endCxn id="80" idx="0"/>
            </p:cNvCxnSpPr>
            <p:nvPr/>
          </p:nvCxnSpPr>
          <p:spPr>
            <a:xfrm>
              <a:off x="7768325" y="1837225"/>
              <a:ext cx="0" cy="14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Google Shape;92;p15"/>
            <p:cNvCxnSpPr>
              <a:stCxn id="80" idx="2"/>
            </p:cNvCxnSpPr>
            <p:nvPr/>
          </p:nvCxnSpPr>
          <p:spPr>
            <a:xfrm>
              <a:off x="7768325" y="2603200"/>
              <a:ext cx="0" cy="18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3" name="Google Shape;93;p15"/>
            <p:cNvSpPr/>
            <p:nvPr/>
          </p:nvSpPr>
          <p:spPr>
            <a:xfrm>
              <a:off x="7157525" y="3157400"/>
              <a:ext cx="1221600" cy="202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detect_result_ send( )</a:t>
              </a:r>
              <a:endParaRPr sz="800"/>
            </a:p>
          </p:txBody>
        </p:sp>
        <p:cxnSp>
          <p:nvCxnSpPr>
            <p:cNvPr id="94" name="Google Shape;94;p15"/>
            <p:cNvCxnSpPr>
              <a:stCxn id="88" idx="3"/>
              <a:endCxn id="90" idx="1"/>
            </p:cNvCxnSpPr>
            <p:nvPr/>
          </p:nvCxnSpPr>
          <p:spPr>
            <a:xfrm>
              <a:off x="6837250" y="1388950"/>
              <a:ext cx="320400" cy="346800"/>
            </a:xfrm>
            <a:prstGeom prst="bentConnector3">
              <a:avLst>
                <a:gd name="adj1" fmla="val 4998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>
              <a:stCxn id="88" idx="3"/>
              <a:endCxn id="89" idx="1"/>
            </p:cNvCxnSpPr>
            <p:nvPr/>
          </p:nvCxnSpPr>
          <p:spPr>
            <a:xfrm>
              <a:off x="6837250" y="1388950"/>
              <a:ext cx="3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5"/>
            <p:cNvCxnSpPr>
              <a:endCxn id="93" idx="0"/>
            </p:cNvCxnSpPr>
            <p:nvPr/>
          </p:nvCxnSpPr>
          <p:spPr>
            <a:xfrm flipH="1">
              <a:off x="7768325" y="2977400"/>
              <a:ext cx="3300" cy="18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" name="Google Shape;97;p15"/>
            <p:cNvCxnSpPr>
              <a:stCxn id="88" idx="3"/>
              <a:endCxn id="93" idx="1"/>
            </p:cNvCxnSpPr>
            <p:nvPr/>
          </p:nvCxnSpPr>
          <p:spPr>
            <a:xfrm>
              <a:off x="6837250" y="1388950"/>
              <a:ext cx="320400" cy="1869900"/>
            </a:xfrm>
            <a:prstGeom prst="bentConnector3">
              <a:avLst>
                <a:gd name="adj1" fmla="val 4998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" name="Google Shape;98;p15"/>
          <p:cNvGrpSpPr/>
          <p:nvPr/>
        </p:nvGrpSpPr>
        <p:grpSpPr>
          <a:xfrm>
            <a:off x="4664402" y="2868120"/>
            <a:ext cx="1109723" cy="745665"/>
            <a:chOff x="4250164" y="2685145"/>
            <a:chExt cx="1109723" cy="745665"/>
          </a:xfrm>
        </p:grpSpPr>
        <p:grpSp>
          <p:nvGrpSpPr>
            <p:cNvPr id="99" name="Google Shape;99;p15"/>
            <p:cNvGrpSpPr/>
            <p:nvPr/>
          </p:nvGrpSpPr>
          <p:grpSpPr>
            <a:xfrm>
              <a:off x="4250164" y="2685145"/>
              <a:ext cx="1109723" cy="202865"/>
              <a:chOff x="3932784" y="69713"/>
              <a:chExt cx="1200739" cy="216921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4303423" y="69734"/>
                <a:ext cx="830100" cy="2169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image detecting result</a:t>
                </a:r>
                <a:endParaRPr sz="4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discription</a:t>
                </a:r>
                <a:endParaRPr sz="400"/>
              </a:p>
            </p:txBody>
          </p:sp>
          <p:grpSp>
            <p:nvGrpSpPr>
              <p:cNvPr id="101" name="Google Shape;101;p15"/>
              <p:cNvGrpSpPr/>
              <p:nvPr/>
            </p:nvGrpSpPr>
            <p:grpSpPr>
              <a:xfrm>
                <a:off x="3932784" y="69713"/>
                <a:ext cx="349386" cy="216828"/>
                <a:chOff x="423325" y="1674311"/>
                <a:chExt cx="1191226" cy="919150"/>
              </a:xfrm>
            </p:grpSpPr>
            <p:pic>
              <p:nvPicPr>
                <p:cNvPr id="102" name="Google Shape;102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822"/>
                <a:stretch/>
              </p:blipFill>
              <p:spPr>
                <a:xfrm>
                  <a:off x="423325" y="1674311"/>
                  <a:ext cx="1191226" cy="919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3" name="Google Shape;103;p15"/>
                <p:cNvSpPr/>
                <p:nvPr/>
              </p:nvSpPr>
              <p:spPr>
                <a:xfrm>
                  <a:off x="468525" y="1861250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826850" y="1936425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773300" y="2273150"/>
                  <a:ext cx="405900" cy="24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6" name="Google Shape;106;p15"/>
            <p:cNvGrpSpPr/>
            <p:nvPr/>
          </p:nvGrpSpPr>
          <p:grpSpPr>
            <a:xfrm>
              <a:off x="4250164" y="2956545"/>
              <a:ext cx="1109723" cy="202865"/>
              <a:chOff x="3932784" y="69713"/>
              <a:chExt cx="1200739" cy="216921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4303423" y="69734"/>
                <a:ext cx="830100" cy="2169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image detecting result</a:t>
                </a:r>
                <a:endParaRPr sz="4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discription</a:t>
                </a:r>
                <a:endParaRPr sz="400"/>
              </a:p>
            </p:txBody>
          </p:sp>
          <p:grpSp>
            <p:nvGrpSpPr>
              <p:cNvPr id="108" name="Google Shape;108;p15"/>
              <p:cNvGrpSpPr/>
              <p:nvPr/>
            </p:nvGrpSpPr>
            <p:grpSpPr>
              <a:xfrm>
                <a:off x="3932784" y="69713"/>
                <a:ext cx="349386" cy="216828"/>
                <a:chOff x="423325" y="1674311"/>
                <a:chExt cx="1191226" cy="919150"/>
              </a:xfrm>
            </p:grpSpPr>
            <p:pic>
              <p:nvPicPr>
                <p:cNvPr id="109" name="Google Shape;109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822"/>
                <a:stretch/>
              </p:blipFill>
              <p:spPr>
                <a:xfrm>
                  <a:off x="423325" y="1674311"/>
                  <a:ext cx="1191226" cy="919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0" name="Google Shape;110;p15"/>
                <p:cNvSpPr/>
                <p:nvPr/>
              </p:nvSpPr>
              <p:spPr>
                <a:xfrm>
                  <a:off x="468525" y="1861250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826850" y="1936425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773300" y="2273150"/>
                  <a:ext cx="405900" cy="24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" name="Google Shape;113;p15"/>
            <p:cNvGrpSpPr/>
            <p:nvPr/>
          </p:nvGrpSpPr>
          <p:grpSpPr>
            <a:xfrm>
              <a:off x="4250164" y="3227945"/>
              <a:ext cx="1109723" cy="202865"/>
              <a:chOff x="3932784" y="69713"/>
              <a:chExt cx="1200739" cy="216921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4303423" y="69734"/>
                <a:ext cx="830100" cy="2169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image detecting result</a:t>
                </a:r>
                <a:endParaRPr sz="4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discription</a:t>
                </a:r>
                <a:endParaRPr sz="400"/>
              </a:p>
            </p:txBody>
          </p:sp>
          <p:grpSp>
            <p:nvGrpSpPr>
              <p:cNvPr id="115" name="Google Shape;115;p15"/>
              <p:cNvGrpSpPr/>
              <p:nvPr/>
            </p:nvGrpSpPr>
            <p:grpSpPr>
              <a:xfrm>
                <a:off x="3932784" y="69713"/>
                <a:ext cx="349386" cy="216828"/>
                <a:chOff x="423325" y="1674311"/>
                <a:chExt cx="1191226" cy="919150"/>
              </a:xfrm>
            </p:grpSpPr>
            <p:pic>
              <p:nvPicPr>
                <p:cNvPr id="116" name="Google Shape;116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822"/>
                <a:stretch/>
              </p:blipFill>
              <p:spPr>
                <a:xfrm>
                  <a:off x="423325" y="1674311"/>
                  <a:ext cx="1191226" cy="919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7" name="Google Shape;117;p15"/>
                <p:cNvSpPr/>
                <p:nvPr/>
              </p:nvSpPr>
              <p:spPr>
                <a:xfrm>
                  <a:off x="468525" y="1861250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15"/>
                <p:cNvSpPr/>
                <p:nvPr/>
              </p:nvSpPr>
              <p:spPr>
                <a:xfrm>
                  <a:off x="826850" y="1936425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>
                  <a:off x="773300" y="2273150"/>
                  <a:ext cx="405900" cy="24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0" name="Google Shape;120;p15"/>
          <p:cNvSpPr/>
          <p:nvPr/>
        </p:nvSpPr>
        <p:spPr>
          <a:xfrm>
            <a:off x="4651663" y="3694000"/>
            <a:ext cx="11352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POST (multi-image)</a:t>
            </a:r>
            <a:endParaRPr sz="800"/>
          </a:p>
        </p:txBody>
      </p:sp>
      <p:sp>
        <p:nvSpPr>
          <p:cNvPr id="121" name="Google Shape;121;p15"/>
          <p:cNvSpPr/>
          <p:nvPr/>
        </p:nvSpPr>
        <p:spPr>
          <a:xfrm>
            <a:off x="325238" y="1186650"/>
            <a:ext cx="1109700" cy="6219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Flask Application Test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web scraping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(web.driver)</a:t>
            </a:r>
            <a:endParaRPr sz="800"/>
          </a:p>
        </p:txBody>
      </p:sp>
      <p:grpSp>
        <p:nvGrpSpPr>
          <p:cNvPr id="122" name="Google Shape;122;p15"/>
          <p:cNvGrpSpPr/>
          <p:nvPr/>
        </p:nvGrpSpPr>
        <p:grpSpPr>
          <a:xfrm>
            <a:off x="437288" y="1966625"/>
            <a:ext cx="885600" cy="1191900"/>
            <a:chOff x="250400" y="3536150"/>
            <a:chExt cx="885600" cy="1191900"/>
          </a:xfrm>
        </p:grpSpPr>
        <p:pic>
          <p:nvPicPr>
            <p:cNvPr id="123" name="Google Shape;123;p15"/>
            <p:cNvPicPr preferRelativeResize="0"/>
            <p:nvPr/>
          </p:nvPicPr>
          <p:blipFill rotWithShape="1">
            <a:blip r:embed="rId3">
              <a:alphaModFix/>
            </a:blip>
            <a:srcRect b="48822"/>
            <a:stretch/>
          </p:blipFill>
          <p:spPr>
            <a:xfrm>
              <a:off x="559649" y="3832802"/>
              <a:ext cx="267078" cy="202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5"/>
            <p:cNvPicPr preferRelativeResize="0"/>
            <p:nvPr/>
          </p:nvPicPr>
          <p:blipFill rotWithShape="1">
            <a:blip r:embed="rId3">
              <a:alphaModFix/>
            </a:blip>
            <a:srcRect b="48822"/>
            <a:stretch/>
          </p:blipFill>
          <p:spPr>
            <a:xfrm>
              <a:off x="559649" y="4107227"/>
              <a:ext cx="267078" cy="202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5"/>
            <p:cNvPicPr preferRelativeResize="0"/>
            <p:nvPr/>
          </p:nvPicPr>
          <p:blipFill rotWithShape="1">
            <a:blip r:embed="rId3">
              <a:alphaModFix/>
            </a:blip>
            <a:srcRect b="48822"/>
            <a:stretch/>
          </p:blipFill>
          <p:spPr>
            <a:xfrm>
              <a:off x="559649" y="4381652"/>
              <a:ext cx="267078" cy="202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5"/>
            <p:cNvSpPr/>
            <p:nvPr/>
          </p:nvSpPr>
          <p:spPr>
            <a:xfrm>
              <a:off x="250400" y="3536150"/>
              <a:ext cx="885600" cy="1191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Test Image Folder</a:t>
              </a:r>
              <a:endParaRPr sz="600"/>
            </a:p>
          </p:txBody>
        </p:sp>
      </p:grpSp>
      <p:cxnSp>
        <p:nvCxnSpPr>
          <p:cNvPr id="127" name="Google Shape;127;p15"/>
          <p:cNvCxnSpPr>
            <a:stCxn id="126" idx="0"/>
            <a:endCxn id="121" idx="2"/>
          </p:cNvCxnSpPr>
          <p:nvPr/>
        </p:nvCxnSpPr>
        <p:spPr>
          <a:xfrm rot="10800000">
            <a:off x="880088" y="1808525"/>
            <a:ext cx="0" cy="1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8" name="Google Shape;128;p15"/>
          <p:cNvGrpSpPr/>
          <p:nvPr/>
        </p:nvGrpSpPr>
        <p:grpSpPr>
          <a:xfrm>
            <a:off x="1744925" y="810500"/>
            <a:ext cx="2673900" cy="3254150"/>
            <a:chOff x="1696525" y="449850"/>
            <a:chExt cx="2673900" cy="3254150"/>
          </a:xfrm>
        </p:grpSpPr>
        <p:grpSp>
          <p:nvGrpSpPr>
            <p:cNvPr id="129" name="Google Shape;129;p15"/>
            <p:cNvGrpSpPr/>
            <p:nvPr/>
          </p:nvGrpSpPr>
          <p:grpSpPr>
            <a:xfrm>
              <a:off x="1696525" y="449850"/>
              <a:ext cx="2673900" cy="3254150"/>
              <a:chOff x="1258875" y="969875"/>
              <a:chExt cx="2673900" cy="3254150"/>
            </a:xfrm>
          </p:grpSpPr>
          <p:sp>
            <p:nvSpPr>
              <p:cNvPr id="130" name="Google Shape;130;p15"/>
              <p:cNvSpPr/>
              <p:nvPr/>
            </p:nvSpPr>
            <p:spPr>
              <a:xfrm>
                <a:off x="1258875" y="1349125"/>
                <a:ext cx="2673900" cy="2874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rgbClr val="0000FF"/>
                    </a:solidFill>
                  </a:rPr>
                  <a:t>Client </a:t>
                </a:r>
                <a:endParaRPr sz="800">
                  <a:solidFill>
                    <a:srgbClr val="0000FF"/>
                  </a:solidFill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1449225" y="2092550"/>
                <a:ext cx="2332200" cy="1709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 txBox="1"/>
              <p:nvPr/>
            </p:nvSpPr>
            <p:spPr>
              <a:xfrm>
                <a:off x="1844175" y="969875"/>
                <a:ext cx="1503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chemeClr val="dk2"/>
                    </a:solidFill>
                  </a:rPr>
                  <a:t>Client side</a:t>
                </a:r>
                <a:endParaRPr sz="1000">
                  <a:solidFill>
                    <a:schemeClr val="dk2"/>
                  </a:solidFill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1512125" y="1807275"/>
                <a:ext cx="1322100" cy="2028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multi-image input</a:t>
                </a:r>
                <a:endParaRPr sz="800"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915625" y="1807275"/>
                <a:ext cx="804300" cy="202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image send</a:t>
                </a:r>
                <a:endParaRPr sz="800"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193675" y="2162050"/>
                <a:ext cx="1526400" cy="4878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image detecting result</a:t>
                </a:r>
                <a:endParaRPr sz="8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discription</a:t>
                </a:r>
                <a:endParaRPr sz="800"/>
              </a:p>
            </p:txBody>
          </p:sp>
          <p:grpSp>
            <p:nvGrpSpPr>
              <p:cNvPr id="136" name="Google Shape;136;p15"/>
              <p:cNvGrpSpPr/>
              <p:nvPr/>
            </p:nvGrpSpPr>
            <p:grpSpPr>
              <a:xfrm>
                <a:off x="1512081" y="2161987"/>
                <a:ext cx="642428" cy="487793"/>
                <a:chOff x="423325" y="1674311"/>
                <a:chExt cx="1191226" cy="919150"/>
              </a:xfrm>
            </p:grpSpPr>
            <p:pic>
              <p:nvPicPr>
                <p:cNvPr id="137" name="Google Shape;137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822"/>
                <a:stretch/>
              </p:blipFill>
              <p:spPr>
                <a:xfrm>
                  <a:off x="423325" y="1674311"/>
                  <a:ext cx="1191226" cy="919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8" name="Google Shape;138;p15"/>
                <p:cNvSpPr/>
                <p:nvPr/>
              </p:nvSpPr>
              <p:spPr>
                <a:xfrm>
                  <a:off x="468525" y="1861250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5"/>
                <p:cNvSpPr/>
                <p:nvPr/>
              </p:nvSpPr>
              <p:spPr>
                <a:xfrm>
                  <a:off x="826850" y="1936425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5"/>
                <p:cNvSpPr/>
                <p:nvPr/>
              </p:nvSpPr>
              <p:spPr>
                <a:xfrm>
                  <a:off x="773300" y="2273150"/>
                  <a:ext cx="405900" cy="24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p15"/>
              <p:cNvSpPr/>
              <p:nvPr/>
            </p:nvSpPr>
            <p:spPr>
              <a:xfrm>
                <a:off x="2193725" y="2710875"/>
                <a:ext cx="1526400" cy="4878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image detecting result</a:t>
                </a:r>
                <a:endParaRPr sz="8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discription</a:t>
                </a:r>
                <a:endParaRPr sz="800"/>
              </a:p>
            </p:txBody>
          </p:sp>
          <p:grpSp>
            <p:nvGrpSpPr>
              <p:cNvPr id="142" name="Google Shape;142;p15"/>
              <p:cNvGrpSpPr/>
              <p:nvPr/>
            </p:nvGrpSpPr>
            <p:grpSpPr>
              <a:xfrm>
                <a:off x="1512131" y="2710812"/>
                <a:ext cx="642428" cy="487793"/>
                <a:chOff x="423325" y="1674311"/>
                <a:chExt cx="1191226" cy="919150"/>
              </a:xfrm>
            </p:grpSpPr>
            <p:pic>
              <p:nvPicPr>
                <p:cNvPr id="143" name="Google Shape;143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822"/>
                <a:stretch/>
              </p:blipFill>
              <p:spPr>
                <a:xfrm>
                  <a:off x="423325" y="1674311"/>
                  <a:ext cx="1191226" cy="919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4" name="Google Shape;144;p15"/>
                <p:cNvSpPr/>
                <p:nvPr/>
              </p:nvSpPr>
              <p:spPr>
                <a:xfrm>
                  <a:off x="468525" y="1861250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5"/>
                <p:cNvSpPr/>
                <p:nvPr/>
              </p:nvSpPr>
              <p:spPr>
                <a:xfrm>
                  <a:off x="826850" y="1936425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15"/>
                <p:cNvSpPr/>
                <p:nvPr/>
              </p:nvSpPr>
              <p:spPr>
                <a:xfrm>
                  <a:off x="773300" y="2273150"/>
                  <a:ext cx="405900" cy="24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" name="Google Shape;147;p15"/>
              <p:cNvSpPr/>
              <p:nvPr/>
            </p:nvSpPr>
            <p:spPr>
              <a:xfrm>
                <a:off x="2193725" y="3259775"/>
                <a:ext cx="1526400" cy="4878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image detecting result</a:t>
                </a:r>
                <a:endParaRPr sz="8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discription</a:t>
                </a:r>
                <a:endParaRPr sz="800"/>
              </a:p>
            </p:txBody>
          </p:sp>
          <p:grpSp>
            <p:nvGrpSpPr>
              <p:cNvPr id="148" name="Google Shape;148;p15"/>
              <p:cNvGrpSpPr/>
              <p:nvPr/>
            </p:nvGrpSpPr>
            <p:grpSpPr>
              <a:xfrm>
                <a:off x="1512131" y="3259712"/>
                <a:ext cx="642428" cy="487793"/>
                <a:chOff x="423325" y="1674311"/>
                <a:chExt cx="1191226" cy="919150"/>
              </a:xfrm>
            </p:grpSpPr>
            <p:pic>
              <p:nvPicPr>
                <p:cNvPr id="149" name="Google Shape;149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822"/>
                <a:stretch/>
              </p:blipFill>
              <p:spPr>
                <a:xfrm>
                  <a:off x="423325" y="1674311"/>
                  <a:ext cx="1191226" cy="919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0" name="Google Shape;150;p15"/>
                <p:cNvSpPr/>
                <p:nvPr/>
              </p:nvSpPr>
              <p:spPr>
                <a:xfrm>
                  <a:off x="468525" y="1861250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15"/>
                <p:cNvSpPr/>
                <p:nvPr/>
              </p:nvSpPr>
              <p:spPr>
                <a:xfrm>
                  <a:off x="826850" y="1936425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15"/>
                <p:cNvSpPr/>
                <p:nvPr/>
              </p:nvSpPr>
              <p:spPr>
                <a:xfrm>
                  <a:off x="773300" y="2273150"/>
                  <a:ext cx="405900" cy="24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3" name="Google Shape;153;p15"/>
              <p:cNvSpPr/>
              <p:nvPr/>
            </p:nvSpPr>
            <p:spPr>
              <a:xfrm>
                <a:off x="2915625" y="3853550"/>
                <a:ext cx="804300" cy="202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result save</a:t>
                </a:r>
                <a:endParaRPr sz="800"/>
              </a:p>
            </p:txBody>
          </p:sp>
        </p:grpSp>
        <p:sp>
          <p:nvSpPr>
            <p:cNvPr id="154" name="Google Shape;154;p15"/>
            <p:cNvSpPr/>
            <p:nvPr/>
          </p:nvSpPr>
          <p:spPr>
            <a:xfrm>
              <a:off x="1945650" y="3333350"/>
              <a:ext cx="804300" cy="202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reset</a:t>
              </a:r>
              <a:endParaRPr sz="800"/>
            </a:p>
          </p:txBody>
        </p:sp>
      </p:grpSp>
      <p:cxnSp>
        <p:nvCxnSpPr>
          <p:cNvPr id="155" name="Google Shape;155;p15"/>
          <p:cNvCxnSpPr>
            <a:stCxn id="134" idx="3"/>
            <a:endCxn id="88" idx="1"/>
          </p:cNvCxnSpPr>
          <p:nvPr/>
        </p:nvCxnSpPr>
        <p:spPr>
          <a:xfrm>
            <a:off x="4205975" y="1749300"/>
            <a:ext cx="21699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5"/>
          <p:cNvCxnSpPr>
            <a:stCxn id="88" idx="1"/>
            <a:endCxn id="131" idx="3"/>
          </p:cNvCxnSpPr>
          <p:nvPr/>
        </p:nvCxnSpPr>
        <p:spPr>
          <a:xfrm flipH="1">
            <a:off x="4267338" y="1749600"/>
            <a:ext cx="2108400" cy="10383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5"/>
          <p:cNvCxnSpPr>
            <a:stCxn id="121" idx="3"/>
          </p:cNvCxnSpPr>
          <p:nvPr/>
        </p:nvCxnSpPr>
        <p:spPr>
          <a:xfrm>
            <a:off x="1434938" y="1497600"/>
            <a:ext cx="30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5"/>
          <p:cNvSpPr txBox="1"/>
          <p:nvPr/>
        </p:nvSpPr>
        <p:spPr>
          <a:xfrm>
            <a:off x="226800" y="110100"/>
            <a:ext cx="869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dk2"/>
                </a:solidFill>
              </a:rPr>
              <a:t>Object Detecting Web Appliction 시스템 구성도</a:t>
            </a:r>
            <a:endParaRPr sz="2000" b="1">
              <a:solidFill>
                <a:schemeClr val="dk2"/>
              </a:solidFill>
            </a:endParaRPr>
          </a:p>
        </p:txBody>
      </p:sp>
      <p:cxnSp>
        <p:nvCxnSpPr>
          <p:cNvPr id="159" name="Google Shape;159;p15"/>
          <p:cNvCxnSpPr/>
          <p:nvPr/>
        </p:nvCxnSpPr>
        <p:spPr>
          <a:xfrm>
            <a:off x="226800" y="540350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  <p:grpSp>
        <p:nvGrpSpPr>
          <p:cNvPr id="161" name="Google Shape;161;p15"/>
          <p:cNvGrpSpPr/>
          <p:nvPr/>
        </p:nvGrpSpPr>
        <p:grpSpPr>
          <a:xfrm>
            <a:off x="932550" y="4719000"/>
            <a:ext cx="7278900" cy="272100"/>
            <a:chOff x="932550" y="4718975"/>
            <a:chExt cx="7278900" cy="272100"/>
          </a:xfrm>
        </p:grpSpPr>
        <p:sp>
          <p:nvSpPr>
            <p:cNvPr id="162" name="Google Shape;162;p15"/>
            <p:cNvSpPr txBox="1"/>
            <p:nvPr/>
          </p:nvSpPr>
          <p:spPr>
            <a:xfrm>
              <a:off x="932550" y="4718975"/>
              <a:ext cx="7278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새싹 금천 3기 ‘AI융합 서비스 개발자 양성과정’ </a:t>
              </a:r>
              <a:endParaRPr sz="1000">
                <a:solidFill>
                  <a:schemeClr val="dk2"/>
                </a:solidFill>
              </a:endParaRPr>
            </a:p>
          </p:txBody>
        </p:sp>
        <p:pic>
          <p:nvPicPr>
            <p:cNvPr id="163" name="Google Shape;16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41525" y="4718975"/>
              <a:ext cx="256219" cy="27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p15"/>
          <p:cNvSpPr/>
          <p:nvPr/>
        </p:nvSpPr>
        <p:spPr>
          <a:xfrm>
            <a:off x="325250" y="810500"/>
            <a:ext cx="349500" cy="352800"/>
          </a:xfrm>
          <a:prstGeom prst="ellipse">
            <a:avLst/>
          </a:prstGeom>
          <a:solidFill>
            <a:srgbClr val="4A86E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00"/>
                </a:solidFill>
              </a:rPr>
              <a:t>2</a:t>
            </a:r>
            <a:endParaRPr sz="1200" b="1">
              <a:solidFill>
                <a:srgbClr val="FFFF00"/>
              </a:solidFill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6107850" y="810500"/>
            <a:ext cx="349500" cy="352800"/>
          </a:xfrm>
          <a:prstGeom prst="ellipse">
            <a:avLst/>
          </a:prstGeom>
          <a:solidFill>
            <a:srgbClr val="4A86E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00"/>
                </a:solidFill>
              </a:rPr>
              <a:t>1</a:t>
            </a:r>
            <a:endParaRPr sz="1200" b="1">
              <a:solidFill>
                <a:srgbClr val="FFFF00"/>
              </a:solidFill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4537400" y="1144800"/>
            <a:ext cx="349500" cy="352800"/>
          </a:xfrm>
          <a:prstGeom prst="ellipse">
            <a:avLst/>
          </a:prstGeom>
          <a:solidFill>
            <a:srgbClr val="4A86E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00"/>
                </a:solidFill>
              </a:rPr>
              <a:t>3</a:t>
            </a:r>
            <a:endParaRPr sz="1200" b="1">
              <a:solidFill>
                <a:srgbClr val="FFFF00"/>
              </a:solidFill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8469250" y="2868125"/>
            <a:ext cx="349500" cy="352800"/>
          </a:xfrm>
          <a:prstGeom prst="ellipse">
            <a:avLst/>
          </a:prstGeom>
          <a:solidFill>
            <a:srgbClr val="4A86E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00"/>
                </a:solidFill>
              </a:rPr>
              <a:t>4</a:t>
            </a:r>
            <a:endParaRPr sz="1200" b="1">
              <a:solidFill>
                <a:srgbClr val="FFFF00"/>
              </a:solidFill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4912025" y="2386175"/>
            <a:ext cx="349500" cy="352800"/>
          </a:xfrm>
          <a:prstGeom prst="ellipse">
            <a:avLst/>
          </a:prstGeom>
          <a:solidFill>
            <a:srgbClr val="4A86E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00"/>
                </a:solidFill>
              </a:rPr>
              <a:t>5</a:t>
            </a:r>
            <a:endParaRPr sz="1200" b="1">
              <a:solidFill>
                <a:srgbClr val="FFFF00"/>
              </a:solidFill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437288" y="3263525"/>
            <a:ext cx="885600" cy="119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Detected Object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Image Folder</a:t>
            </a:r>
            <a:endParaRPr sz="600"/>
          </a:p>
        </p:txBody>
      </p:sp>
      <p:grpSp>
        <p:nvGrpSpPr>
          <p:cNvPr id="170" name="Google Shape;170;p15"/>
          <p:cNvGrpSpPr/>
          <p:nvPr/>
        </p:nvGrpSpPr>
        <p:grpSpPr>
          <a:xfrm>
            <a:off x="509634" y="3694007"/>
            <a:ext cx="701123" cy="451575"/>
            <a:chOff x="4250164" y="2685145"/>
            <a:chExt cx="1109723" cy="745665"/>
          </a:xfrm>
        </p:grpSpPr>
        <p:grpSp>
          <p:nvGrpSpPr>
            <p:cNvPr id="171" name="Google Shape;171;p15"/>
            <p:cNvGrpSpPr/>
            <p:nvPr/>
          </p:nvGrpSpPr>
          <p:grpSpPr>
            <a:xfrm>
              <a:off x="4250164" y="2685145"/>
              <a:ext cx="1109723" cy="202865"/>
              <a:chOff x="3932784" y="69713"/>
              <a:chExt cx="1200739" cy="216921"/>
            </a:xfrm>
          </p:grpSpPr>
          <p:sp>
            <p:nvSpPr>
              <p:cNvPr id="172" name="Google Shape;172;p15"/>
              <p:cNvSpPr/>
              <p:nvPr/>
            </p:nvSpPr>
            <p:spPr>
              <a:xfrm>
                <a:off x="4303423" y="69734"/>
                <a:ext cx="830100" cy="2169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image detecting result</a:t>
                </a:r>
                <a:endParaRPr sz="4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discription</a:t>
                </a:r>
                <a:endParaRPr sz="400"/>
              </a:p>
            </p:txBody>
          </p:sp>
          <p:grpSp>
            <p:nvGrpSpPr>
              <p:cNvPr id="173" name="Google Shape;173;p15"/>
              <p:cNvGrpSpPr/>
              <p:nvPr/>
            </p:nvGrpSpPr>
            <p:grpSpPr>
              <a:xfrm>
                <a:off x="3932784" y="69713"/>
                <a:ext cx="349386" cy="216828"/>
                <a:chOff x="423325" y="1674311"/>
                <a:chExt cx="1191226" cy="919150"/>
              </a:xfrm>
            </p:grpSpPr>
            <p:pic>
              <p:nvPicPr>
                <p:cNvPr id="174" name="Google Shape;174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822"/>
                <a:stretch/>
              </p:blipFill>
              <p:spPr>
                <a:xfrm>
                  <a:off x="423325" y="1674311"/>
                  <a:ext cx="1191226" cy="919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5" name="Google Shape;175;p15"/>
                <p:cNvSpPr/>
                <p:nvPr/>
              </p:nvSpPr>
              <p:spPr>
                <a:xfrm>
                  <a:off x="468525" y="1861250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15"/>
                <p:cNvSpPr/>
                <p:nvPr/>
              </p:nvSpPr>
              <p:spPr>
                <a:xfrm>
                  <a:off x="826850" y="1936425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15"/>
                <p:cNvSpPr/>
                <p:nvPr/>
              </p:nvSpPr>
              <p:spPr>
                <a:xfrm>
                  <a:off x="773300" y="2273150"/>
                  <a:ext cx="405900" cy="24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8" name="Google Shape;178;p15"/>
            <p:cNvGrpSpPr/>
            <p:nvPr/>
          </p:nvGrpSpPr>
          <p:grpSpPr>
            <a:xfrm>
              <a:off x="4250164" y="2956545"/>
              <a:ext cx="1109723" cy="202865"/>
              <a:chOff x="3932784" y="69713"/>
              <a:chExt cx="1200739" cy="216921"/>
            </a:xfrm>
          </p:grpSpPr>
          <p:sp>
            <p:nvSpPr>
              <p:cNvPr id="179" name="Google Shape;179;p15"/>
              <p:cNvSpPr/>
              <p:nvPr/>
            </p:nvSpPr>
            <p:spPr>
              <a:xfrm>
                <a:off x="4303423" y="69734"/>
                <a:ext cx="830100" cy="2169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image detecting result</a:t>
                </a:r>
                <a:endParaRPr sz="4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discription</a:t>
                </a:r>
                <a:endParaRPr sz="400"/>
              </a:p>
            </p:txBody>
          </p:sp>
          <p:grpSp>
            <p:nvGrpSpPr>
              <p:cNvPr id="180" name="Google Shape;180;p15"/>
              <p:cNvGrpSpPr/>
              <p:nvPr/>
            </p:nvGrpSpPr>
            <p:grpSpPr>
              <a:xfrm>
                <a:off x="3932784" y="69713"/>
                <a:ext cx="349386" cy="216828"/>
                <a:chOff x="423325" y="1674311"/>
                <a:chExt cx="1191226" cy="919150"/>
              </a:xfrm>
            </p:grpSpPr>
            <p:pic>
              <p:nvPicPr>
                <p:cNvPr id="181" name="Google Shape;181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822"/>
                <a:stretch/>
              </p:blipFill>
              <p:spPr>
                <a:xfrm>
                  <a:off x="423325" y="1674311"/>
                  <a:ext cx="1191226" cy="919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2" name="Google Shape;182;p15"/>
                <p:cNvSpPr/>
                <p:nvPr/>
              </p:nvSpPr>
              <p:spPr>
                <a:xfrm>
                  <a:off x="468525" y="1861250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15"/>
                <p:cNvSpPr/>
                <p:nvPr/>
              </p:nvSpPr>
              <p:spPr>
                <a:xfrm>
                  <a:off x="826850" y="1936425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15"/>
                <p:cNvSpPr/>
                <p:nvPr/>
              </p:nvSpPr>
              <p:spPr>
                <a:xfrm>
                  <a:off x="773300" y="2273150"/>
                  <a:ext cx="405900" cy="24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5" name="Google Shape;185;p15"/>
            <p:cNvGrpSpPr/>
            <p:nvPr/>
          </p:nvGrpSpPr>
          <p:grpSpPr>
            <a:xfrm>
              <a:off x="4250164" y="3227945"/>
              <a:ext cx="1109723" cy="202865"/>
              <a:chOff x="3932784" y="69713"/>
              <a:chExt cx="1200739" cy="216921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4303423" y="69734"/>
                <a:ext cx="830100" cy="2169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image detecting result</a:t>
                </a:r>
                <a:endParaRPr sz="4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/>
                  <a:t>discription</a:t>
                </a:r>
                <a:endParaRPr sz="400"/>
              </a:p>
            </p:txBody>
          </p:sp>
          <p:grpSp>
            <p:nvGrpSpPr>
              <p:cNvPr id="187" name="Google Shape;187;p15"/>
              <p:cNvGrpSpPr/>
              <p:nvPr/>
            </p:nvGrpSpPr>
            <p:grpSpPr>
              <a:xfrm>
                <a:off x="3932784" y="69713"/>
                <a:ext cx="349386" cy="216828"/>
                <a:chOff x="423325" y="1674311"/>
                <a:chExt cx="1191226" cy="919150"/>
              </a:xfrm>
            </p:grpSpPr>
            <p:pic>
              <p:nvPicPr>
                <p:cNvPr id="188" name="Google Shape;188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822"/>
                <a:stretch/>
              </p:blipFill>
              <p:spPr>
                <a:xfrm>
                  <a:off x="423325" y="1674311"/>
                  <a:ext cx="1191226" cy="919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9" name="Google Shape;189;p15"/>
                <p:cNvSpPr/>
                <p:nvPr/>
              </p:nvSpPr>
              <p:spPr>
                <a:xfrm>
                  <a:off x="468525" y="1861250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15"/>
                <p:cNvSpPr/>
                <p:nvPr/>
              </p:nvSpPr>
              <p:spPr>
                <a:xfrm>
                  <a:off x="826850" y="1936425"/>
                  <a:ext cx="283200" cy="202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15"/>
                <p:cNvSpPr/>
                <p:nvPr/>
              </p:nvSpPr>
              <p:spPr>
                <a:xfrm>
                  <a:off x="773300" y="2273150"/>
                  <a:ext cx="405900" cy="24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2" name="Google Shape;192;p15"/>
          <p:cNvSpPr/>
          <p:nvPr/>
        </p:nvSpPr>
        <p:spPr>
          <a:xfrm>
            <a:off x="1241100" y="3341200"/>
            <a:ext cx="349500" cy="352800"/>
          </a:xfrm>
          <a:prstGeom prst="ellipse">
            <a:avLst/>
          </a:prstGeom>
          <a:solidFill>
            <a:srgbClr val="4A86E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00"/>
                </a:solidFill>
              </a:rPr>
              <a:t>6</a:t>
            </a:r>
            <a:endParaRPr sz="12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cxnSp>
        <p:nvCxnSpPr>
          <p:cNvPr id="198" name="Google Shape;198;p16"/>
          <p:cNvCxnSpPr/>
          <p:nvPr/>
        </p:nvCxnSpPr>
        <p:spPr>
          <a:xfrm>
            <a:off x="226800" y="540350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9" name="Google Shape;199;p16"/>
          <p:cNvGrpSpPr/>
          <p:nvPr/>
        </p:nvGrpSpPr>
        <p:grpSpPr>
          <a:xfrm>
            <a:off x="932550" y="4719000"/>
            <a:ext cx="7278900" cy="272100"/>
            <a:chOff x="932550" y="4718975"/>
            <a:chExt cx="7278900" cy="272100"/>
          </a:xfrm>
        </p:grpSpPr>
        <p:sp>
          <p:nvSpPr>
            <p:cNvPr id="200" name="Google Shape;200;p16"/>
            <p:cNvSpPr txBox="1"/>
            <p:nvPr/>
          </p:nvSpPr>
          <p:spPr>
            <a:xfrm>
              <a:off x="932550" y="4718975"/>
              <a:ext cx="7278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새싹 금천 3기 ‘AI융합 서비스 개발자 양성과정’ </a:t>
              </a:r>
              <a:endParaRPr sz="1000">
                <a:solidFill>
                  <a:schemeClr val="dk2"/>
                </a:solidFill>
              </a:endParaRPr>
            </a:p>
          </p:txBody>
        </p:sp>
        <p:pic>
          <p:nvPicPr>
            <p:cNvPr id="201" name="Google Shape;20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41525" y="4718975"/>
              <a:ext cx="256219" cy="27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16"/>
          <p:cNvSpPr txBox="1"/>
          <p:nvPr/>
        </p:nvSpPr>
        <p:spPr>
          <a:xfrm>
            <a:off x="226800" y="110100"/>
            <a:ext cx="869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chemeClr val="dk2"/>
                </a:solidFill>
              </a:rPr>
              <a:t>Object Detecting Web Appliction 활용</a:t>
            </a:r>
            <a:endParaRPr sz="20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146624" y="130625"/>
            <a:ext cx="4123493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891"/>
            </a:pPr>
            <a:r>
              <a:rPr lang="en-US" altLang="ko" sz="2000" b="1" dirty="0">
                <a:solidFill>
                  <a:schemeClr val="dk2"/>
                </a:solidFill>
              </a:rPr>
              <a:t>YOLO Object Detecting Process</a:t>
            </a:r>
            <a:r>
              <a:rPr lang="ko" sz="2000" b="1" dirty="0"/>
              <a:t> </a:t>
            </a:r>
            <a:endParaRPr sz="2000" dirty="0"/>
          </a:p>
        </p:txBody>
      </p:sp>
      <p:sp>
        <p:nvSpPr>
          <p:cNvPr id="208" name="Google Shape;20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932550" y="4719000"/>
            <a:ext cx="7278900" cy="272100"/>
            <a:chOff x="932550" y="4718975"/>
            <a:chExt cx="7278900" cy="272100"/>
          </a:xfrm>
        </p:grpSpPr>
        <p:sp>
          <p:nvSpPr>
            <p:cNvPr id="210" name="Google Shape;210;p17"/>
            <p:cNvSpPr txBox="1"/>
            <p:nvPr/>
          </p:nvSpPr>
          <p:spPr>
            <a:xfrm>
              <a:off x="932550" y="4718975"/>
              <a:ext cx="7278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새싹 금천 3기 ‘AI융합 서비스 개발자 양성과정’ </a:t>
              </a:r>
              <a:endParaRPr sz="1000">
                <a:solidFill>
                  <a:schemeClr val="dk2"/>
                </a:solidFill>
              </a:endParaRPr>
            </a:p>
          </p:txBody>
        </p:sp>
        <p:pic>
          <p:nvPicPr>
            <p:cNvPr id="211" name="Google Shape;21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41525" y="4718975"/>
              <a:ext cx="256219" cy="272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2" name="Google Shape;212;p17"/>
          <p:cNvCxnSpPr/>
          <p:nvPr/>
        </p:nvCxnSpPr>
        <p:spPr>
          <a:xfrm>
            <a:off x="226800" y="540350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7AA6E6-38B9-4B75-9D98-AD045544B7C9}"/>
              </a:ext>
            </a:extLst>
          </p:cNvPr>
          <p:cNvGrpSpPr/>
          <p:nvPr/>
        </p:nvGrpSpPr>
        <p:grpSpPr>
          <a:xfrm>
            <a:off x="180000" y="879404"/>
            <a:ext cx="8690400" cy="3388374"/>
            <a:chOff x="180000" y="1080000"/>
            <a:chExt cx="8690400" cy="31877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178048-448C-41EA-9F21-25F09922149E}"/>
                </a:ext>
              </a:extLst>
            </p:cNvPr>
            <p:cNvSpPr txBox="1"/>
            <p:nvPr/>
          </p:nvSpPr>
          <p:spPr>
            <a:xfrm>
              <a:off x="180000" y="1080000"/>
              <a:ext cx="869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YOLOv8x-seq &amp; </a:t>
              </a:r>
              <a:r>
                <a:rPr lang="en-US" altLang="ko-KR" b="1" dirty="0" err="1"/>
                <a:t>Roboflow</a:t>
              </a:r>
              <a:r>
                <a:rPr lang="en-US" altLang="ko-KR" b="1" dirty="0"/>
                <a:t> / Microsoft COCO 2017 Dataset</a:t>
              </a:r>
            </a:p>
            <a:p>
              <a:pPr algn="ctr"/>
              <a:r>
                <a:rPr lang="ko-KR" altLang="en-US" dirty="0"/>
                <a:t>트레이닝 </a:t>
              </a:r>
              <a:r>
                <a:rPr lang="en-US" altLang="ko-KR" dirty="0"/>
                <a:t>(</a:t>
              </a:r>
              <a:r>
                <a:rPr lang="ko-KR" altLang="en-US" dirty="0"/>
                <a:t>분류</a:t>
              </a:r>
              <a:r>
                <a:rPr lang="en-US" altLang="ko-KR" dirty="0"/>
                <a:t>)</a:t>
              </a:r>
              <a:r>
                <a:rPr lang="ko-KR" altLang="en-US" dirty="0"/>
                <a:t>모델 구축</a:t>
              </a:r>
              <a:endParaRPr lang="en-US" altLang="ko-KR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AE15B5-FDAC-44C1-9A5F-0C7AA84A30C6}"/>
                </a:ext>
              </a:extLst>
            </p:cNvPr>
            <p:cNvSpPr txBox="1"/>
            <p:nvPr/>
          </p:nvSpPr>
          <p:spPr>
            <a:xfrm>
              <a:off x="180000" y="3960000"/>
              <a:ext cx="869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결과물 폴더 전송</a:t>
              </a:r>
            </a:p>
          </p:txBody>
        </p:sp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750C0ADD-0ECF-485F-A8FB-67D9E3E20D38}"/>
                </a:ext>
              </a:extLst>
            </p:cNvPr>
            <p:cNvSpPr/>
            <p:nvPr/>
          </p:nvSpPr>
          <p:spPr>
            <a:xfrm>
              <a:off x="4140000" y="1980000"/>
              <a:ext cx="551265" cy="52322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10111BC7-C98A-40A0-866C-4B9079E6AAE4}"/>
                </a:ext>
              </a:extLst>
            </p:cNvPr>
            <p:cNvSpPr/>
            <p:nvPr/>
          </p:nvSpPr>
          <p:spPr>
            <a:xfrm>
              <a:off x="4140000" y="3240000"/>
              <a:ext cx="551265" cy="52322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3C2056-2BA2-48E0-B173-8F40AB219324}"/>
                </a:ext>
              </a:extLst>
            </p:cNvPr>
            <p:cNvSpPr txBox="1"/>
            <p:nvPr/>
          </p:nvSpPr>
          <p:spPr>
            <a:xfrm>
              <a:off x="180000" y="2700000"/>
              <a:ext cx="8690400" cy="289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전송 받은 이미지들 분석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146624" y="130625"/>
            <a:ext cx="4123493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891"/>
            </a:pPr>
            <a:r>
              <a:rPr lang="en-US" altLang="ko" sz="2000" b="1" dirty="0">
                <a:solidFill>
                  <a:schemeClr val="dk2"/>
                </a:solidFill>
              </a:rPr>
              <a:t>YOLO Object Detecting Process</a:t>
            </a:r>
            <a:r>
              <a:rPr lang="ko" altLang="ko-KR" sz="2000" b="1" dirty="0"/>
              <a:t> </a:t>
            </a:r>
            <a:endParaRPr sz="2000" dirty="0"/>
          </a:p>
        </p:txBody>
      </p:sp>
      <p:sp>
        <p:nvSpPr>
          <p:cNvPr id="208" name="Google Shape;20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932550" y="4719000"/>
            <a:ext cx="7278900" cy="272100"/>
            <a:chOff x="932550" y="4718975"/>
            <a:chExt cx="7278900" cy="272100"/>
          </a:xfrm>
        </p:grpSpPr>
        <p:sp>
          <p:nvSpPr>
            <p:cNvPr id="210" name="Google Shape;210;p17"/>
            <p:cNvSpPr txBox="1"/>
            <p:nvPr/>
          </p:nvSpPr>
          <p:spPr>
            <a:xfrm>
              <a:off x="932550" y="4718975"/>
              <a:ext cx="7278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새싹 금천 3기 ‘AI융합 서비스 개발자 양성과정’ </a:t>
              </a:r>
              <a:endParaRPr sz="1000">
                <a:solidFill>
                  <a:schemeClr val="dk2"/>
                </a:solidFill>
              </a:endParaRPr>
            </a:p>
          </p:txBody>
        </p:sp>
        <p:pic>
          <p:nvPicPr>
            <p:cNvPr id="211" name="Google Shape;21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41525" y="4718975"/>
              <a:ext cx="256219" cy="272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2" name="Google Shape;212;p17"/>
          <p:cNvCxnSpPr/>
          <p:nvPr/>
        </p:nvCxnSpPr>
        <p:spPr>
          <a:xfrm>
            <a:off x="226800" y="540350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89A91A7-A81F-46A1-9A54-4E9511DBEF44}"/>
              </a:ext>
            </a:extLst>
          </p:cNvPr>
          <p:cNvGrpSpPr/>
          <p:nvPr/>
        </p:nvGrpSpPr>
        <p:grpSpPr>
          <a:xfrm>
            <a:off x="291965" y="1272226"/>
            <a:ext cx="8625235" cy="3165035"/>
            <a:chOff x="303923" y="1091581"/>
            <a:chExt cx="7956303" cy="3109042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E0ABC7F-48B9-4CE2-8AC6-F5521A831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923" y="1091581"/>
              <a:ext cx="5940000" cy="19592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7393D4-A847-4F6F-ACDF-CA556DFE9C82}"/>
                </a:ext>
              </a:extLst>
            </p:cNvPr>
            <p:cNvSpPr txBox="1"/>
            <p:nvPr/>
          </p:nvSpPr>
          <p:spPr>
            <a:xfrm>
              <a:off x="1050029" y="1456914"/>
              <a:ext cx="7210197" cy="37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Confidenc</a:t>
              </a:r>
              <a:r>
                <a:rPr lang="en-US" altLang="ko-KR" dirty="0"/>
                <a:t> = </a:t>
              </a:r>
              <a:r>
                <a:rPr lang="en-US" altLang="ko-KR" dirty="0" err="1"/>
                <a:t>result.boxes.conf</a:t>
              </a:r>
              <a:r>
                <a:rPr lang="en-US" altLang="ko-KR" dirty="0"/>
                <a:t> - </a:t>
              </a:r>
              <a:r>
                <a:rPr lang="ko-KR" altLang="en-US" dirty="0"/>
                <a:t>감지된 물체의 신뢰도</a:t>
              </a:r>
              <a:r>
                <a:rPr lang="en-US" altLang="ko-KR" dirty="0"/>
                <a:t>(Confidence)</a:t>
              </a:r>
              <a:r>
                <a:rPr lang="ko-KR" altLang="en-US" dirty="0"/>
                <a:t>를 나타내는 </a:t>
              </a:r>
              <a:r>
                <a:rPr lang="en-US" altLang="ko-KR" dirty="0"/>
                <a:t>Tensor</a:t>
              </a:r>
              <a:endParaRPr lang="ko-KR" altLang="en-US" dirty="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513C127-986E-4268-9DEB-1C4B7D1D8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924" y="2146889"/>
              <a:ext cx="5443033" cy="234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A2269E-A0A6-4643-B3CE-62B00DAAE287}"/>
                </a:ext>
              </a:extLst>
            </p:cNvPr>
            <p:cNvSpPr txBox="1"/>
            <p:nvPr/>
          </p:nvSpPr>
          <p:spPr>
            <a:xfrm>
              <a:off x="1050030" y="2681254"/>
              <a:ext cx="7161420" cy="37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Class_name</a:t>
              </a:r>
              <a:r>
                <a:rPr lang="en-US" altLang="ko-KR" b="1" dirty="0"/>
                <a:t> </a:t>
              </a:r>
              <a:r>
                <a:rPr lang="en-US" altLang="ko-KR" dirty="0"/>
                <a:t>= </a:t>
              </a:r>
              <a:r>
                <a:rPr lang="en-US" altLang="ko-KR" dirty="0" err="1"/>
                <a:t>result.boxes.cls</a:t>
              </a:r>
              <a:r>
                <a:rPr lang="en-US" altLang="ko-KR" dirty="0"/>
                <a:t>(</a:t>
              </a:r>
              <a:r>
                <a:rPr lang="ko-KR" altLang="en-US" dirty="0"/>
                <a:t>클래스를 나타내는 </a:t>
              </a:r>
              <a:r>
                <a:rPr lang="en-US" altLang="ko-KR" dirty="0"/>
                <a:t>Tensor) Dictionary</a:t>
              </a:r>
              <a:r>
                <a:rPr lang="ko-KR" altLang="en-US" dirty="0"/>
                <a:t> </a:t>
              </a:r>
              <a:r>
                <a:rPr lang="en-US" altLang="ko-KR" dirty="0"/>
                <a:t>Mapping</a:t>
              </a:r>
              <a:endParaRPr lang="ko-KR" altLang="en-US" dirty="0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CE3F749-6B05-4893-AAE9-934C46C17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3924" y="3289871"/>
              <a:ext cx="7262866" cy="20478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A2BF49-7AF1-4CB2-9A65-9191CB95CCB6}"/>
                </a:ext>
              </a:extLst>
            </p:cNvPr>
            <p:cNvSpPr txBox="1"/>
            <p:nvPr/>
          </p:nvSpPr>
          <p:spPr>
            <a:xfrm>
              <a:off x="1050029" y="3828230"/>
              <a:ext cx="6409550" cy="37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Class_probs</a:t>
              </a:r>
              <a:r>
                <a:rPr lang="en-US" altLang="ko-KR" b="1" dirty="0"/>
                <a:t> </a:t>
              </a:r>
              <a:r>
                <a:rPr lang="en-US" altLang="ko-KR" dirty="0"/>
                <a:t>= </a:t>
              </a:r>
              <a:r>
                <a:rPr lang="ko-KR" altLang="en-US" dirty="0"/>
                <a:t>해당 클래스의 신뢰도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F62EB84-C048-4880-8D13-8621C2F1AE42}"/>
              </a:ext>
            </a:extLst>
          </p:cNvPr>
          <p:cNvSpPr txBox="1"/>
          <p:nvPr/>
        </p:nvSpPr>
        <p:spPr>
          <a:xfrm>
            <a:off x="226800" y="706234"/>
            <a:ext cx="6378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Bounding box</a:t>
            </a:r>
            <a:r>
              <a:rPr lang="ko-KR" altLang="en-US" sz="2000" b="1" dirty="0"/>
              <a:t>를 이용한 결과 분석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19839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146625" y="130625"/>
            <a:ext cx="2163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258"/>
              <a:t>Application Testing : 이채영</a:t>
            </a:r>
            <a:endParaRPr sz="1258"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grpSp>
        <p:nvGrpSpPr>
          <p:cNvPr id="219" name="Google Shape;219;p18"/>
          <p:cNvGrpSpPr/>
          <p:nvPr/>
        </p:nvGrpSpPr>
        <p:grpSpPr>
          <a:xfrm>
            <a:off x="932550" y="4719000"/>
            <a:ext cx="7278900" cy="272100"/>
            <a:chOff x="932550" y="4718975"/>
            <a:chExt cx="7278900" cy="272100"/>
          </a:xfrm>
        </p:grpSpPr>
        <p:sp>
          <p:nvSpPr>
            <p:cNvPr id="220" name="Google Shape;220;p18"/>
            <p:cNvSpPr txBox="1"/>
            <p:nvPr/>
          </p:nvSpPr>
          <p:spPr>
            <a:xfrm>
              <a:off x="932550" y="4718975"/>
              <a:ext cx="7278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새싹 금천 3기 ‘AI융합 서비스 개발자 양성과정’ </a:t>
              </a:r>
              <a:endParaRPr sz="1000">
                <a:solidFill>
                  <a:schemeClr val="dk2"/>
                </a:solidFill>
              </a:endParaRPr>
            </a:p>
          </p:txBody>
        </p:sp>
        <p:pic>
          <p:nvPicPr>
            <p:cNvPr id="221" name="Google Shape;22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41525" y="4718975"/>
              <a:ext cx="256219" cy="272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2" name="Google Shape;222;p18"/>
          <p:cNvCxnSpPr/>
          <p:nvPr/>
        </p:nvCxnSpPr>
        <p:spPr>
          <a:xfrm>
            <a:off x="226800" y="540350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cxnSp>
        <p:nvCxnSpPr>
          <p:cNvPr id="228" name="Google Shape;228;p19"/>
          <p:cNvCxnSpPr/>
          <p:nvPr/>
        </p:nvCxnSpPr>
        <p:spPr>
          <a:xfrm>
            <a:off x="226800" y="540350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" name="Google Shape;229;p19"/>
          <p:cNvGrpSpPr/>
          <p:nvPr/>
        </p:nvGrpSpPr>
        <p:grpSpPr>
          <a:xfrm>
            <a:off x="932550" y="4719000"/>
            <a:ext cx="7278900" cy="272100"/>
            <a:chOff x="932550" y="4718975"/>
            <a:chExt cx="7278900" cy="272100"/>
          </a:xfrm>
        </p:grpSpPr>
        <p:sp>
          <p:nvSpPr>
            <p:cNvPr id="230" name="Google Shape;230;p19"/>
            <p:cNvSpPr txBox="1"/>
            <p:nvPr/>
          </p:nvSpPr>
          <p:spPr>
            <a:xfrm>
              <a:off x="932550" y="4718975"/>
              <a:ext cx="7278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새싹 금천 3기 ‘AI융합 서비스 개발자 양성과정’ </a:t>
              </a:r>
              <a:endParaRPr sz="1000">
                <a:solidFill>
                  <a:schemeClr val="dk2"/>
                </a:solidFill>
              </a:endParaRPr>
            </a:p>
          </p:txBody>
        </p:sp>
        <p:pic>
          <p:nvPicPr>
            <p:cNvPr id="231" name="Google Shape;23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41525" y="4718975"/>
              <a:ext cx="256219" cy="272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cxnSp>
        <p:nvCxnSpPr>
          <p:cNvPr id="237" name="Google Shape;237;p20"/>
          <p:cNvCxnSpPr/>
          <p:nvPr/>
        </p:nvCxnSpPr>
        <p:spPr>
          <a:xfrm>
            <a:off x="226800" y="540350"/>
            <a:ext cx="86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8" name="Google Shape;238;p20"/>
          <p:cNvGrpSpPr/>
          <p:nvPr/>
        </p:nvGrpSpPr>
        <p:grpSpPr>
          <a:xfrm>
            <a:off x="932550" y="4719000"/>
            <a:ext cx="7278900" cy="272100"/>
            <a:chOff x="932550" y="4718975"/>
            <a:chExt cx="7278900" cy="272100"/>
          </a:xfrm>
        </p:grpSpPr>
        <p:sp>
          <p:nvSpPr>
            <p:cNvPr id="239" name="Google Shape;239;p20"/>
            <p:cNvSpPr txBox="1"/>
            <p:nvPr/>
          </p:nvSpPr>
          <p:spPr>
            <a:xfrm>
              <a:off x="932550" y="4718975"/>
              <a:ext cx="7278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새싹 금천 3기 ‘AI융합 서비스 개발자 양성과정’ </a:t>
              </a:r>
              <a:endParaRPr sz="1000">
                <a:solidFill>
                  <a:schemeClr val="dk2"/>
                </a:solidFill>
              </a:endParaRPr>
            </a:p>
          </p:txBody>
        </p:sp>
        <p:pic>
          <p:nvPicPr>
            <p:cNvPr id="240" name="Google Shape;24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41525" y="4718975"/>
              <a:ext cx="256219" cy="272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389</Words>
  <Application>Microsoft Office PowerPoint</Application>
  <PresentationFormat>화면 슬라이드 쇼(16:9)</PresentationFormat>
  <Paragraphs>95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Simple Light</vt:lpstr>
      <vt:lpstr>PowerPoint 프레젠테이션</vt:lpstr>
      <vt:lpstr>주제 : 오브젝트 디텍션 웹 서비스 목표 : 서버-클라이언트 환경에서 오브젝트 딕텍션 서비스 구현  업무분장 서버-클라이언트 환경 구현 : 김무진 오브젝트 딕텍션 모듈 구현 : 최광림 웹 어플리케이션 테스팅 : 이채영</vt:lpstr>
      <vt:lpstr>PowerPoint 프레젠테이션</vt:lpstr>
      <vt:lpstr>PowerPoint 프레젠테이션</vt:lpstr>
      <vt:lpstr>YOLO Object Detecting Process </vt:lpstr>
      <vt:lpstr>YOLO Object Detecting Process </vt:lpstr>
      <vt:lpstr>Application Testing : 이채영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6</cp:revision>
  <dcterms:modified xsi:type="dcterms:W3CDTF">2023-12-01T06:50:37Z</dcterms:modified>
</cp:coreProperties>
</file>