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7" r:id="rId4"/>
    <p:sldId id="260" r:id="rId5"/>
    <p:sldId id="26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E7"/>
    <a:srgbClr val="FBBD4C"/>
    <a:srgbClr val="E8D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3EFC-F6E4-49B1-9EDD-3F231D98CFB4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D4634-9290-4994-AE6B-011D846D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8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1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6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08800" y="223200"/>
            <a:ext cx="11698514" cy="6404282"/>
            <a:chOff x="246743" y="221343"/>
            <a:chExt cx="11698514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3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BB9F3A-61DF-E11B-0B2E-B3D6C98CE510}"/>
              </a:ext>
            </a:extLst>
          </p:cNvPr>
          <p:cNvSpPr txBox="1"/>
          <p:nvPr/>
        </p:nvSpPr>
        <p:spPr>
          <a:xfrm>
            <a:off x="2153103" y="2599760"/>
            <a:ext cx="8069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i="1" kern="0" dirty="0">
                <a:ln w="2222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E8D8C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무인 점포를 지켜라</a:t>
            </a:r>
            <a:endParaRPr lang="en-US" altLang="ko-KR" sz="5400" b="1" i="1" kern="0" dirty="0">
              <a:ln w="22225">
                <a:solidFill>
                  <a:srgbClr val="44546A">
                    <a:lumMod val="75000"/>
                  </a:srgbClr>
                </a:solidFill>
              </a:ln>
              <a:solidFill>
                <a:srgbClr val="E8D8CA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3B5A6-2E58-4818-823A-771F6EDAAF25}"/>
              </a:ext>
            </a:extLst>
          </p:cNvPr>
          <p:cNvSpPr txBox="1"/>
          <p:nvPr/>
        </p:nvSpPr>
        <p:spPr>
          <a:xfrm>
            <a:off x="2559503" y="5374729"/>
            <a:ext cx="79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조장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손은주</a:t>
            </a:r>
            <a:endParaRPr lang="en-US" altLang="ko-KR" dirty="0"/>
          </a:p>
          <a:p>
            <a:pPr algn="r"/>
            <a:r>
              <a:rPr lang="ko-KR" altLang="en-US" b="1" dirty="0"/>
              <a:t>조원</a:t>
            </a:r>
            <a:r>
              <a:rPr lang="en-US" altLang="ko-KR" dirty="0"/>
              <a:t> : </a:t>
            </a:r>
            <a:r>
              <a:rPr lang="ko-KR" altLang="en-US" dirty="0"/>
              <a:t>이경훈</a:t>
            </a:r>
            <a:r>
              <a:rPr lang="en-US" altLang="ko-KR" dirty="0"/>
              <a:t>, </a:t>
            </a:r>
            <a:r>
              <a:rPr lang="ko-KR" altLang="en-US" dirty="0"/>
              <a:t>장은지</a:t>
            </a:r>
            <a:r>
              <a:rPr lang="en-US" altLang="ko-KR" dirty="0"/>
              <a:t>, </a:t>
            </a:r>
            <a:r>
              <a:rPr lang="ko-KR" altLang="en-US" dirty="0" err="1"/>
              <a:t>최광림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D082EF0-9E0D-49A1-A49A-F845F02A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" y="745715"/>
            <a:ext cx="2069739" cy="267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339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07804" y="221343"/>
            <a:ext cx="11708425" cy="6404282"/>
            <a:chOff x="236832" y="221343"/>
            <a:chExt cx="11708425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3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36832" y="232375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목차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92B913-DE90-4139-55F5-F4A93ED519D7}"/>
              </a:ext>
            </a:extLst>
          </p:cNvPr>
          <p:cNvSpPr/>
          <p:nvPr/>
        </p:nvSpPr>
        <p:spPr>
          <a:xfrm>
            <a:off x="1499016" y="3709381"/>
            <a:ext cx="9312862" cy="12284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0AF0CA-92D2-5A08-E4A1-F54DF2F1C433}"/>
              </a:ext>
            </a:extLst>
          </p:cNvPr>
          <p:cNvSpPr/>
          <p:nvPr/>
        </p:nvSpPr>
        <p:spPr>
          <a:xfrm>
            <a:off x="2113055" y="35728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57ABBE-C314-E7DD-4F41-E4DA6AA97445}"/>
              </a:ext>
            </a:extLst>
          </p:cNvPr>
          <p:cNvGrpSpPr/>
          <p:nvPr/>
        </p:nvGrpSpPr>
        <p:grpSpPr>
          <a:xfrm>
            <a:off x="3756098" y="4559342"/>
            <a:ext cx="514036" cy="514036"/>
            <a:chOff x="9215214" y="2068825"/>
            <a:chExt cx="514036" cy="51403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FCAE7EF-6E10-6D40-3C23-359309378AF4}"/>
                </a:ext>
              </a:extLst>
            </p:cNvPr>
            <p:cNvSpPr/>
            <p:nvPr/>
          </p:nvSpPr>
          <p:spPr>
            <a:xfrm>
              <a:off x="9215214" y="2068825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56B5B203-F381-E445-FC77-8DF256BF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73" y="2201163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7929D1-A6E6-7991-28A9-FF59DA2563A0}"/>
              </a:ext>
            </a:extLst>
          </p:cNvPr>
          <p:cNvGrpSpPr/>
          <p:nvPr/>
        </p:nvGrpSpPr>
        <p:grpSpPr>
          <a:xfrm>
            <a:off x="1897200" y="2469600"/>
            <a:ext cx="514036" cy="514036"/>
            <a:chOff x="3694803" y="4399671"/>
            <a:chExt cx="514036" cy="51403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E7893BB-AFBE-01DA-38DF-826C1F14A708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CEF83FC-EB24-C66C-88C6-700A6C846FA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5CFCCDD-AB99-B885-31E1-2761283245E6}"/>
              </a:ext>
            </a:extLst>
          </p:cNvPr>
          <p:cNvCxnSpPr>
            <a:stCxn id="27" idx="4"/>
            <a:endCxn id="4" idx="0"/>
          </p:cNvCxnSpPr>
          <p:nvPr/>
        </p:nvCxnSpPr>
        <p:spPr>
          <a:xfrm flipH="1">
            <a:off x="2150315" y="2983636"/>
            <a:ext cx="3903" cy="58916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A3F8BA-C128-500F-F654-5D93C7CAA74D}"/>
              </a:ext>
            </a:extLst>
          </p:cNvPr>
          <p:cNvSpPr/>
          <p:nvPr/>
        </p:nvSpPr>
        <p:spPr>
          <a:xfrm>
            <a:off x="3979955" y="35728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00866D-8894-4C2F-7F5C-C3575AF804D0}"/>
              </a:ext>
            </a:extLst>
          </p:cNvPr>
          <p:cNvCxnSpPr/>
          <p:nvPr/>
        </p:nvCxnSpPr>
        <p:spPr>
          <a:xfrm flipH="1">
            <a:off x="4013116" y="3968802"/>
            <a:ext cx="4098" cy="5905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065435-FA5C-6037-BB9C-D524A341444C}"/>
              </a:ext>
            </a:extLst>
          </p:cNvPr>
          <p:cNvSpPr/>
          <p:nvPr/>
        </p:nvSpPr>
        <p:spPr>
          <a:xfrm>
            <a:off x="6025255" y="35728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1E4F479-DC39-41A5-DDA4-B34B4B114B9A}"/>
              </a:ext>
            </a:extLst>
          </p:cNvPr>
          <p:cNvSpPr/>
          <p:nvPr/>
        </p:nvSpPr>
        <p:spPr>
          <a:xfrm>
            <a:off x="7668298" y="4559342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459C5B8-09CC-A461-6047-C8BA68CD943D}"/>
              </a:ext>
            </a:extLst>
          </p:cNvPr>
          <p:cNvSpPr/>
          <p:nvPr/>
        </p:nvSpPr>
        <p:spPr>
          <a:xfrm>
            <a:off x="5809595" y="2468225"/>
            <a:ext cx="514036" cy="514036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7CB006-F285-99A0-DCA1-B05AD3C0A538}"/>
              </a:ext>
            </a:extLst>
          </p:cNvPr>
          <p:cNvCxnSpPr>
            <a:stCxn id="34" idx="4"/>
            <a:endCxn id="32" idx="0"/>
          </p:cNvCxnSpPr>
          <p:nvPr/>
        </p:nvCxnSpPr>
        <p:spPr>
          <a:xfrm flipH="1">
            <a:off x="6062515" y="2982261"/>
            <a:ext cx="4098" cy="5905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3E6802-A07A-BD1D-B4BB-6D2D03131A46}"/>
              </a:ext>
            </a:extLst>
          </p:cNvPr>
          <p:cNvSpPr/>
          <p:nvPr/>
        </p:nvSpPr>
        <p:spPr>
          <a:xfrm>
            <a:off x="7892155" y="35728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7FF633-691F-0D72-F9C4-78B10BA2237E}"/>
              </a:ext>
            </a:extLst>
          </p:cNvPr>
          <p:cNvCxnSpPr/>
          <p:nvPr/>
        </p:nvCxnSpPr>
        <p:spPr>
          <a:xfrm flipH="1">
            <a:off x="7925316" y="3968802"/>
            <a:ext cx="4098" cy="5905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6866E7C-1E21-9544-0E8D-BC611879C9A4}"/>
              </a:ext>
            </a:extLst>
          </p:cNvPr>
          <p:cNvSpPr/>
          <p:nvPr/>
        </p:nvSpPr>
        <p:spPr>
          <a:xfrm>
            <a:off x="9937455" y="35728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7B88150-2BAB-AB43-D429-B667EB02EDFE}"/>
              </a:ext>
            </a:extLst>
          </p:cNvPr>
          <p:cNvSpPr/>
          <p:nvPr/>
        </p:nvSpPr>
        <p:spPr>
          <a:xfrm>
            <a:off x="9721795" y="2468225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E9950D-1B5E-74B4-A930-A2E5E37ED726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9974715" y="2982261"/>
            <a:ext cx="4098" cy="5905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6">
            <a:extLst>
              <a:ext uri="{FF2B5EF4-FFF2-40B4-BE49-F238E27FC236}">
                <a16:creationId xmlns:a16="http://schemas.microsoft.com/office/drawing/2014/main" id="{A1A60574-757B-1157-3186-9912CD5581EB}"/>
              </a:ext>
            </a:extLst>
          </p:cNvPr>
          <p:cNvSpPr>
            <a:spLocks noEditPoints="1"/>
          </p:cNvSpPr>
          <p:nvPr/>
        </p:nvSpPr>
        <p:spPr bwMode="auto">
          <a:xfrm>
            <a:off x="5989634" y="2607934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Group 20">
            <a:extLst>
              <a:ext uri="{FF2B5EF4-FFF2-40B4-BE49-F238E27FC236}">
                <a16:creationId xmlns:a16="http://schemas.microsoft.com/office/drawing/2014/main" id="{04663833-039A-CF40-555B-C569EAD4E4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48443" y="4691680"/>
            <a:ext cx="163940" cy="223622"/>
            <a:chOff x="2597" y="4163"/>
            <a:chExt cx="217" cy="2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DD24610A-A619-DB25-93C0-1D59C5039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81DBC9B1-1F14-BB06-5CB5-A15ABD211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D4E002A7-5C99-772D-3EE9-7165D7122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B522447-693D-565F-3E74-204D8DEB2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9">
            <a:extLst>
              <a:ext uri="{FF2B5EF4-FFF2-40B4-BE49-F238E27FC236}">
                <a16:creationId xmlns:a16="http://schemas.microsoft.com/office/drawing/2014/main" id="{7100B8D0-7AB9-EB60-5604-AC70EFFF4087}"/>
              </a:ext>
            </a:extLst>
          </p:cNvPr>
          <p:cNvSpPr>
            <a:spLocks/>
          </p:cNvSpPr>
          <p:nvPr/>
        </p:nvSpPr>
        <p:spPr bwMode="auto">
          <a:xfrm>
            <a:off x="9894471" y="2621560"/>
            <a:ext cx="160485" cy="21179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9521AE-AC54-94F1-C090-0D3C38A267EF}"/>
              </a:ext>
            </a:extLst>
          </p:cNvPr>
          <p:cNvSpPr/>
          <p:nvPr/>
        </p:nvSpPr>
        <p:spPr>
          <a:xfrm>
            <a:off x="995621" y="1440000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1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및 배경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7EC810-DFC6-6CF3-B7D2-7146512E97F6}"/>
              </a:ext>
            </a:extLst>
          </p:cNvPr>
          <p:cNvSpPr/>
          <p:nvPr/>
        </p:nvSpPr>
        <p:spPr>
          <a:xfrm>
            <a:off x="4826024" y="1440000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구축 및 적용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0F2424-6C5B-84B3-380C-5B0F3BD66DC3}"/>
              </a:ext>
            </a:extLst>
          </p:cNvPr>
          <p:cNvSpPr/>
          <p:nvPr/>
        </p:nvSpPr>
        <p:spPr>
          <a:xfrm>
            <a:off x="8811103" y="1440000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5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결과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782A78-CE41-51FF-FC2E-3600B8C5F73A}"/>
              </a:ext>
            </a:extLst>
          </p:cNvPr>
          <p:cNvSpPr/>
          <p:nvPr/>
        </p:nvSpPr>
        <p:spPr>
          <a:xfrm>
            <a:off x="2859584" y="5203820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2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 및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C5B884-082E-C2D4-0E6E-72271B598AC1}"/>
              </a:ext>
            </a:extLst>
          </p:cNvPr>
          <p:cNvSpPr/>
          <p:nvPr/>
        </p:nvSpPr>
        <p:spPr>
          <a:xfrm>
            <a:off x="6767324" y="5200192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 4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애플리케이션 구현</a:t>
            </a:r>
          </a:p>
        </p:txBody>
      </p:sp>
    </p:spTree>
    <p:extLst>
      <p:ext uri="{BB962C8B-B14F-4D97-AF65-F5344CB8AC3E}">
        <p14:creationId xmlns:p14="http://schemas.microsoft.com/office/powerpoint/2010/main" val="5911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08800" y="223200"/>
            <a:ext cx="11698515" cy="6404282"/>
            <a:chOff x="246742" y="221343"/>
            <a:chExt cx="11698515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2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STEP</a:t>
              </a:r>
              <a:r>
                <a:rPr lang="ko-KR" altLang="en-US" dirty="0">
                  <a:solidFill>
                    <a:prstClr val="white"/>
                  </a:solidFill>
                </a:rPr>
                <a:t> </a:t>
              </a:r>
              <a:r>
                <a:rPr lang="en-US" altLang="ko-KR" dirty="0">
                  <a:solidFill>
                    <a:prstClr val="white"/>
                  </a:solidFill>
                </a:rPr>
                <a:t>1 </a:t>
              </a:r>
              <a:r>
                <a:rPr lang="ko-KR" altLang="en-US" dirty="0">
                  <a:solidFill>
                    <a:prstClr val="white"/>
                  </a:solidFill>
                </a:rPr>
                <a:t>주제 선정 및 배경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B593B8-FA0F-42F2-963D-253B305A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994" y="1661884"/>
            <a:ext cx="4733307" cy="40010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735431-77F4-42A7-8803-CE81FE7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4068">
            <a:off x="752903" y="3810679"/>
            <a:ext cx="4447793" cy="5156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459C09-07EA-46A0-9A79-08880EB69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0182">
            <a:off x="688721" y="3100714"/>
            <a:ext cx="4861983" cy="312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8DE65B-CCFD-428C-828F-59E9469F6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7358">
            <a:off x="1488089" y="4925085"/>
            <a:ext cx="3375215" cy="3940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9EE94-EE4E-4A44-8F02-64BCB7B2F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50409">
            <a:off x="1114835" y="1548785"/>
            <a:ext cx="4210142" cy="7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32229" y="226858"/>
            <a:ext cx="11727542" cy="6404283"/>
            <a:chOff x="246743" y="221342"/>
            <a:chExt cx="11727542" cy="640428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75771" y="221342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STEP 2 </a:t>
              </a:r>
              <a:r>
                <a:rPr lang="ko-KR" altLang="en-US" dirty="0">
                  <a:solidFill>
                    <a:prstClr val="white"/>
                  </a:solidFill>
                </a:rPr>
                <a:t>데이터 수집 및 </a:t>
              </a:r>
              <a:r>
                <a:rPr lang="ko-KR" altLang="en-US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FA9395-79BD-39D5-035E-D47A9151EF27}"/>
              </a:ext>
            </a:extLst>
          </p:cNvPr>
          <p:cNvSpPr/>
          <p:nvPr/>
        </p:nvSpPr>
        <p:spPr>
          <a:xfrm>
            <a:off x="827197" y="1518339"/>
            <a:ext cx="10312580" cy="249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25032"/>
                </a:solidFill>
              </a:rPr>
              <a:t>CCTV</a:t>
            </a:r>
            <a:r>
              <a:rPr lang="ko-KR" altLang="en-US" sz="2000" b="1" dirty="0">
                <a:solidFill>
                  <a:srgbClr val="725032"/>
                </a:solidFill>
              </a:rPr>
              <a:t>를 통한 이상 행동 데이터와 실제 구매 행동  데이터를 활용</a:t>
            </a:r>
            <a:endParaRPr lang="en-US" altLang="ko-KR" sz="2000" b="1" dirty="0">
              <a:solidFill>
                <a:srgbClr val="725032"/>
              </a:solidFill>
            </a:endParaRPr>
          </a:p>
          <a:p>
            <a:r>
              <a:rPr lang="ko-KR" altLang="en-US" sz="2000" b="1" dirty="0">
                <a:ln/>
                <a:solidFill>
                  <a:schemeClr val="accent4"/>
                </a:solidFill>
              </a:rPr>
              <a:t>편의점에서 발생하는 이상행동</a:t>
            </a:r>
            <a:r>
              <a:rPr lang="en-US" altLang="ko-KR" sz="2000" b="1" dirty="0">
                <a:ln/>
                <a:solidFill>
                  <a:schemeClr val="accent4"/>
                </a:solidFill>
              </a:rPr>
              <a:t>(</a:t>
            </a:r>
            <a:r>
              <a:rPr lang="ko-KR" altLang="en-US" sz="2000" b="1" dirty="0">
                <a:ln/>
                <a:solidFill>
                  <a:schemeClr val="accent4"/>
                </a:solidFill>
              </a:rPr>
              <a:t>절도</a:t>
            </a:r>
            <a:r>
              <a:rPr lang="en-US" altLang="ko-KR" sz="2000" b="1" dirty="0">
                <a:ln/>
                <a:solidFill>
                  <a:schemeClr val="accent4"/>
                </a:solidFill>
              </a:rPr>
              <a:t>, </a:t>
            </a:r>
            <a:r>
              <a:rPr lang="ko-KR" altLang="en-US" sz="2000" b="1" dirty="0">
                <a:ln/>
                <a:solidFill>
                  <a:schemeClr val="accent4"/>
                </a:solidFill>
              </a:rPr>
              <a:t>파손</a:t>
            </a:r>
            <a:r>
              <a:rPr lang="en-US" altLang="ko-KR" sz="2000" b="1" dirty="0">
                <a:ln/>
                <a:solidFill>
                  <a:schemeClr val="accent4"/>
                </a:solidFill>
              </a:rPr>
              <a:t>, </a:t>
            </a:r>
            <a:r>
              <a:rPr lang="ko-KR" altLang="en-US" sz="2000" b="1" dirty="0">
                <a:ln/>
                <a:solidFill>
                  <a:schemeClr val="accent4"/>
                </a:solidFill>
              </a:rPr>
              <a:t>폭행</a:t>
            </a:r>
            <a:r>
              <a:rPr lang="en-US" altLang="ko-KR" sz="2000" b="1" dirty="0">
                <a:ln/>
                <a:solidFill>
                  <a:schemeClr val="accent4"/>
                </a:solidFill>
              </a:rPr>
              <a:t>) </a:t>
            </a:r>
            <a:r>
              <a:rPr lang="ko-KR" altLang="en-US" sz="2000" b="1" dirty="0">
                <a:ln/>
                <a:solidFill>
                  <a:schemeClr val="accent4"/>
                </a:solidFill>
              </a:rPr>
              <a:t>감지</a:t>
            </a:r>
            <a:endParaRPr lang="en-US" altLang="ko-KR" sz="2000" b="1" dirty="0">
              <a:ln/>
              <a:solidFill>
                <a:schemeClr val="accent4"/>
              </a:solidFill>
            </a:endParaRPr>
          </a:p>
          <a:p>
            <a:endParaRPr lang="en-US" altLang="ko-KR" sz="2000" b="1" dirty="0">
              <a:ln/>
              <a:solidFill>
                <a:schemeClr val="accent4"/>
              </a:solidFill>
            </a:endParaRPr>
          </a:p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☞ 호주머니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가방에 물품 넣는 행위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☞ 물건 파손 행위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☞ 폭행 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srgbClr val="725032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4B4FC0-7ADB-12F6-A367-B247D8A09A15}"/>
              </a:ext>
            </a:extLst>
          </p:cNvPr>
          <p:cNvSpPr/>
          <p:nvPr/>
        </p:nvSpPr>
        <p:spPr>
          <a:xfrm>
            <a:off x="10178830" y="5748432"/>
            <a:ext cx="1039798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AI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허브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E385A-002F-4F46-B67F-B72A2CED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46" y="3323519"/>
            <a:ext cx="5069004" cy="19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46743" y="221341"/>
            <a:ext cx="11698514" cy="6404282"/>
            <a:chOff x="246743" y="221343"/>
            <a:chExt cx="11698514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3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STEP 3 </a:t>
              </a:r>
              <a:r>
                <a:rPr lang="ko-KR" altLang="en-US" dirty="0">
                  <a:solidFill>
                    <a:prstClr val="white"/>
                  </a:solidFill>
                </a:rPr>
                <a:t>모델 구축 및 적용</a:t>
              </a:r>
            </a:p>
          </p:txBody>
        </p:sp>
      </p:grpSp>
      <p:sp>
        <p:nvSpPr>
          <p:cNvPr id="5" name="원호 55">
            <a:extLst>
              <a:ext uri="{FF2B5EF4-FFF2-40B4-BE49-F238E27FC236}">
                <a16:creationId xmlns:a16="http://schemas.microsoft.com/office/drawing/2014/main" id="{2E18C40D-654D-315B-8ECD-ABE4BE8F328B}"/>
              </a:ext>
            </a:extLst>
          </p:cNvPr>
          <p:cNvSpPr/>
          <p:nvPr/>
        </p:nvSpPr>
        <p:spPr>
          <a:xfrm>
            <a:off x="53909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BBD4C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원호 55">
            <a:extLst>
              <a:ext uri="{FF2B5EF4-FFF2-40B4-BE49-F238E27FC236}">
                <a16:creationId xmlns:a16="http://schemas.microsoft.com/office/drawing/2014/main" id="{824179AA-05F2-2CA0-131E-F6DC19EFB407}"/>
              </a:ext>
            </a:extLst>
          </p:cNvPr>
          <p:cNvSpPr/>
          <p:nvPr/>
        </p:nvSpPr>
        <p:spPr>
          <a:xfrm>
            <a:off x="2743823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BBD4C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원호 55">
            <a:extLst>
              <a:ext uri="{FF2B5EF4-FFF2-40B4-BE49-F238E27FC236}">
                <a16:creationId xmlns:a16="http://schemas.microsoft.com/office/drawing/2014/main" id="{0FEC25A6-64CF-FA79-F0D4-8FA524CE601E}"/>
              </a:ext>
            </a:extLst>
          </p:cNvPr>
          <p:cNvSpPr/>
          <p:nvPr/>
        </p:nvSpPr>
        <p:spPr>
          <a:xfrm>
            <a:off x="4937607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BBD4C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FA9395-79BD-39D5-035E-D47A9151EF27}"/>
              </a:ext>
            </a:extLst>
          </p:cNvPr>
          <p:cNvSpPr/>
          <p:nvPr/>
        </p:nvSpPr>
        <p:spPr>
          <a:xfrm>
            <a:off x="539092" y="4211914"/>
            <a:ext cx="2011034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rgbClr val="725032"/>
                </a:solidFill>
              </a:rPr>
              <a:t>PyTorch</a:t>
            </a:r>
            <a:endParaRPr lang="en-US" altLang="ko-KR" sz="2000" b="1" dirty="0">
              <a:solidFill>
                <a:srgbClr val="725032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기반의 오픈 소스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라이브러리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A1847-4ACF-4B43-8A0E-3D7C2CB5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04" y="2374330"/>
            <a:ext cx="1209684" cy="10953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FDA73B-A9C4-473C-B664-FB97917F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48" y="2421679"/>
            <a:ext cx="1295962" cy="1019182"/>
          </a:xfrm>
          <a:prstGeom prst="rect">
            <a:avLst/>
          </a:prstGeom>
        </p:spPr>
      </p:pic>
      <p:sp>
        <p:nvSpPr>
          <p:cNvPr id="32" name="원호 55">
            <a:extLst>
              <a:ext uri="{FF2B5EF4-FFF2-40B4-BE49-F238E27FC236}">
                <a16:creationId xmlns:a16="http://schemas.microsoft.com/office/drawing/2014/main" id="{3A58C44B-C51E-47C9-8EEE-A23AD25EA6E8}"/>
              </a:ext>
            </a:extLst>
          </p:cNvPr>
          <p:cNvSpPr/>
          <p:nvPr/>
        </p:nvSpPr>
        <p:spPr>
          <a:xfrm>
            <a:off x="7131391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BBD4C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6C3FD3-A5F9-43AE-B18C-821491C98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52" y="2420562"/>
            <a:ext cx="1225544" cy="100292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4265FA-7907-4E18-8B3D-F7D6A07996FA}"/>
              </a:ext>
            </a:extLst>
          </p:cNvPr>
          <p:cNvSpPr/>
          <p:nvPr/>
        </p:nvSpPr>
        <p:spPr>
          <a:xfrm>
            <a:off x="4937607" y="4176948"/>
            <a:ext cx="2011034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25032"/>
                </a:solidFill>
              </a:rPr>
              <a:t>ALPHA POSE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/>
              <a:t>높은 정확도와 속도를 제공</a:t>
            </a:r>
            <a:r>
              <a:rPr lang="en-US" altLang="ko-KR" sz="1100" dirty="0"/>
              <a:t>, </a:t>
            </a:r>
            <a:r>
              <a:rPr lang="ko-KR" altLang="en-US" sz="1100" dirty="0"/>
              <a:t>다중객체 포즈 추정에 효과적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E497DE-A6E8-4E4F-9AE8-B84895B6F39C}"/>
              </a:ext>
            </a:extLst>
          </p:cNvPr>
          <p:cNvSpPr/>
          <p:nvPr/>
        </p:nvSpPr>
        <p:spPr>
          <a:xfrm>
            <a:off x="2841361" y="4211914"/>
            <a:ext cx="2011034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25032"/>
                </a:solidFill>
              </a:rPr>
              <a:t>YOLO v8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/>
              <a:t>개체 감지</a:t>
            </a:r>
            <a:r>
              <a:rPr lang="en-US" altLang="ko-KR" sz="1100" dirty="0"/>
              <a:t>, </a:t>
            </a:r>
            <a:r>
              <a:rPr lang="ko-KR" altLang="en-US" sz="1100" dirty="0"/>
              <a:t>인스턴스 세분화 및 이미지 분류 모델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AA78EE-C484-434B-ABDB-12C7A59EFDF8}"/>
              </a:ext>
            </a:extLst>
          </p:cNvPr>
          <p:cNvSpPr/>
          <p:nvPr/>
        </p:nvSpPr>
        <p:spPr>
          <a:xfrm>
            <a:off x="7129182" y="4176948"/>
            <a:ext cx="2011034" cy="15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rgbClr val="725032"/>
                </a:solidFill>
              </a:rPr>
              <a:t>MediaPipe</a:t>
            </a:r>
            <a:endParaRPr lang="en-US" altLang="ko-KR" sz="2000" b="1" dirty="0">
              <a:solidFill>
                <a:srgbClr val="725032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/>
              <a:t>인체를 대상으로 비전인식기능들을  </a:t>
            </a:r>
            <a:r>
              <a:rPr lang="en-US" altLang="ko-KR" sz="1100" dirty="0"/>
              <a:t>AI</a:t>
            </a:r>
            <a:r>
              <a:rPr lang="ko-KR" altLang="en-US" sz="1100" dirty="0"/>
              <a:t>모델 개발과 기계학습까지 마친 상태로 제공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138A1F1-BC81-4C96-8FBB-1D0DDD4F2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97" y="2655043"/>
            <a:ext cx="1291821" cy="552454"/>
          </a:xfrm>
          <a:prstGeom prst="rect">
            <a:avLst/>
          </a:prstGeom>
        </p:spPr>
      </p:pic>
      <p:sp>
        <p:nvSpPr>
          <p:cNvPr id="39" name="원호 55">
            <a:extLst>
              <a:ext uri="{FF2B5EF4-FFF2-40B4-BE49-F238E27FC236}">
                <a16:creationId xmlns:a16="http://schemas.microsoft.com/office/drawing/2014/main" id="{655E9064-342B-4FC8-B571-5437264F0773}"/>
              </a:ext>
            </a:extLst>
          </p:cNvPr>
          <p:cNvSpPr/>
          <p:nvPr/>
        </p:nvSpPr>
        <p:spPr>
          <a:xfrm>
            <a:off x="9290811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BBD4C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DAA2CB9-5AE1-4B8B-8EB2-876D82FB5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078" y="2447938"/>
            <a:ext cx="1278850" cy="94816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AE6AEE-A094-4E9C-8912-6D618FA60E0C}"/>
              </a:ext>
            </a:extLst>
          </p:cNvPr>
          <p:cNvSpPr/>
          <p:nvPr/>
        </p:nvSpPr>
        <p:spPr>
          <a:xfrm>
            <a:off x="9290811" y="4211913"/>
            <a:ext cx="2011034" cy="10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25032"/>
                </a:solidFill>
              </a:rPr>
              <a:t>Django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/>
              <a:t>웹 프레임워크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17715" y="221343"/>
            <a:ext cx="11698514" cy="6404282"/>
            <a:chOff x="246743" y="221343"/>
            <a:chExt cx="11698514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3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ko-KR" altLang="en-US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일정 계획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D3AAB-7E44-193D-33D9-F41EEFC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10457"/>
              </p:ext>
            </p:extLst>
          </p:nvPr>
        </p:nvGraphicFramePr>
        <p:xfrm>
          <a:off x="562052" y="1556186"/>
          <a:ext cx="10899804" cy="462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1</a:t>
                      </a:r>
                      <a:r>
                        <a:rPr lang="en-US" altLang="ko-KR" sz="1400" baseline="30000" dirty="0">
                          <a:solidFill>
                            <a:srgbClr val="643916"/>
                          </a:solidFill>
                        </a:rPr>
                        <a:t>st</a:t>
                      </a:r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643916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</a:t>
                      </a:r>
                      <a:r>
                        <a:rPr lang="en-US" altLang="ko-KR" sz="1400" baseline="30000" dirty="0">
                          <a:solidFill>
                            <a:srgbClr val="643916"/>
                          </a:solidFill>
                        </a:rPr>
                        <a:t>nd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3</a:t>
                      </a:r>
                      <a:r>
                        <a:rPr lang="en-US" altLang="ko-KR" sz="1400" baseline="30000" dirty="0">
                          <a:solidFill>
                            <a:srgbClr val="643916"/>
                          </a:solidFill>
                        </a:rPr>
                        <a:t>rd</a:t>
                      </a:r>
                      <a:r>
                        <a:rPr lang="ko-KR" altLang="en-US" sz="1400" dirty="0">
                          <a:solidFill>
                            <a:srgbClr val="643916"/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rgbClr val="64391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4</a:t>
                      </a:r>
                      <a:r>
                        <a:rPr lang="en-US" altLang="ko-KR" sz="1400" baseline="30000" dirty="0">
                          <a:solidFill>
                            <a:srgbClr val="643916"/>
                          </a:solidFill>
                        </a:rPr>
                        <a:t>th</a:t>
                      </a:r>
                      <a:r>
                        <a:rPr lang="ko-KR" altLang="en-US" sz="1400" dirty="0">
                          <a:solidFill>
                            <a:srgbClr val="643916"/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rgbClr val="64391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D2FDD1-E2D4-7B76-C72A-F946EBD58797}"/>
              </a:ext>
            </a:extLst>
          </p:cNvPr>
          <p:cNvSpPr/>
          <p:nvPr/>
        </p:nvSpPr>
        <p:spPr>
          <a:xfrm>
            <a:off x="692682" y="2750979"/>
            <a:ext cx="3492000" cy="126000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설명선: 굽은 선(테두리 없음) 22">
            <a:extLst>
              <a:ext uri="{FF2B5EF4-FFF2-40B4-BE49-F238E27FC236}">
                <a16:creationId xmlns:a16="http://schemas.microsoft.com/office/drawing/2014/main" id="{2D7F5029-BAD9-3686-032F-24F799CCABD3}"/>
              </a:ext>
            </a:extLst>
          </p:cNvPr>
          <p:cNvSpPr/>
          <p:nvPr/>
        </p:nvSpPr>
        <p:spPr>
          <a:xfrm>
            <a:off x="3170418" y="2307323"/>
            <a:ext cx="1605248" cy="221213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rgbClr val="725032"/>
                </a:solidFill>
              </a:rPr>
              <a:t>데이터 수집 및 </a:t>
            </a:r>
            <a:r>
              <a:rPr lang="ko-KR" altLang="en-US" sz="1100" b="1" dirty="0" err="1">
                <a:solidFill>
                  <a:srgbClr val="725032"/>
                </a:solidFill>
              </a:rPr>
              <a:t>전처리</a:t>
            </a:r>
            <a:r>
              <a:rPr lang="ko-KR" altLang="en-US" sz="1100" b="1" dirty="0">
                <a:solidFill>
                  <a:srgbClr val="725032"/>
                </a:solidFill>
              </a:rPr>
              <a:t> </a:t>
            </a:r>
            <a:endParaRPr lang="en-US" altLang="ko-KR" sz="1100" b="1" dirty="0">
              <a:solidFill>
                <a:srgbClr val="725032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rgbClr val="725032"/>
                </a:solidFill>
              </a:rPr>
              <a:t>장은지</a:t>
            </a:r>
            <a:r>
              <a:rPr lang="en-US" altLang="ko-KR" sz="1100" dirty="0">
                <a:solidFill>
                  <a:srgbClr val="725032"/>
                </a:solidFill>
              </a:rPr>
              <a:t>, </a:t>
            </a:r>
            <a:r>
              <a:rPr lang="ko-KR" altLang="en-US" sz="1100" dirty="0">
                <a:solidFill>
                  <a:srgbClr val="725032"/>
                </a:solidFill>
              </a:rPr>
              <a:t>이경훈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2269CF-E023-C853-9237-36F5D200AFDF}"/>
              </a:ext>
            </a:extLst>
          </p:cNvPr>
          <p:cNvSpPr/>
          <p:nvPr/>
        </p:nvSpPr>
        <p:spPr>
          <a:xfrm>
            <a:off x="2520000" y="3527999"/>
            <a:ext cx="5400000" cy="126000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설명선: 굽은 선(테두리 없음) 26">
            <a:extLst>
              <a:ext uri="{FF2B5EF4-FFF2-40B4-BE49-F238E27FC236}">
                <a16:creationId xmlns:a16="http://schemas.microsoft.com/office/drawing/2014/main" id="{4DB9BD7D-7BFE-28A1-1C4B-65F6E3A0C9CA}"/>
              </a:ext>
            </a:extLst>
          </p:cNvPr>
          <p:cNvSpPr/>
          <p:nvPr/>
        </p:nvSpPr>
        <p:spPr>
          <a:xfrm>
            <a:off x="6855296" y="3060000"/>
            <a:ext cx="1560916" cy="19610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rgbClr val="725032"/>
                </a:solidFill>
              </a:rPr>
              <a:t>모델 구축 및 적용</a:t>
            </a:r>
            <a:endParaRPr lang="en-US" altLang="ko-KR" sz="1100" b="1" dirty="0">
              <a:solidFill>
                <a:srgbClr val="725032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rgbClr val="725032"/>
                </a:solidFill>
              </a:rPr>
              <a:t>이경훈</a:t>
            </a:r>
            <a:r>
              <a:rPr lang="en-US" altLang="ko-KR" sz="1100" dirty="0">
                <a:solidFill>
                  <a:srgbClr val="725032"/>
                </a:solidFill>
              </a:rPr>
              <a:t>, </a:t>
            </a:r>
            <a:r>
              <a:rPr lang="ko-KR" altLang="en-US" sz="1100" dirty="0">
                <a:solidFill>
                  <a:srgbClr val="725032"/>
                </a:solidFill>
              </a:rPr>
              <a:t>손은주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A97BA4-245D-904C-E601-684C4DA74401}"/>
              </a:ext>
            </a:extLst>
          </p:cNvPr>
          <p:cNvSpPr/>
          <p:nvPr/>
        </p:nvSpPr>
        <p:spPr>
          <a:xfrm>
            <a:off x="5170791" y="4726913"/>
            <a:ext cx="3960000" cy="126000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설명선: 굽은 선(테두리 없음) 29">
            <a:extLst>
              <a:ext uri="{FF2B5EF4-FFF2-40B4-BE49-F238E27FC236}">
                <a16:creationId xmlns:a16="http://schemas.microsoft.com/office/drawing/2014/main" id="{0457D6C3-EFEF-EF98-43B6-6C17025D5250}"/>
              </a:ext>
            </a:extLst>
          </p:cNvPr>
          <p:cNvSpPr/>
          <p:nvPr/>
        </p:nvSpPr>
        <p:spPr>
          <a:xfrm>
            <a:off x="7920000" y="4273370"/>
            <a:ext cx="1644000" cy="175506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rgbClr val="725032"/>
                </a:solidFill>
              </a:rPr>
              <a:t>애플리케이션 구현</a:t>
            </a:r>
            <a:endParaRPr lang="en-US" altLang="ko-KR" sz="1100" b="1" dirty="0">
              <a:solidFill>
                <a:srgbClr val="725032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rgbClr val="725032"/>
                </a:solidFill>
              </a:rPr>
              <a:t>손은주</a:t>
            </a:r>
            <a:r>
              <a:rPr lang="en-US" altLang="ko-KR" sz="1100" dirty="0">
                <a:solidFill>
                  <a:srgbClr val="725032"/>
                </a:solidFill>
              </a:rPr>
              <a:t>, </a:t>
            </a:r>
            <a:r>
              <a:rPr lang="ko-KR" altLang="en-US" sz="1100" dirty="0" err="1">
                <a:solidFill>
                  <a:srgbClr val="725032"/>
                </a:solidFill>
              </a:rPr>
              <a:t>최광림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765F60A-AF25-3BD1-1E9B-48B8312BC50E}"/>
              </a:ext>
            </a:extLst>
          </p:cNvPr>
          <p:cNvSpPr/>
          <p:nvPr/>
        </p:nvSpPr>
        <p:spPr>
          <a:xfrm>
            <a:off x="8739491" y="5482894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설명선: 굽은 선(테두리 없음) 32">
            <a:extLst>
              <a:ext uri="{FF2B5EF4-FFF2-40B4-BE49-F238E27FC236}">
                <a16:creationId xmlns:a16="http://schemas.microsoft.com/office/drawing/2014/main" id="{22EE70DC-541F-6AEF-3183-1D4F101BE9EE}"/>
              </a:ext>
            </a:extLst>
          </p:cNvPr>
          <p:cNvSpPr/>
          <p:nvPr/>
        </p:nvSpPr>
        <p:spPr>
          <a:xfrm>
            <a:off x="10232019" y="495456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rgbClr val="725032"/>
                </a:solidFill>
              </a:rPr>
              <a:t>테스트 및 평가</a:t>
            </a:r>
            <a:endParaRPr lang="en-US" altLang="ko-KR" sz="1100" b="1" dirty="0">
              <a:solidFill>
                <a:srgbClr val="725032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rgbClr val="725032"/>
                </a:solidFill>
              </a:rPr>
              <a:t>전원</a:t>
            </a:r>
          </a:p>
        </p:txBody>
      </p:sp>
    </p:spTree>
    <p:extLst>
      <p:ext uri="{BB962C8B-B14F-4D97-AF65-F5344CB8AC3E}">
        <p14:creationId xmlns:p14="http://schemas.microsoft.com/office/powerpoint/2010/main" val="3696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3D5244-0D2D-1BB7-57F7-60005566A103}"/>
              </a:ext>
            </a:extLst>
          </p:cNvPr>
          <p:cNvGrpSpPr/>
          <p:nvPr/>
        </p:nvGrpSpPr>
        <p:grpSpPr>
          <a:xfrm>
            <a:off x="217715" y="221343"/>
            <a:ext cx="11698514" cy="6404282"/>
            <a:chOff x="246743" y="221343"/>
            <a:chExt cx="11698514" cy="64042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97DC3C-0D67-F045-7888-508FDCFB2698}"/>
                </a:ext>
              </a:extLst>
            </p:cNvPr>
            <p:cNvSpPr/>
            <p:nvPr/>
          </p:nvSpPr>
          <p:spPr>
            <a:xfrm>
              <a:off x="246743" y="221343"/>
              <a:ext cx="11698514" cy="6404279"/>
            </a:xfrm>
            <a:prstGeom prst="roundRect">
              <a:avLst>
                <a:gd name="adj" fmla="val 241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C58DB641-FC38-3848-6B9F-0F621772DFB6}"/>
                </a:ext>
              </a:extLst>
            </p:cNvPr>
            <p:cNvSpPr/>
            <p:nvPr/>
          </p:nvSpPr>
          <p:spPr>
            <a:xfrm rot="5400000">
              <a:off x="8895187" y="3575556"/>
              <a:ext cx="5881765" cy="218373"/>
            </a:xfrm>
            <a:prstGeom prst="round1Rect">
              <a:avLst>
                <a:gd name="adj" fmla="val 50000"/>
              </a:avLst>
            </a:prstGeom>
            <a:solidFill>
              <a:srgbClr val="E8D8C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8D8C375-B330-7E5C-38FD-FBF4CAB37AAF}"/>
                </a:ext>
              </a:extLst>
            </p:cNvPr>
            <p:cNvSpPr/>
            <p:nvPr/>
          </p:nvSpPr>
          <p:spPr>
            <a:xfrm>
              <a:off x="11782069" y="4986179"/>
              <a:ext cx="108000" cy="12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D989684-A100-22E4-9722-01EF11047F89}"/>
                </a:ext>
              </a:extLst>
            </p:cNvPr>
            <p:cNvSpPr/>
            <p:nvPr/>
          </p:nvSpPr>
          <p:spPr>
            <a:xfrm>
              <a:off x="246743" y="221344"/>
              <a:ext cx="11698514" cy="522514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rgbClr val="FBBD4C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62ABD9D-2B7C-2B72-0BE6-A6C58B8FDE28}"/>
                </a:ext>
              </a:extLst>
            </p:cNvPr>
            <p:cNvGrpSpPr/>
            <p:nvPr/>
          </p:nvGrpSpPr>
          <p:grpSpPr>
            <a:xfrm>
              <a:off x="10903755" y="391772"/>
              <a:ext cx="823129" cy="199470"/>
              <a:chOff x="10903755" y="417172"/>
              <a:chExt cx="823129" cy="19947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508AB3-80B7-44D2-CE53-FB66D195EA5B}"/>
                  </a:ext>
                </a:extLst>
              </p:cNvPr>
              <p:cNvGrpSpPr/>
              <p:nvPr/>
            </p:nvGrpSpPr>
            <p:grpSpPr>
              <a:xfrm>
                <a:off x="10903755" y="417172"/>
                <a:ext cx="823129" cy="199470"/>
                <a:chOff x="10372660" y="431317"/>
                <a:chExt cx="1039900" cy="252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1E9E5E-425B-9328-0EF1-4A9F2015CB24}"/>
                    </a:ext>
                  </a:extLst>
                </p:cNvPr>
                <p:cNvSpPr/>
                <p:nvPr/>
              </p:nvSpPr>
              <p:spPr>
                <a:xfrm>
                  <a:off x="10372660" y="431317"/>
                  <a:ext cx="252000" cy="252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7820726-A3BC-1B4E-B879-E6487B626C61}"/>
                    </a:ext>
                  </a:extLst>
                </p:cNvPr>
                <p:cNvSpPr/>
                <p:nvPr/>
              </p:nvSpPr>
              <p:spPr>
                <a:xfrm>
                  <a:off x="10419622" y="601929"/>
                  <a:ext cx="154236" cy="36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9978E83-5605-0268-9755-6A8C87E89711}"/>
                    </a:ext>
                  </a:extLst>
                </p:cNvPr>
                <p:cNvSpPr/>
                <p:nvPr/>
              </p:nvSpPr>
              <p:spPr>
                <a:xfrm>
                  <a:off x="10766610" y="431317"/>
                  <a:ext cx="252000" cy="252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9E2AE1D-A684-EF99-26A9-94DAA25BC7B6}"/>
                    </a:ext>
                  </a:extLst>
                </p:cNvPr>
                <p:cNvSpPr/>
                <p:nvPr/>
              </p:nvSpPr>
              <p:spPr>
                <a:xfrm>
                  <a:off x="11160560" y="431317"/>
                  <a:ext cx="252000" cy="252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DD57B70-5759-32EC-C8C0-5122E3D4633E}"/>
                    </a:ext>
                  </a:extLst>
                </p:cNvPr>
                <p:cNvSpPr/>
                <p:nvPr/>
              </p:nvSpPr>
              <p:spPr>
                <a:xfrm rot="18900000">
                  <a:off x="11208938" y="543456"/>
                  <a:ext cx="154236" cy="36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B2563EA-7445-E9DF-C7FC-CB34A847CC61}"/>
                    </a:ext>
                  </a:extLst>
                </p:cNvPr>
                <p:cNvSpPr/>
                <p:nvPr/>
              </p:nvSpPr>
              <p:spPr>
                <a:xfrm>
                  <a:off x="10818724" y="531543"/>
                  <a:ext cx="148996" cy="9960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35810CE-AC72-5CB5-7847-12DC6C3024CF}"/>
                    </a:ext>
                  </a:extLst>
                </p:cNvPr>
                <p:cNvSpPr/>
                <p:nvPr/>
              </p:nvSpPr>
              <p:spPr>
                <a:xfrm rot="2700000">
                  <a:off x="11208937" y="543455"/>
                  <a:ext cx="154236" cy="36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ko-KR" alt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790123D-ECEF-E8A3-C9F0-77B4B4368E47}"/>
                  </a:ext>
                </a:extLst>
              </p:cNvPr>
              <p:cNvSpPr/>
              <p:nvPr/>
            </p:nvSpPr>
            <p:spPr>
              <a:xfrm>
                <a:off x="11256834" y="470030"/>
                <a:ext cx="117937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389A566-DE04-657F-56D5-44C7B3764CAD}"/>
              </a:ext>
            </a:extLst>
          </p:cNvPr>
          <p:cNvSpPr/>
          <p:nvPr/>
        </p:nvSpPr>
        <p:spPr>
          <a:xfrm>
            <a:off x="6745856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DF5DF8-C2E7-5955-BF75-2929A400EE2A}"/>
              </a:ext>
            </a:extLst>
          </p:cNvPr>
          <p:cNvSpPr/>
          <p:nvPr/>
        </p:nvSpPr>
        <p:spPr>
          <a:xfrm>
            <a:off x="6608375" y="512483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F94AA6EB-146B-E52F-57DD-ED6F9477F900}"/>
              </a:ext>
            </a:extLst>
          </p:cNvPr>
          <p:cNvSpPr/>
          <p:nvPr/>
        </p:nvSpPr>
        <p:spPr>
          <a:xfrm>
            <a:off x="8413223" y="354782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rgbClr val="725032"/>
                </a:solidFill>
              </a:rPr>
              <a:t>아쉽</a:t>
            </a:r>
            <a:r>
              <a:rPr lang="en-US" altLang="ko-KR" b="1" dirty="0">
                <a:solidFill>
                  <a:srgbClr val="725032"/>
                </a:solidFill>
              </a:rPr>
              <a:t> </a:t>
            </a:r>
            <a:r>
              <a:rPr lang="en-US" altLang="ko-KR" sz="2800" b="1" dirty="0">
                <a:solidFill>
                  <a:srgbClr val="725032"/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적용 못해 아쉽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이래 했으면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2F635CA-D639-8F13-0AD0-945E7C440580}"/>
              </a:ext>
            </a:extLst>
          </p:cNvPr>
          <p:cNvGraphicFramePr>
            <a:graphicFrameLocks noGrp="1"/>
          </p:cNvGraphicFramePr>
          <p:nvPr/>
        </p:nvGraphicFramePr>
        <p:xfrm>
          <a:off x="5927735" y="166285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B5C29E-7395-5EF7-BC33-CAFC0A1F713A}"/>
              </a:ext>
            </a:extLst>
          </p:cNvPr>
          <p:cNvSpPr/>
          <p:nvPr/>
        </p:nvSpPr>
        <p:spPr>
          <a:xfrm>
            <a:off x="5252444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8D74DF-8B0E-FA22-AFD2-D7A413564E2D}"/>
              </a:ext>
            </a:extLst>
          </p:cNvPr>
          <p:cNvSpPr/>
          <p:nvPr/>
        </p:nvSpPr>
        <p:spPr>
          <a:xfrm>
            <a:off x="5114963" y="273673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설명선: 굽은 선(테두리 없음) 35">
            <a:extLst>
              <a:ext uri="{FF2B5EF4-FFF2-40B4-BE49-F238E27FC236}">
                <a16:creationId xmlns:a16="http://schemas.microsoft.com/office/drawing/2014/main" id="{DDCFA4CF-D345-25A0-833C-E4411CD46E21}"/>
              </a:ext>
            </a:extLst>
          </p:cNvPr>
          <p:cNvSpPr/>
          <p:nvPr/>
        </p:nvSpPr>
        <p:spPr>
          <a:xfrm flipH="1">
            <a:off x="794312" y="293526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rgbClr val="725032"/>
                </a:solidFill>
              </a:rPr>
              <a:t>성취</a:t>
            </a:r>
            <a:r>
              <a:rPr lang="en-US" altLang="ko-KR" b="1" dirty="0">
                <a:solidFill>
                  <a:srgbClr val="725032"/>
                </a:solidFill>
              </a:rPr>
              <a:t> </a:t>
            </a:r>
            <a:r>
              <a:rPr lang="en-US" altLang="ko-KR" sz="2800" b="1" dirty="0">
                <a:solidFill>
                  <a:srgbClr val="725032"/>
                </a:solidFill>
              </a:rPr>
              <a:t>82%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~~~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경험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~~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얻을 수 있었다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222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14</cp:revision>
  <dcterms:created xsi:type="dcterms:W3CDTF">2023-05-08T08:37:13Z</dcterms:created>
  <dcterms:modified xsi:type="dcterms:W3CDTF">2023-12-11T09:09:58Z</dcterms:modified>
</cp:coreProperties>
</file>