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*" initials="*" lastIdx="1" clrIdx="0">
    <p:extLst>
      <p:ext uri="{19B8F6BF-5375-455C-9EA6-DF929625EA0E}">
        <p15:presenceInfo xmlns:p15="http://schemas.microsoft.com/office/powerpoint/2012/main" userId="*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F36E3-0ADC-4DAA-B514-C6A881967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21619-167C-42C6-9F5B-9C5D3CA4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6C0E1B-3374-46D6-9DF7-93E4E6CD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71B6E5-BBE8-4C8F-87B7-E7104FD9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048FED-2FFE-443C-A016-E571BEA7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45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0695B-AF8E-4DDF-8CF7-15748164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B30D08-D781-4862-BAB6-81F038825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F85449-4D22-4666-8910-D8DA5D1C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76679-F637-4EE9-B6B4-C3014404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83C89-52C2-437B-8EED-CA6844EC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611EB2-1609-4736-A66A-E87D1F863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69B0EF-A9D7-4B2E-B6DD-B64D7373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4B3653-E19B-4C13-8D87-B7291094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77C73-3D19-4FD0-B106-2FAC678E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7C8225-3734-48CD-96C3-059636BC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1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3C47E-FC75-40F6-9D0B-D88FF8DB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8A6471-8842-4E53-BBAC-7A1CB8E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06E0B-C4F3-4CDE-8819-4BD63F36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9F70A-7B56-45EF-AE30-6DDA826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7BBE55-891E-4CCA-8300-FF4E649D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6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5C786-AF9E-48E5-AA09-DA7DCAA3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C85A33-DB02-4EF6-AC3B-47580177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9C323-BBBA-438C-8AD2-F9C3E1D2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18AA8-4AB4-456D-8966-FE66202D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DC3E4-24F1-4186-BE80-2519FBCC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70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8AD546-C970-42A6-AA04-0B12FA8D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ECF9A-1AE2-41FC-A409-F4CE260F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1A2D47-8C45-41D2-8D5F-1D03C4731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058A4-CDD9-4AF3-B988-366C2CCD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429D4-B730-48CE-97E5-60633E7D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CB41C-A2D9-4BCD-ABED-B1609F8F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1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400BE-2E29-4EC4-806C-358D6E4D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4B3330-6895-4732-873B-D3EF6B9C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65EF6E-1B51-4840-AD7C-5DDAA1122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6305CC-530B-42AD-8FC0-864C130A2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3E71D1-9A72-440C-8DD8-ACF508EC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87288D-FCF4-46AE-9287-517C76E7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D5180C-BAF5-4860-A1DF-24E777DB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DFDDDC-FB2E-42AC-A203-C4C49522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90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32970-67B1-45B9-9F36-2ECCA668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1644A1-BC3A-4EB7-B6AF-73A24EE4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F8BC56-65DC-44CB-923B-5A09534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65CEB1-E84A-4EF7-9CFC-F5402FFA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69AC1AC-0DC0-4AC3-82C3-DF3FD2CF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6218B9-2CB5-400A-9412-CBF8798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1D7CD4-8123-46EB-B263-779C237B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7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60CD6-B0F4-4D57-A822-44A3DF84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C7DDD0-2C4E-4C2B-865D-2D17CBEB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6DECC5-1C84-4201-9B4F-C274097B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86C310-3DED-4BB4-9F88-73240762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C59510-57CD-4362-9C13-2AAB772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4C0DD3-D324-4BE1-8E96-C3032CD7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5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475D1-BBAC-4F7B-98C4-2B7A93CE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77135CC-65D6-4276-8F4D-A12660F0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A3BCC4-5794-41E2-B315-EF9E9F9C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88A83-7C85-48D0-9A86-7829B420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0C882-1DF8-4DF7-AAC6-D36CFB99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44791E-2E30-4974-8275-9C40323C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542210-0693-4AE2-90A9-0902FE6A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4F5C02-1EDE-4E9D-ACC7-205A2FDD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B4E4EE-52A3-49F8-8621-115FBF31F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8847-9AA3-4CDF-9BAC-C40013D5CB17}" type="datetimeFigureOut">
              <a:rPr kumimoji="1" lang="ja-JP" altLang="en-US" smtClean="0"/>
              <a:t>2023/2/13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CF2B9-164A-4E04-BF7C-571A0C7C1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13856-9BA0-4693-B385-68A9FA51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1DA6-31DB-4D26-A14E-59CE9BCAC0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92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.go.jp/kawabou/pcfull/tm?itmkndCd=300&amp;ofcCd=85000&amp;obsCd=8500000161&amp;isCurrent=true&amp;fld=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iver.go.jp/kawabou/file/files/tmlist/swstg/20230206/0930/8500000161.js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river.go.jp/kawabou/pcfull/tm?itmkndCd=300&amp;ofcCd=85000&amp;obsCd=8500000160&amp;isCurrent=true&amp;fld=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iver.go.jp/kawabou/pcfull/tm?itmkndCd=300&amp;ofcCd=85000&amp;obsCd=8500000160&amp;isCurrent=true&amp;fld=0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.go.jp/kawabou/file/files/tmlist/swstg/20230206/1010/8500000160.json" TargetMode="External"/><Relationship Id="rId2" Type="http://schemas.openxmlformats.org/officeDocument/2006/relationships/hyperlink" Target="https://www.river.go.jp/kawabou/file/files/tmlist/swstg/20230113/1125/8500000160.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B27AC-2D8A-40DA-88F4-E1442439C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60" y="147003"/>
            <a:ext cx="1859280" cy="551497"/>
          </a:xfrm>
        </p:spPr>
        <p:txBody>
          <a:bodyPr>
            <a:normAutofit/>
          </a:bodyPr>
          <a:lstStyle/>
          <a:p>
            <a:r>
              <a:rPr kumimoji="1" lang="ja-JP" altLang="en-US" sz="1400" dirty="0"/>
              <a:t>川の水位情報</a:t>
            </a:r>
            <a:br>
              <a:rPr kumimoji="1" lang="en-US" altLang="ja-JP" sz="1400" dirty="0"/>
            </a:br>
            <a:r>
              <a:rPr lang="ja-JP" altLang="en-US" sz="1400" dirty="0"/>
              <a:t>危機管理型水位計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FEF8238-E6A4-4F0E-A693-32D10FB6C8A9}"/>
              </a:ext>
            </a:extLst>
          </p:cNvPr>
          <p:cNvSpPr txBox="1"/>
          <p:nvPr/>
        </p:nvSpPr>
        <p:spPr>
          <a:xfrm>
            <a:off x="302260" y="6009957"/>
            <a:ext cx="11642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https://k.river.go.jp/?zm=13&amp;clat=35.11436217135798&amp;clon=138.35769653320315&amp;t=0&amp;dobs=1&amp;drvr=1&amp;dtv=1&amp;dtmobs=1&amp;dtmtv=1</a:t>
            </a:r>
            <a:endParaRPr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83964F-98BB-47D1-9055-838393273C16}"/>
              </a:ext>
            </a:extLst>
          </p:cNvPr>
          <p:cNvSpPr txBox="1"/>
          <p:nvPr/>
        </p:nvSpPr>
        <p:spPr>
          <a:xfrm>
            <a:off x="537210" y="1394460"/>
            <a:ext cx="2068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地点</a:t>
            </a:r>
            <a:endParaRPr lang="en-US" altLang="ja-JP" b="1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・玉川</a:t>
            </a:r>
            <a:endParaRPr kumimoji="1" lang="en-US" altLang="ja-JP" dirty="0"/>
          </a:p>
          <a:p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・安倍川</a:t>
            </a:r>
            <a:r>
              <a:rPr lang="en-US" altLang="ja-JP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L20k5</a:t>
            </a: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安倍川</a:t>
            </a:r>
            <a:r>
              <a:rPr lang="en-US" altLang="ja-JP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R18k75</a:t>
            </a: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・油山</a:t>
            </a:r>
            <a:endParaRPr lang="en-US" altLang="ja-JP" b="1" i="0" dirty="0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33F83D2-BFD0-48FA-A1E5-2927679E884C}"/>
              </a:ext>
            </a:extLst>
          </p:cNvPr>
          <p:cNvGrpSpPr/>
          <p:nvPr/>
        </p:nvGrpSpPr>
        <p:grpSpPr>
          <a:xfrm>
            <a:off x="3156446" y="492674"/>
            <a:ext cx="8446417" cy="4278881"/>
            <a:chOff x="3156446" y="492674"/>
            <a:chExt cx="8446417" cy="4278881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344A886-5E2C-4A87-B595-823285F6C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31" t="11582" r="52911" b="14467"/>
            <a:stretch/>
          </p:blipFill>
          <p:spPr>
            <a:xfrm>
              <a:off x="3156446" y="492674"/>
              <a:ext cx="8446417" cy="4278881"/>
            </a:xfrm>
            <a:prstGeom prst="rect">
              <a:avLst/>
            </a:prstGeom>
          </p:spPr>
        </p:pic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B4393EC-959B-4FFD-82BF-56299774E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7051" y="2690998"/>
              <a:ext cx="544869" cy="54486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992A385E-D2B2-45D0-9437-9FC758BB4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654" y="3305293"/>
              <a:ext cx="544869" cy="54486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9C9837-290A-4921-BC78-91CABB26F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4917" y="2359679"/>
              <a:ext cx="544869" cy="54486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B098891-2B8B-4CAD-AEFD-AF2E7AA4F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8" y="3846465"/>
              <a:ext cx="544869" cy="54486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43BF33D-ED17-4655-98D1-EA2D19EC03F8}"/>
                </a:ext>
              </a:extLst>
            </p:cNvPr>
            <p:cNvSpPr txBox="1"/>
            <p:nvPr/>
          </p:nvSpPr>
          <p:spPr>
            <a:xfrm>
              <a:off x="5739111" y="1899880"/>
              <a:ext cx="97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i="0" dirty="0"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・玉川</a:t>
              </a:r>
              <a:endParaRPr kumimoji="1" lang="en-US" altLang="ja-JP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20E2FFF-D533-44E4-8460-980FC6DFC270}"/>
                </a:ext>
              </a:extLst>
            </p:cNvPr>
            <p:cNvSpPr txBox="1"/>
            <p:nvPr/>
          </p:nvSpPr>
          <p:spPr>
            <a:xfrm>
              <a:off x="7702411" y="2754064"/>
              <a:ext cx="2068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i="0" dirty="0"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・安倍川</a:t>
              </a:r>
              <a:r>
                <a:rPr lang="en-US" altLang="ja-JP" b="1" i="0" dirty="0"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L20k5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3799F2B-7F77-407F-BDE3-7ECA576E7C64}"/>
                </a:ext>
              </a:extLst>
            </p:cNvPr>
            <p:cNvSpPr txBox="1"/>
            <p:nvPr/>
          </p:nvSpPr>
          <p:spPr>
            <a:xfrm>
              <a:off x="7741920" y="3319423"/>
              <a:ext cx="2068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</a:t>
              </a:r>
              <a:r>
                <a:rPr lang="ja-JP" altLang="en-US" b="1" i="0" dirty="0"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安倍川</a:t>
              </a:r>
              <a:r>
                <a:rPr lang="en-US" altLang="ja-JP" b="1" i="0" dirty="0"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R18k75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78FCF78-3EB7-4B1F-B7AD-55A9787B230D}"/>
                </a:ext>
              </a:extLst>
            </p:cNvPr>
            <p:cNvSpPr txBox="1"/>
            <p:nvPr/>
          </p:nvSpPr>
          <p:spPr>
            <a:xfrm>
              <a:off x="6529786" y="4304103"/>
              <a:ext cx="2068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・油山</a:t>
              </a:r>
              <a:endParaRPr lang="en-US" altLang="ja-JP" b="1" i="0" dirty="0"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48EF97B-7507-4C06-84D5-2506D49D4B34}"/>
                </a:ext>
              </a:extLst>
            </p:cNvPr>
            <p:cNvSpPr txBox="1"/>
            <p:nvPr/>
          </p:nvSpPr>
          <p:spPr>
            <a:xfrm>
              <a:off x="4725113" y="3439889"/>
              <a:ext cx="1359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西河内</a:t>
              </a:r>
              <a:r>
                <a:rPr lang="ja-JP" altLang="en-US" b="1" dirty="0">
                  <a:solidFill>
                    <a:srgbClr val="0000FF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川</a:t>
              </a:r>
              <a:endParaRPr kumimoji="1" lang="en-US" altLang="ja-JP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550997B-336E-4363-A6AE-EA79485CC52F}"/>
              </a:ext>
            </a:extLst>
          </p:cNvPr>
          <p:cNvGrpSpPr/>
          <p:nvPr/>
        </p:nvGrpSpPr>
        <p:grpSpPr>
          <a:xfrm>
            <a:off x="688247" y="3504089"/>
            <a:ext cx="3773604" cy="2122122"/>
            <a:chOff x="688247" y="3504089"/>
            <a:chExt cx="3773604" cy="2122122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78315FD5-0184-4DCA-987E-A10B22D17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056" t="16177" r="55992" b="21936"/>
            <a:stretch/>
          </p:blipFill>
          <p:spPr>
            <a:xfrm>
              <a:off x="688247" y="3504089"/>
              <a:ext cx="3773604" cy="2122122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307D2568-D1A2-4F29-B908-D070A6EA681F}"/>
                </a:ext>
              </a:extLst>
            </p:cNvPr>
            <p:cNvSpPr/>
            <p:nvPr/>
          </p:nvSpPr>
          <p:spPr>
            <a:xfrm>
              <a:off x="1668780" y="4391334"/>
              <a:ext cx="344627" cy="28210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41F19CE-B144-4ACB-8CCE-31AA5A0578AA}"/>
              </a:ext>
            </a:extLst>
          </p:cNvPr>
          <p:cNvCxnSpPr/>
          <p:nvPr/>
        </p:nvCxnSpPr>
        <p:spPr>
          <a:xfrm flipV="1">
            <a:off x="5365429" y="2649433"/>
            <a:ext cx="373682" cy="779567"/>
          </a:xfrm>
          <a:prstGeom prst="straightConnector1">
            <a:avLst/>
          </a:prstGeom>
          <a:ln w="19050">
            <a:solidFill>
              <a:srgbClr val="0000FF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1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41C1EB4-1108-4819-BD27-DAF6593C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4B30172-29FD-46AC-AEB8-8AA8B1F8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4093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9EE297-B33C-4EBF-A268-FF6323F19F65}"/>
              </a:ext>
            </a:extLst>
          </p:cNvPr>
          <p:cNvSpPr txBox="1"/>
          <p:nvPr/>
        </p:nvSpPr>
        <p:spPr>
          <a:xfrm>
            <a:off x="274948" y="5590857"/>
            <a:ext cx="1164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https://www.river.go.jp/kawabou/pcfull/tm?itmkndCd=300&amp;ofcCd=85000&amp;obsCd=8500000161&amp;isCurrent=true&amp;fld=0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https://www.river.go.jp/kawabou/file/files/tmlist/swstg/20230206/0930/8500000161.json</a:t>
            </a:r>
            <a:endParaRPr lang="en-US" altLang="ja-JP" dirty="0"/>
          </a:p>
          <a:p>
            <a:r>
              <a:rPr lang="en-US" altLang="ja-JP" dirty="0"/>
              <a:t>https://www.river.go.jp/kawabou/file/files/tmlist/swstg/20230213/1425/8500000161.json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907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41C1EB4-1108-4819-BD27-DAF6593C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9EE297-B33C-4EBF-A268-FF6323F19F65}"/>
              </a:ext>
            </a:extLst>
          </p:cNvPr>
          <p:cNvSpPr txBox="1"/>
          <p:nvPr/>
        </p:nvSpPr>
        <p:spPr>
          <a:xfrm>
            <a:off x="302260" y="6009957"/>
            <a:ext cx="11642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https://www.river.go.jp/kawabou/pcfull/tm?itmkndCd=300&amp;ofcCd=85000&amp;obsCd=8500000160&amp;isCurrent=true&amp;fld=0</a:t>
            </a:r>
            <a:endParaRPr lang="en-US" altLang="ja-JP" dirty="0"/>
          </a:p>
          <a:p>
            <a:r>
              <a:rPr lang="en-US" altLang="ja-JP" dirty="0"/>
              <a:t>https://www.river.go.jp/kawabou/file/files/tmlist/swstg/20230206/1010/8500000160.json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3194B75-063A-439A-BA58-07DF984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41C1EB4-1108-4819-BD27-DAF6593C7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9EE297-B33C-4EBF-A268-FF6323F19F65}"/>
              </a:ext>
            </a:extLst>
          </p:cNvPr>
          <p:cNvSpPr txBox="1"/>
          <p:nvPr/>
        </p:nvSpPr>
        <p:spPr>
          <a:xfrm>
            <a:off x="302260" y="6009957"/>
            <a:ext cx="11642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https://www.river.go.jp/kawabou/pcfull/tm?itmkndCd=300&amp;ofcCd=85000&amp;obsCd=8500000160&amp;isCurrent=true&amp;fld=0</a:t>
            </a:r>
            <a:endParaRPr lang="en-US" altLang="ja-JP" dirty="0"/>
          </a:p>
          <a:p>
            <a:r>
              <a:rPr lang="en-US" altLang="ja-JP" dirty="0"/>
              <a:t>https://www.river.go.jp/kawabou/file/files/tmlist/swstg/20230206/1025/2200000053.json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E25F19-944D-4844-9B0C-0B3327B7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" y="0"/>
            <a:ext cx="12192000" cy="59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7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AD82C-4674-4A5D-98A7-D683AC778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310896"/>
            <a:ext cx="10515600" cy="4896803"/>
          </a:xfrm>
        </p:spPr>
        <p:txBody>
          <a:bodyPr>
            <a:normAutofit/>
          </a:bodyPr>
          <a:lstStyle/>
          <a:p>
            <a:r>
              <a:rPr lang="ja-JP" altLang="en-US" sz="1400" dirty="0"/>
              <a:t>危機管理型水位計なので，出水の恐れがある際は</a:t>
            </a:r>
            <a:r>
              <a:rPr lang="en-US" altLang="ja-JP" sz="1400" dirty="0"/>
              <a:t>10</a:t>
            </a:r>
            <a:r>
              <a:rPr lang="ja-JP" altLang="en-US" sz="1400" dirty="0"/>
              <a:t>分毎のデータがあるが，平常時は一日に１データの場合がある．よって，時系列の間隔が一定でないことに注意する．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/>
              <a:t>20230113</a:t>
            </a:r>
            <a:r>
              <a:rPr lang="ja-JP" altLang="en-US" sz="1400" dirty="0"/>
              <a:t>追記</a:t>
            </a:r>
            <a:endParaRPr kumimoji="1" lang="en-US" altLang="ja-JP" sz="1400" dirty="0">
              <a:hlinkClick r:id="rId2"/>
            </a:endParaRPr>
          </a:p>
          <a:p>
            <a:pPr marL="0" indent="0">
              <a:buNone/>
            </a:pPr>
            <a:endParaRPr lang="en-US" altLang="ja-JP" sz="1400" dirty="0">
              <a:hlinkClick r:id="rId2"/>
            </a:endParaRPr>
          </a:p>
          <a:p>
            <a:pPr marL="0" indent="0">
              <a:buNone/>
            </a:pPr>
            <a:r>
              <a:rPr kumimoji="1" lang="en-US" altLang="ja-JP" sz="1400" dirty="0">
                <a:hlinkClick r:id="rId2"/>
              </a:rPr>
              <a:t>https://www.river.go.jp/kawabou/file/files/tmlist/swstg/20230113/1125/8500000160.json</a:t>
            </a:r>
            <a:endParaRPr kumimoji="1"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hlinkClick r:id="rId3"/>
              </a:rPr>
              <a:t>https://www.river.go.jp/kawabou/file/files/tmlist/swstg/20230206/1010/8500000160.json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クリック操作の自動化によるスクレイピングは失敗</a:t>
            </a:r>
            <a:endParaRPr lang="en-US" altLang="ja-JP" sz="1400" dirty="0"/>
          </a:p>
          <a:p>
            <a:pPr marL="0" indent="0">
              <a:buNone/>
            </a:pPr>
            <a:r>
              <a:rPr kumimoji="1" lang="ja-JP" altLang="en-US" sz="1400" dirty="0"/>
              <a:t>スクレイピングは上記の</a:t>
            </a:r>
            <a:r>
              <a:rPr kumimoji="1" lang="en-US" altLang="ja-JP" sz="1400" dirty="0"/>
              <a:t>json</a:t>
            </a:r>
            <a:r>
              <a:rPr kumimoji="1" lang="ja-JP" altLang="en-US" sz="1400" dirty="0"/>
              <a:t>ファイルから行うほうがベター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2951D7B-F2AC-4CCE-B813-4A7C8D1DDC19}"/>
              </a:ext>
            </a:extLst>
          </p:cNvPr>
          <p:cNvSpPr txBox="1">
            <a:spLocks/>
          </p:cNvSpPr>
          <p:nvPr/>
        </p:nvSpPr>
        <p:spPr>
          <a:xfrm>
            <a:off x="302260" y="147003"/>
            <a:ext cx="1859280" cy="55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34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389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川の水位情報 危機管理型水位計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河川防災情報 大阪府河川室</dc:title>
  <dc:creator>*</dc:creator>
  <cp:lastModifiedBy>成田 勇樹</cp:lastModifiedBy>
  <cp:revision>25</cp:revision>
  <cp:lastPrinted>2022-06-03T05:11:09Z</cp:lastPrinted>
  <dcterms:created xsi:type="dcterms:W3CDTF">2022-06-03T05:09:35Z</dcterms:created>
  <dcterms:modified xsi:type="dcterms:W3CDTF">2023-02-13T05:36:43Z</dcterms:modified>
</cp:coreProperties>
</file>