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1006" autoAdjust="0"/>
  </p:normalViewPr>
  <p:slideViewPr>
    <p:cSldViewPr snapToGrid="0">
      <p:cViewPr>
        <p:scale>
          <a:sx n="76" d="100"/>
          <a:sy n="76" d="100"/>
        </p:scale>
        <p:origin x="792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61476-CB45-4FB1-BAC9-B888E2F27EA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308D-5F06-4CE2-9073-08B66EF80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bioinformatics.slack.com/archives/D01KM394TTQ/p16199248230243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 for assembly and variant calling including spades. </a:t>
            </a:r>
          </a:p>
          <a:p>
            <a:endParaRPr lang="en-US" dirty="0"/>
          </a:p>
          <a:p>
            <a:r>
              <a:rPr lang="en-US" dirty="0"/>
              <a:t>De novo concept to explain, the relevance to when a strand is new and nothing to refer to. Same way and fashion as the corona. That is done by the </a:t>
            </a:r>
            <a:r>
              <a:rPr lang="en-US" dirty="0" err="1"/>
              <a:t>assemebly</a:t>
            </a:r>
            <a:r>
              <a:rPr lang="en-US" dirty="0"/>
              <a:t> of small fragments. </a:t>
            </a:r>
          </a:p>
          <a:p>
            <a:r>
              <a:rPr lang="en-US" dirty="0"/>
              <a:t>Take out from the paper project a </a:t>
            </a:r>
            <a:r>
              <a:rPr lang="en-US"/>
              <a:t>few points.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1308D-5F06-4CE2-9073-08B66EF800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“The ZSM028 sample was first trimmed to remove adapters, low quality sequences with Q-scores below 125 20, and short sequences below 30 bp using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AdapterRemoval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(Schubert et al., 2016) v2.3.1. The reads 126 were de novo assembled into contigs using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MetaSPAdes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Nurk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et al. (2017) v3.13.1 using the non-default 127 k-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lengths 21, 33, and 45. Reads were then mapped back to the contigs with length &gt; 1,000 bp 128 using Bowtie2 (Langmead and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Salzberg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2012), in the very-sensitive mode, while allowing up to 1 129 mismatch in the seeding process. The alignment files were then given as an input to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PyDamage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v0.50. 130 Contigs passing filtering thresholds were functionally annotated with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Prokka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v1.14.6 (Seemann, 2014), 131 using the --metagenome flag"</a:t>
            </a:r>
          </a:p>
          <a:p>
            <a:pPr algn="r"/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3"/>
              </a:rPr>
              <a:t>11:07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and before that: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"We re-analyzed ancient metagenomic data from the archaeological paleofeces sample ZSM028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Zape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28) 120 dating to ca. 1300 BP from the site of Cueva de los Muertos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Chiquitos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in Mexico, previously published in 121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Borry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et al. (2020) (ENA run accession codes ERR3678595, ERR3678598, ERR3678602, ERR3678603, 122 and ERR3678613)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1308D-5F06-4CE2-9073-08B66EF800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chose three microbiome96 associated microbial taxa with low (</a:t>
            </a:r>
            <a:r>
              <a:rPr lang="en-US" dirty="0" err="1"/>
              <a:t>Methanobrevibacter</a:t>
            </a:r>
            <a:r>
              <a:rPr lang="en-US" dirty="0"/>
              <a:t> </a:t>
            </a:r>
            <a:r>
              <a:rPr lang="en-US" dirty="0" err="1"/>
              <a:t>smithii</a:t>
            </a:r>
            <a:r>
              <a:rPr lang="en-US" dirty="0"/>
              <a:t>, 31%), medium (</a:t>
            </a:r>
            <a:r>
              <a:rPr lang="en-US" dirty="0" err="1"/>
              <a:t>Tannerella</a:t>
            </a:r>
            <a:r>
              <a:rPr lang="en-US" dirty="0"/>
              <a:t> forsythia, 97 47%), and high (Actinomyces dentalis, 72%) GC 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Aligned to one of the bacterial genomes they write about in the paper with 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bwa 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 in the variant calling workflow.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1308D-5F06-4CE2-9073-08B66EF800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Convert to bam with samtools as in the variant calling workflow</a:t>
            </a:r>
          </a:p>
          <a:p>
            <a:endParaRPr lang="en-US" dirty="0"/>
          </a:p>
          <a:p>
            <a:r>
              <a:rPr lang="en-US" dirty="0" err="1"/>
              <a:t>pydamage</a:t>
            </a:r>
            <a:r>
              <a:rPr lang="en-US" dirty="0"/>
              <a:t> analyze </a:t>
            </a:r>
            <a:r>
              <a:rPr lang="en-US" dirty="0" err="1"/>
              <a:t>aligned.bam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1308D-5F06-4CE2-9073-08B66EF800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639E-B2EE-4483-A5D3-89785D66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5AEE-5DFE-4031-97B8-BABD40F7C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7101-3152-404A-B8EB-24224B11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8E2E-9333-4BD3-B196-E06BEC59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EAD0-64B0-43B2-8CBC-44585B56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4866-8BE3-4B1D-9671-8DB5DA3B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39043-90CF-404B-B9C1-4484DB41C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C8D0-2A84-42F0-874A-31438916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EB54-53D4-414D-B77E-62D0BC29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9036-F335-40AB-9ADD-2C93901B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6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DF0EE-2307-4241-B091-17225E55B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13260-521B-46B1-946E-AE89CEFA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5F45-1799-4EE7-BDB5-BE998107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8DDF-78AD-4902-A2CF-05D339DE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FCAC-9338-4E7B-9257-9ED345B0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168A-EE99-4C40-BE29-918DEC28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6DEF-F238-4859-ACDA-F5219564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D4DD-CEFC-4AED-803A-BC5F742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274C-20A6-4DC7-9C5D-283A86AA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16FB-FBF4-4557-A968-48866146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B98E-3893-4DAE-A318-20B866F7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245D-F3CE-4A4D-A469-69B48E95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DED2-B6BE-4758-9545-204F52B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3D9E-A47D-4600-950C-D7FCA706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AF471-C5CF-4DAD-9FE9-C78B12A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2BB6-F2A5-4015-8449-DD04AB3E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A940-222B-4186-B230-5813E3B7B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504EA-6544-4A8D-ADCF-8AB4B951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0C29A-11F0-40A5-982C-EC37EB6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EED7F-6F99-4AC2-9094-8AA06191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6DDF4-276F-43D0-98E0-9D42ED8A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9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4129-77D4-4F92-A39C-8C6378EE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01FE8-2617-487F-BC16-7E577501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D0B5A-2694-4029-80C8-EBF19F731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BB7D2-4BD2-4872-BC2F-852819F2E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60358-59B8-4E9F-8A5D-4B2BFAFC5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F3B6C-0F44-4595-A0D8-42A04BE0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B3EE3-E183-4E10-8CBD-34051D52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2C2D-D4DA-4F30-A03E-44280142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3974-A360-418B-9DEB-396AED7E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ADFB1-126D-44B4-BB66-92E19EB4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F8810-8A44-4DD4-B118-8DE64A49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F2836-AE96-4F4C-8131-7F3A4BAA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EA20B-1228-43F3-B506-AB21A3A0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3E60E-6F33-46D8-AB95-93E0E547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AA808-B197-4E09-AA71-6DD50B49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F3BE-A9CF-45C0-B10F-D26632A3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549-120D-4659-85B3-79E2D17C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071F0-E11A-4DC9-B070-D9FDAD4F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524E1-1F53-43CA-93C2-CCDB84CC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3945-C008-4C63-B66F-F260EC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899B3-DADE-498C-ADC7-CAA38085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5654-9E01-4D0E-9514-3DF348A2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9C2EB-48BE-49D1-9D7B-CF26C32A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4B6EA-4D1E-45BF-ACDA-0B115B07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B0F5-07EE-4D06-A45D-784A7079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5036B-9193-4F5F-AE68-4C7AF049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594CE-3E27-4482-9882-1828A161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B29FD-AFDE-459A-8B5B-D22EC6BF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A1EE-34AA-4C98-A2F0-D2BC8510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B138-B4A3-4D4E-8103-6E9B11C32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7A65-BB88-44AE-A9FF-E37264802AC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5D16-1320-43A3-8041-737373484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EA901-3963-4743-B11D-DC8A2BAAF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2C1-7915-4D40-937F-F4FBB812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damage.readthedocs.io/en/latest/output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2B417-B287-4125-90CF-4F28EED8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BIO331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FF6C-8A39-4C4C-B9B0-25874AB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120694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Pydamage Software</a:t>
            </a:r>
          </a:p>
          <a:p>
            <a:r>
              <a:rPr lang="en-US" dirty="0">
                <a:solidFill>
                  <a:schemeClr val="tx2"/>
                </a:solidFill>
              </a:rPr>
              <a:t>Yaniv kovalski</a:t>
            </a:r>
          </a:p>
          <a:p>
            <a:r>
              <a:rPr lang="en-US" dirty="0">
                <a:solidFill>
                  <a:schemeClr val="tx2"/>
                </a:solidFill>
              </a:rPr>
              <a:t>05/3/2021</a:t>
            </a:r>
          </a:p>
        </p:txBody>
      </p:sp>
    </p:spTree>
    <p:extLst>
      <p:ext uri="{BB962C8B-B14F-4D97-AF65-F5344CB8AC3E}">
        <p14:creationId xmlns:p14="http://schemas.microsoft.com/office/powerpoint/2010/main" val="85096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2B417-B287-4125-90CF-4F28EED8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Background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FF6C-8A39-4C4C-B9B0-25874AB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12069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tools are being used?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concepts and terms are used? </a:t>
            </a:r>
          </a:p>
        </p:txBody>
      </p:sp>
    </p:spTree>
    <p:extLst>
      <p:ext uri="{BB962C8B-B14F-4D97-AF65-F5344CB8AC3E}">
        <p14:creationId xmlns:p14="http://schemas.microsoft.com/office/powerpoint/2010/main" val="110620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2B417-B287-4125-90CF-4F28EED8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243" y="285749"/>
            <a:ext cx="5760846" cy="1685647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Protocol Pre Pydamage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FF6C-8A39-4C4C-B9B0-25874AB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668" y="2314297"/>
            <a:ext cx="9515616" cy="3962400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Download software Pydamage (from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github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used li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brary(rentrez) access list of ERRs from ENA database. 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fastq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-dumped the raw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 novo assembled with metaspades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Aligned to one of the bacterial genomes they write about in the paper with 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bwa 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 in the variant calling workflow.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Convert to bam with samtools as in the variant calling workflow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Send the bam file to Pydamage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Quick start Pydamage (or use one of the API applications)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Analyze results. </a:t>
            </a:r>
          </a:p>
        </p:txBody>
      </p:sp>
    </p:spTree>
    <p:extLst>
      <p:ext uri="{BB962C8B-B14F-4D97-AF65-F5344CB8AC3E}">
        <p14:creationId xmlns:p14="http://schemas.microsoft.com/office/powerpoint/2010/main" val="18182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2B417-B287-4125-90CF-4F28EED8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636" y="330744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Access ERR list from PREJB id number using rentrez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FF6C-8A39-4C4C-B9B0-25874AB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9" y="2540000"/>
            <a:ext cx="11978335" cy="420624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fastq_d_function &lt;- function(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ERR_vector_input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){  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for(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in 1:length(ERR_vector_input))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{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  #next line for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debuging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  cat("current SRR input is -",ERR_vector_input[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])   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 fastq_d_system &lt;-paste("parallel-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fastq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-dump --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sra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-id", ERR_vector_input[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], "--threads 8 --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outdir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./ --split-files --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gzip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",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sep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=" ")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  system(fastq_d_system)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}}</a:t>
            </a:r>
          </a:p>
          <a:p>
            <a:pPr algn="l"/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fun&lt;- function(){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xtrct_idNum_from_PRJNAinputRdLn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&lt;- paste(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str_extract_all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readline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("type in your PRJEB id number in here (i.e. PRJEB33577) "), "[0-9]", simplify = TRUE), collapse = "")  </a:t>
            </a:r>
          </a:p>
          <a:p>
            <a:pPr algn="l"/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PRJEB_number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&lt;- paste("PRJEB",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xtrct_idNum_from_PRJNAinputRdLn,sep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="")  </a:t>
            </a:r>
          </a:p>
          <a:p>
            <a:pPr algn="l"/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PRJEB_storage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&lt;-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readline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("type in directory name or desired path:\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nExample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1: /projectnb2/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ct-shbioinf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ykovalski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pyDamage_project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new_name_of_dir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\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nExample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2: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new_name_of_dir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")  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system(paste("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mkdir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",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PRJEB_storage,sep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" ")) 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setwd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PRJEB_storage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  </a:t>
            </a:r>
          </a:p>
          <a:p>
            <a:pPr algn="l"/>
            <a:r>
              <a:rPr lang="en-US" dirty="0">
                <a:solidFill>
                  <a:srgbClr val="1D1C1D"/>
                </a:solidFill>
                <a:latin typeface="Slack-Lato"/>
              </a:rPr>
              <a:t>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input_system_PRJEB_id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&lt;- paste("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esearch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db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bioproject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-query",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PRJEB_number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,"|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efetch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-format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runinfo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-mode xml |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xtract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-pattern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ProjectID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-element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CenterID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",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sep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" ")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id_insert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&lt;- system(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input_system_PRJEB_id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intern = TRUE)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get_ERR_files_names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&lt;- paste("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esearch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db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sra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-query",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id_insert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,"|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efetch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-format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runinfo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-mode xml |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xtract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-pattern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SraRunInfo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-element Run",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sep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= " ")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ERR_vector_preSplit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&lt;- system(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get_ERR_files_names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intern = TRUE)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 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ERR_vector_postSplit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&lt;-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strsplit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ERR_vector_preSplit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'\t')  fastq_d_function(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ERR_vector_postSplit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}</a:t>
            </a:r>
          </a:p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fun()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1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2B417-B287-4125-90CF-4F28EED8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4900" y="301657"/>
            <a:ext cx="5760846" cy="1661457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De novo assembled with metaspades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FF6C-8A39-4C4C-B9B0-25874AB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60786"/>
            <a:ext cx="12499942" cy="35272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First, I assigned a data folder which I cd into.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Then I made sure to load spades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Then I used the following code to </a:t>
            </a:r>
            <a:r>
              <a:rPr lang="en-US" dirty="0" err="1">
                <a:solidFill>
                  <a:schemeClr val="tx2"/>
                </a:solidFill>
              </a:rPr>
              <a:t>gunzip</a:t>
            </a:r>
            <a:r>
              <a:rPr lang="en-US" dirty="0">
                <a:solidFill>
                  <a:schemeClr val="tx2"/>
                </a:solidFill>
              </a:rPr>
              <a:t> the files I needed for the following stages: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gunzip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files_project_28/ERR{somenumber}.fastq.gz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Later I ran the following code to the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fastqs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I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gunzippped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:</a:t>
            </a:r>
            <a:br>
              <a:rPr lang="en-US" dirty="0">
                <a:solidFill>
                  <a:srgbClr val="1D1C1D"/>
                </a:solidFill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metaspades.py -t 8 -k 21,33,55,77 -1 files_project_28/ ERR{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somenumber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}_1.fastq -2 files_project_28/ ERR{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somenumber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}_2.fastq -o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spades_output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9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2B417-B287-4125-90CF-4F28EED8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636" y="529495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Aligned a microbiome reference to Article’s archaeological Sample ZSM028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FF6C-8A39-4C4C-B9B0-25874AB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397" y="2958521"/>
            <a:ext cx="9155774" cy="3131194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In the paper they </a:t>
            </a:r>
            <a:r>
              <a:rPr lang="en-US" dirty="0"/>
              <a:t>chose three microbiome associated microbial taxa with low (</a:t>
            </a:r>
            <a:r>
              <a:rPr lang="en-US" dirty="0" err="1"/>
              <a:t>Methanobrevibacter</a:t>
            </a:r>
            <a:r>
              <a:rPr lang="en-US" dirty="0"/>
              <a:t> </a:t>
            </a:r>
            <a:r>
              <a:rPr lang="en-US" dirty="0" err="1"/>
              <a:t>smithii</a:t>
            </a:r>
            <a:r>
              <a:rPr lang="en-US" dirty="0"/>
              <a:t>, 31%), medium (</a:t>
            </a:r>
            <a:r>
              <a:rPr lang="en-US" dirty="0" err="1"/>
              <a:t>Tannerella</a:t>
            </a:r>
            <a:r>
              <a:rPr lang="en-US" dirty="0"/>
              <a:t> forsythia, 97 47%), and high (Actinomyces dentalis, 72%) GC content.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When I reproduced the paper’s methods I used the high GC content reference bacteria, the </a:t>
            </a:r>
            <a:r>
              <a:rPr lang="en-US" dirty="0"/>
              <a:t>Actinomyces dentalis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microbiome. Creating a bwa index and redid the variant calling workflow we completed in class.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87364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2B417-B287-4125-90CF-4F28EED8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69" y="114716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Construction of Bam file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FF6C-8A39-4C4C-B9B0-25874AB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69" y="3674949"/>
            <a:ext cx="5760846" cy="1206948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Following to the last step, using the variant calling workflow, we converted using samtools into bam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Then the bam file was applied to the Pydamage software using Quick Start: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pydamage</a:t>
            </a:r>
            <a:r>
              <a:rPr lang="en-US" dirty="0"/>
              <a:t> analyze </a:t>
            </a:r>
            <a:r>
              <a:rPr lang="en-US" dirty="0" err="1"/>
              <a:t>aligned.bam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 as the right figure shows the further in depth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9C22-0BD8-429A-9F08-EE37D900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503" y="-3985"/>
            <a:ext cx="6233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2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2B417-B287-4125-90CF-4F28EED8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424" y="-31891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FF6C-8A39-4C4C-B9B0-25874AB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243" y="2825526"/>
            <a:ext cx="5760846" cy="12069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https://pydamage.readthedocs.io/en/latest/output.html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8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2B417-B287-4125-90CF-4F28EED8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0888" y="716438"/>
            <a:ext cx="5760846" cy="973300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FF6C-8A39-4C4C-B9B0-25874AB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374" y="1951348"/>
            <a:ext cx="10133815" cy="388384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Class’ recordings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Paper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PyDamage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automated ancient damage identification and estimation for contigs in ancient DNA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novo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assembly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Maxime 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Borry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 Alexander 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Hübner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 A.B. 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Rohrlach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 Christina 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Warinner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bioRxiv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2021.03.24.436838; 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doi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 https://doi.org/10.1101/2021.03.24.436838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Code and Data availability:</a:t>
            </a:r>
          </a:p>
          <a:p>
            <a:pPr algn="l"/>
            <a:r>
              <a:rPr lang="en-US" dirty="0"/>
              <a:t>	• Genetic data for ZSM028 is available on the European Nucleotide 	Archive (ENA) under accession PRJEB33577.</a:t>
            </a:r>
          </a:p>
          <a:p>
            <a:pPr algn="l"/>
            <a:r>
              <a:rPr lang="en-US" dirty="0"/>
              <a:t>	 • </a:t>
            </a:r>
            <a:r>
              <a:rPr lang="en-US" dirty="0" err="1"/>
              <a:t>PyDamage</a:t>
            </a:r>
            <a:r>
              <a:rPr lang="en-US" dirty="0"/>
              <a:t> Software and source code available from: 	github.com/</a:t>
            </a:r>
            <a:r>
              <a:rPr lang="en-US" dirty="0" err="1"/>
              <a:t>maxibor</a:t>
            </a:r>
            <a:r>
              <a:rPr lang="en-US" dirty="0"/>
              <a:t>/</a:t>
            </a:r>
            <a:r>
              <a:rPr lang="en-US" dirty="0" err="1"/>
              <a:t>pydamage</a:t>
            </a:r>
            <a:r>
              <a:rPr lang="en-US" dirty="0"/>
              <a:t>, license: GPLv3 </a:t>
            </a:r>
          </a:p>
          <a:p>
            <a:pPr algn="l"/>
            <a:r>
              <a:rPr lang="en-US" dirty="0"/>
              <a:t>	• The code to replicate the simulation of reads and contigs, and the figures is 	available in the following citable GitHub repository: DOI: 	10.5281/zenodo.4630383 - github.com/</a:t>
            </a:r>
            <a:r>
              <a:rPr lang="en-US" dirty="0" err="1"/>
              <a:t>maxibor</a:t>
            </a:r>
            <a:r>
              <a:rPr lang="en-US" dirty="0"/>
              <a:t>/</a:t>
            </a:r>
            <a:r>
              <a:rPr lang="en-US" dirty="0" err="1"/>
              <a:t>pydamage</a:t>
            </a:r>
            <a:r>
              <a:rPr lang="en-US" dirty="0"/>
              <a:t>-article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5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1288</Words>
  <Application>Microsoft Office PowerPoint</Application>
  <PresentationFormat>Widescreen</PresentationFormat>
  <Paragraphs>70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Slack-Lato</vt:lpstr>
      <vt:lpstr>Office Theme</vt:lpstr>
      <vt:lpstr>Project BIO331</vt:lpstr>
      <vt:lpstr>Background </vt:lpstr>
      <vt:lpstr>Protocol Pre Pydamage</vt:lpstr>
      <vt:lpstr>Access ERR list from PREJB id number using rentrez library</vt:lpstr>
      <vt:lpstr>De novo assembled with metaspades</vt:lpstr>
      <vt:lpstr>Aligned a microbiome reference to Article’s archaeological Sample ZSM028 </vt:lpstr>
      <vt:lpstr>Construction of Bam file </vt:lpstr>
      <vt:lpstr>Results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BIO331</dc:title>
  <dc:creator>Kovalski, Yaniv N.</dc:creator>
  <cp:lastModifiedBy>Kovalski, Yaniv N.</cp:lastModifiedBy>
  <cp:revision>13</cp:revision>
  <dcterms:created xsi:type="dcterms:W3CDTF">2021-05-02T02:09:45Z</dcterms:created>
  <dcterms:modified xsi:type="dcterms:W3CDTF">2021-05-02T03:37:27Z</dcterms:modified>
</cp:coreProperties>
</file>