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9" r:id="rId5"/>
    <p:sldId id="265" r:id="rId6"/>
    <p:sldId id="271" r:id="rId7"/>
    <p:sldId id="272" r:id="rId8"/>
    <p:sldId id="261" r:id="rId9"/>
    <p:sldId id="262" r:id="rId10"/>
    <p:sldId id="263" r:id="rId11"/>
    <p:sldId id="264" r:id="rId12"/>
    <p:sldId id="275" r:id="rId13"/>
    <p:sldId id="276" r:id="rId14"/>
    <p:sldId id="277" r:id="rId15"/>
    <p:sldId id="274" r:id="rId16"/>
    <p:sldId id="268" r:id="rId17"/>
    <p:sldId id="267" r:id="rId18"/>
    <p:sldId id="270" r:id="rId19"/>
    <p:sldId id="273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00FB2D-7EFE-4729-AA03-4FF6DF621E4A}">
          <p14:sldIdLst>
            <p14:sldId id="256"/>
            <p14:sldId id="258"/>
            <p14:sldId id="259"/>
            <p14:sldId id="269"/>
            <p14:sldId id="265"/>
            <p14:sldId id="271"/>
            <p14:sldId id="272"/>
            <p14:sldId id="261"/>
            <p14:sldId id="262"/>
            <p14:sldId id="263"/>
            <p14:sldId id="264"/>
            <p14:sldId id="275"/>
            <p14:sldId id="276"/>
            <p14:sldId id="277"/>
            <p14:sldId id="274"/>
            <p14:sldId id="268"/>
            <p14:sldId id="267"/>
            <p14:sldId id="270"/>
            <p14:sldId id="27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.dreggn.org/home/" TargetMode="External"/><Relationship Id="rId2" Type="http://schemas.openxmlformats.org/officeDocument/2006/relationships/hyperlink" Target="https://cg.ivd.kit.edu/jung/index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g.ivd.kit.edu/english/dachsbache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2CC6-A375-4FB8-B883-19B76789B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Detecting Bias in Monte Carlo Renderers using Welch’s t-test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00D2C-CD29-46A6-9830-0F352BEB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Alisa Jung</a:t>
            </a:r>
            <a:r>
              <a:rPr kumimoji="1" lang="en-US" altLang="ja-JP" dirty="0"/>
              <a:t> (Karlsruhe Institute of Technology)</a:t>
            </a:r>
          </a:p>
          <a:p>
            <a:r>
              <a:rPr kumimoji="1" lang="en-US" altLang="ja-JP" dirty="0">
                <a:hlinkClick r:id="rId3"/>
              </a:rPr>
              <a:t>Johannes </a:t>
            </a:r>
            <a:r>
              <a:rPr kumimoji="1" lang="en-US" altLang="ja-JP" dirty="0" err="1">
                <a:hlinkClick r:id="rId3"/>
              </a:rPr>
              <a:t>Hanika</a:t>
            </a:r>
            <a:r>
              <a:rPr kumimoji="1" lang="en-US" altLang="ja-JP" dirty="0"/>
              <a:t> (Karlsruhe Institute of Technology)</a:t>
            </a:r>
          </a:p>
          <a:p>
            <a:r>
              <a:rPr kumimoji="1" lang="en-US" altLang="ja-JP" dirty="0">
                <a:hlinkClick r:id="rId4"/>
              </a:rPr>
              <a:t>Carsten </a:t>
            </a:r>
            <a:r>
              <a:rPr kumimoji="1" lang="en-US" altLang="ja-JP" dirty="0" err="1">
                <a:hlinkClick r:id="rId4"/>
              </a:rPr>
              <a:t>Dachsbacher</a:t>
            </a:r>
            <a:r>
              <a:rPr kumimoji="1" lang="en-US" altLang="ja-JP" dirty="0"/>
              <a:t> (Karlsruhe Institute of Technology)</a:t>
            </a:r>
          </a:p>
        </p:txBody>
      </p:sp>
    </p:spTree>
    <p:extLst>
      <p:ext uri="{BB962C8B-B14F-4D97-AF65-F5344CB8AC3E}">
        <p14:creationId xmlns:p14="http://schemas.microsoft.com/office/powerpoint/2010/main" val="4267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FA6549-4D62-4649-A469-58E7E40B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b="0" dirty="0"/>
                  <a:t>番目</a:t>
                </a:r>
                <a:r>
                  <a:rPr lang="en-US" altLang="ja-JP" b="0" dirty="0"/>
                  <a:t>(</a:t>
                </a:r>
                <a:r>
                  <a:rPr lang="ja-JP" altLang="en-US" b="0" dirty="0"/>
                  <a:t>今回は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ja-JP" b="0" dirty="0"/>
                  <a:t>)</a:t>
                </a:r>
                <a:r>
                  <a:rPr lang="ja-JP" altLang="en-US" b="0" dirty="0"/>
                  <a:t>の集合の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b="0" dirty="0"/>
                  <a:t>番目のサンプルを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b="0" dirty="0"/>
                  <a:t>として、その平均は次のようになる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b="0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番目の集合</a:t>
                </a:r>
                <a:r>
                  <a:rPr lang="ja-JP" altLang="en-US" b="0" dirty="0"/>
                  <a:t>の不変分散は次のようになる</a:t>
                </a:r>
                <a:br>
                  <a:rPr lang="en-US" altLang="ja-JP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36900" indent="0">
                  <a:buNone/>
                </a:pPr>
                <a:endParaRPr lang="en-US" altLang="ja-JP" b="0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5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FF2B0-2E18-48FC-9C87-638689B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ja-JP" altLang="en-US" b="0" dirty="0"/>
                  <a:t>この時</a:t>
                </a:r>
                <a:r>
                  <a:rPr lang="en-US" altLang="ja-JP" b="0" dirty="0"/>
                  <a:t>t</a:t>
                </a:r>
                <a:r>
                  <a:rPr lang="ja-JP" altLang="en-US" b="0" dirty="0"/>
                  <a:t>値</a:t>
                </a:r>
                <a:r>
                  <a:rPr lang="en-US" altLang="ja-JP" b="0" dirty="0"/>
                  <a:t>(t-statistic)</a:t>
                </a:r>
                <a:r>
                  <a:rPr lang="ja-JP" altLang="en-US" b="0" dirty="0"/>
                  <a:t>は次のようになる</a:t>
                </a:r>
                <a:endParaRPr lang="en-US" altLang="ja-JP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3690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F2AAC-0117-4987-9683-D8F4035F0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0D186FCF-9F92-4828-B974-758D05F2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98" y="1731963"/>
            <a:ext cx="4977841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21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FF2B0-2E18-48FC-9C87-638689B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のとき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の分布</a:t>
                </a:r>
                <a:r>
                  <a:rPr lang="en-US" altLang="ja-JP" dirty="0"/>
                  <a:t>(t</a:t>
                </a:r>
                <a:r>
                  <a:rPr lang="ja-JP" altLang="en-US" dirty="0"/>
                  <a:t>分布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は次のようになる</a:t>
                </a:r>
                <a:endParaRPr lang="en-US" altLang="ja-JP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36900" indent="0">
                  <a:buNone/>
                </a:pPr>
                <a:r>
                  <a:rPr kumimoji="1" lang="ja-JP" altLang="en-US" dirty="0"/>
                  <a:t>ここで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ガンマ関数、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には次の近似がある。</a:t>
                </a:r>
                <a:endParaRPr kumimoji="1" lang="en-US" altLang="ja-JP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3690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F2AAC-0117-4987-9683-D8F4035F0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0D186FCF-9F92-4828-B974-758D05F2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98" y="1731963"/>
            <a:ext cx="4977841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84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FF2B0-2E18-48FC-9C87-638689B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lang="ja-JP" altLang="en-US" dirty="0"/>
                  <a:t>外れれば外れるほど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の絶対値は大きくなる。</a:t>
                </a:r>
                <a:r>
                  <a:rPr lang="en-US" altLang="ja-JP" dirty="0"/>
                  <a:t> t</a:t>
                </a:r>
                <a:r>
                  <a:rPr lang="ja-JP" altLang="en-US" dirty="0"/>
                  <a:t>値の絶対値がある値以上になる確率を</a:t>
                </a:r>
                <a:r>
                  <a:rPr lang="en-US" altLang="ja-JP" dirty="0"/>
                  <a:t>p</a:t>
                </a:r>
                <a:r>
                  <a:rPr lang="ja-JP" altLang="en-US" dirty="0"/>
                  <a:t>値と呼ぶ。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/>
                  <a:t>よく言う</a:t>
                </a:r>
                <a:br>
                  <a:rPr lang="en-US" altLang="ja-JP" dirty="0"/>
                </a:br>
                <a:r>
                  <a:rPr lang="ja-JP" altLang="en-US" dirty="0"/>
                  <a:t>「有意水準</a:t>
                </a:r>
                <a:r>
                  <a:rPr lang="en-US" altLang="ja-JP" dirty="0"/>
                  <a:t>0.05</a:t>
                </a:r>
                <a:r>
                  <a:rPr lang="ja-JP" altLang="en-US" dirty="0"/>
                  <a:t>で有意です」</a:t>
                </a:r>
                <a:br>
                  <a:rPr lang="en-US" altLang="ja-JP" dirty="0"/>
                </a:br>
                <a:r>
                  <a:rPr lang="ja-JP" altLang="en-US" dirty="0"/>
                  <a:t>は</a:t>
                </a:r>
                <a:br>
                  <a:rPr lang="en-US" altLang="ja-JP" dirty="0"/>
                </a:br>
                <a:r>
                  <a:rPr lang="ja-JP" altLang="en-US" dirty="0"/>
                  <a:t>「</a:t>
                </a:r>
                <a:r>
                  <a:rPr lang="en-US" altLang="ja-JP" dirty="0"/>
                  <a:t>p</a:t>
                </a:r>
                <a:r>
                  <a:rPr lang="ja-JP" altLang="en-US" dirty="0"/>
                  <a:t>値が</a:t>
                </a:r>
                <a:r>
                  <a:rPr lang="en-US" altLang="ja-JP" dirty="0"/>
                  <a:t>0.05</a:t>
                </a:r>
                <a:r>
                  <a:rPr lang="ja-JP" altLang="en-US" dirty="0"/>
                  <a:t>以下になる</a:t>
                </a:r>
                <a:br>
                  <a:rPr lang="en-US" altLang="ja-JP" dirty="0"/>
                </a:br>
                <a:r>
                  <a:rPr lang="en-US" altLang="ja-JP" dirty="0"/>
                  <a:t> </a:t>
                </a:r>
                <a:r>
                  <a:rPr lang="ja-JP" altLang="en-US" dirty="0"/>
                  <a:t>端の領域に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値があります」</a:t>
                </a:r>
                <a:br>
                  <a:rPr lang="en-US" altLang="ja-JP" dirty="0"/>
                </a:br>
                <a:r>
                  <a:rPr lang="ja-JP" altLang="en-US" dirty="0"/>
                  <a:t>と同じ。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F2AAC-0117-4987-9683-D8F4035F0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0D186FCF-9F92-4828-B974-758D05F2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98" y="1731963"/>
            <a:ext cx="4977841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37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FF2B0-2E18-48FC-9C87-638689B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kumimoji="1" lang="ja-JP" altLang="en-US" b="0" dirty="0"/>
                  <a:t>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平均が同じ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だと信じてみると、今手元にある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値はこのグラフのこのだいぶ端の場所にあることになる。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値としてとりえる値だとしても、</a:t>
                </a:r>
                <a:r>
                  <a:rPr kumimoji="1" lang="ja-JP" altLang="en-US" dirty="0"/>
                  <a:t>こんなに端にあるのはさすがに不自然だから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は信用しないことにする。仮にその予想が外れて、本当に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だったとしても、その可能性はこの小さな領域の面積</a:t>
                </a:r>
                <a:r>
                  <a:rPr lang="ja-JP" altLang="en-US"/>
                  <a:t>しかない」</a:t>
                </a:r>
                <a:r>
                  <a:rPr kumimoji="1" lang="ja-JP" altLang="en-US" dirty="0"/>
                  <a:t>という気持ち。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F2AAC-0117-4987-9683-D8F4035F0D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0D186FCF-9F92-4828-B974-758D05F2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98" y="1731963"/>
            <a:ext cx="4977841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85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70C73-9815-4697-B3C4-90B82808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AF544-7C65-4927-9329-B38223684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ウェルチの</a:t>
            </a:r>
            <a:r>
              <a:rPr lang="en-US" altLang="ja-JP" dirty="0"/>
              <a:t>t</a:t>
            </a:r>
            <a:r>
              <a:rPr lang="ja-JP" altLang="en-US" dirty="0"/>
              <a:t>検定は「</a:t>
            </a:r>
            <a:r>
              <a:rPr lang="en-US" altLang="ja-JP" dirty="0"/>
              <a:t>2</a:t>
            </a:r>
            <a:r>
              <a:rPr lang="ja-JP" altLang="en-US" dirty="0"/>
              <a:t>つの正規分布」を対象にしている。</a:t>
            </a:r>
            <a:br>
              <a:rPr lang="en-US" altLang="ja-JP" dirty="0"/>
            </a:br>
            <a:r>
              <a:rPr lang="ja-JP" altLang="en-US" dirty="0"/>
              <a:t>しかし一般的な</a:t>
            </a:r>
            <a:r>
              <a:rPr lang="en-US" altLang="ja-JP" dirty="0"/>
              <a:t>MC</a:t>
            </a:r>
            <a:r>
              <a:rPr lang="ja-JP" altLang="en-US" dirty="0"/>
              <a:t>レイトレーシングのサンプルは正規分布ではないがどうしたら？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07D6223-87D9-4B72-82D4-6C34B66D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060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35CDED5-DE77-4E2C-83EA-E50DFDC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Central limit theorem (CLT,</a:t>
            </a:r>
            <a:r>
              <a:rPr lang="ja-JP" altLang="en-US" dirty="0"/>
              <a:t>中心極限定理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82CB6C-4020-41D4-AA68-3B949FE6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平均はだいたい正規分布</a:t>
            </a:r>
          </a:p>
        </p:txBody>
      </p:sp>
    </p:spTree>
    <p:extLst>
      <p:ext uri="{BB962C8B-B14F-4D97-AF65-F5344CB8AC3E}">
        <p14:creationId xmlns:p14="http://schemas.microsoft.com/office/powerpoint/2010/main" val="186156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6E7B5-9EE6-44E6-B800-F2058EE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Central limit theorem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5AE83C9-C9DC-4847-BF1D-6FD1E71D4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ja-JP" altLang="en-US" dirty="0"/>
              <a:t>確率分布に従うサンプルをし、</a:t>
            </a:r>
            <a:br>
              <a:rPr lang="en-US" altLang="ja-JP" dirty="0"/>
            </a:br>
            <a:r>
              <a:rPr lang="ja-JP" altLang="en-US" dirty="0"/>
              <a:t>このサンプルの平均値を出すとする。</a:t>
            </a:r>
            <a:br>
              <a:rPr lang="en-US" altLang="ja-JP" dirty="0"/>
            </a:br>
            <a:r>
              <a:rPr lang="ja-JP" altLang="en-US" dirty="0"/>
              <a:t>サンプルする数が増えれば増えるほど、</a:t>
            </a:r>
            <a:br>
              <a:rPr lang="en-US" altLang="ja-JP" dirty="0"/>
            </a:br>
            <a:r>
              <a:rPr lang="ja-JP" altLang="en-US" dirty="0"/>
              <a:t>この平均値は正規分布に近づいていく。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ピクセルで</a:t>
            </a:r>
            <a:r>
              <a:rPr lang="en-US" altLang="ja-JP" dirty="0"/>
              <a:t>1024spp</a:t>
            </a:r>
            <a:r>
              <a:rPr lang="ja-JP" altLang="en-US" dirty="0"/>
              <a:t>などとすると</a:t>
            </a:r>
            <a:br>
              <a:rPr lang="en-US" altLang="ja-JP" dirty="0"/>
            </a:br>
            <a:r>
              <a:rPr lang="ja-JP" altLang="en-US" dirty="0"/>
              <a:t>この</a:t>
            </a:r>
            <a:r>
              <a:rPr lang="en-US" altLang="ja-JP" dirty="0"/>
              <a:t>1</a:t>
            </a:r>
            <a:r>
              <a:rPr lang="ja-JP" altLang="en-US" dirty="0"/>
              <a:t>ピクセルの値は正規分布に</a:t>
            </a:r>
            <a:br>
              <a:rPr lang="en-US" altLang="ja-JP" dirty="0"/>
            </a:br>
            <a:r>
              <a:rPr lang="ja-JP" altLang="en-US" dirty="0"/>
              <a:t>近い分布だとみなせ、</a:t>
            </a:r>
            <a:br>
              <a:rPr lang="en-US" altLang="ja-JP" dirty="0"/>
            </a:br>
            <a:r>
              <a:rPr lang="ja-JP" altLang="en-US" dirty="0"/>
              <a:t>ウェルチの</a:t>
            </a:r>
            <a:r>
              <a:rPr lang="en-US" altLang="ja-JP" dirty="0"/>
              <a:t>t</a:t>
            </a:r>
            <a:r>
              <a:rPr lang="ja-JP" altLang="en-US" dirty="0"/>
              <a:t>検定の</a:t>
            </a:r>
            <a:r>
              <a:rPr lang="en-US" altLang="ja-JP" dirty="0"/>
              <a:t>1</a:t>
            </a:r>
            <a:r>
              <a:rPr lang="ja-JP" altLang="en-US" dirty="0"/>
              <a:t>サンプルとできる。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32x32</a:t>
            </a:r>
            <a:r>
              <a:rPr lang="ja-JP" altLang="en-US" dirty="0"/>
              <a:t>のタイルで画像を分割して</a:t>
            </a:r>
            <a:br>
              <a:rPr lang="en-US" altLang="ja-JP" dirty="0"/>
            </a:br>
            <a:r>
              <a:rPr lang="en-US" altLang="ja-JP" dirty="0"/>
              <a:t>1024</a:t>
            </a:r>
            <a:r>
              <a:rPr lang="ja-JP" altLang="en-US" dirty="0"/>
              <a:t>個のウェルチサンプルを得て</a:t>
            </a:r>
            <a:br>
              <a:rPr lang="en-US" altLang="ja-JP" dirty="0"/>
            </a:br>
            <a:r>
              <a:rPr lang="ja-JP" altLang="en-US" dirty="0"/>
              <a:t>検定を行える</a:t>
            </a:r>
            <a:endParaRPr lang="en-US" altLang="ja-JP" dirty="0"/>
          </a:p>
          <a:p>
            <a:pPr marL="36900" indent="0">
              <a:buNone/>
            </a:pP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ECD560F7-6A06-4F27-8CB6-45BF58FD4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ja-JP" dirty="0"/>
              <a:t>TODO: CLT</a:t>
            </a:r>
            <a:r>
              <a:rPr lang="ja-JP" altLang="en-US" dirty="0"/>
              <a:t>がわかりやすいグラフ</a:t>
            </a:r>
          </a:p>
        </p:txBody>
      </p:sp>
    </p:spTree>
    <p:extLst>
      <p:ext uri="{BB962C8B-B14F-4D97-AF65-F5344CB8AC3E}">
        <p14:creationId xmlns:p14="http://schemas.microsoft.com/office/powerpoint/2010/main" val="23489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0E8E-FF3D-4373-8CA7-98926018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CDA66-9F7F-4BAD-B835-F7DD6344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QMC</a:t>
            </a:r>
            <a:r>
              <a:rPr lang="ja-JP" altLang="en-US" dirty="0"/>
              <a:t>のインターバルを考慮しないといけない。</a:t>
            </a:r>
            <a:endParaRPr lang="en-US" altLang="ja-JP" dirty="0"/>
          </a:p>
          <a:p>
            <a:r>
              <a:rPr kumimoji="1" lang="ja-JP" altLang="en-US" dirty="0"/>
              <a:t>収束速度を評価するには使えないので、依然として</a:t>
            </a:r>
            <a:r>
              <a:rPr lang="en-US" altLang="ja-JP" dirty="0"/>
              <a:t>RMSE</a:t>
            </a:r>
            <a:r>
              <a:rPr lang="ja-JP" altLang="en-US" dirty="0"/>
              <a:t>を見る必要がある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4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858D9-77AE-4E76-A57D-DDCCAA90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D6BF-D2AC-4765-BBE6-A358E0A8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ウェルチの</a:t>
            </a:r>
            <a:r>
              <a:rPr kumimoji="1" lang="en-US" altLang="ja-JP" dirty="0"/>
              <a:t>t</a:t>
            </a:r>
            <a:r>
              <a:rPr kumimoji="1" lang="ja-JP" altLang="en-US" dirty="0"/>
              <a:t>検定を使うことで、レンダラーがバイアスが乗っているかを</a:t>
            </a:r>
            <a:br>
              <a:rPr kumimoji="1" lang="en-US" altLang="ja-JP" dirty="0"/>
            </a:br>
            <a:r>
              <a:rPr kumimoji="1" lang="ja-JP" altLang="en-US" dirty="0"/>
              <a:t>少ないサンプル数でチェックすることができるようになる。</a:t>
            </a:r>
          </a:p>
        </p:txBody>
      </p:sp>
    </p:spTree>
    <p:extLst>
      <p:ext uri="{BB962C8B-B14F-4D97-AF65-F5344CB8AC3E}">
        <p14:creationId xmlns:p14="http://schemas.microsoft.com/office/powerpoint/2010/main" val="528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86D6-D76B-4FE0-A7B0-1DCD3316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72113-A978-45AF-9EC8-7254200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 fontAlgn="ctr">
              <a:buNone/>
            </a:pPr>
            <a:r>
              <a:rPr kumimoji="1" lang="en-US" altLang="ja-JP" sz="3600" dirty="0"/>
              <a:t>Renderer</a:t>
            </a:r>
            <a:r>
              <a:rPr kumimoji="1" lang="ja-JP" altLang="en-US" sz="3600" dirty="0"/>
              <a:t>が</a:t>
            </a:r>
            <a:r>
              <a:rPr kumimoji="1" lang="en-US" altLang="ja-JP" sz="3600" dirty="0"/>
              <a:t>Biased</a:t>
            </a:r>
            <a:r>
              <a:rPr kumimoji="1" lang="ja-JP" altLang="en-US" sz="3600" dirty="0"/>
              <a:t>か</a:t>
            </a:r>
            <a:r>
              <a:rPr kumimoji="1" lang="en-US" altLang="ja-JP" sz="3600" dirty="0"/>
              <a:t>Unbiased</a:t>
            </a:r>
            <a:r>
              <a:rPr kumimoji="1" lang="ja-JP" altLang="en-US" sz="3600" dirty="0"/>
              <a:t>かを</a:t>
            </a:r>
            <a:br>
              <a:rPr kumimoji="1" lang="en-US" altLang="ja-JP" sz="3600" dirty="0"/>
            </a:br>
            <a:r>
              <a:rPr kumimoji="1" lang="ja-JP" altLang="en-US" sz="3600" dirty="0"/>
              <a:t>少ないレンダリング時間で知りたい！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591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CFDFA-9A29-4FB6-84A9-54EBFB9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7613A-CB48-4376-8AF8-A68FEE9F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kumimoji="1" lang="en-US" altLang="ja-JP" dirty="0"/>
              <a:t>- </a:t>
            </a:r>
            <a:r>
              <a:rPr kumimoji="1" lang="ja-JP" altLang="en-US" dirty="0"/>
              <a:t>作業量を見積もりたい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en-US" altLang="ja-JP" dirty="0" err="1"/>
              <a:t>weltch</a:t>
            </a:r>
            <a:r>
              <a:rPr kumimoji="1" lang="ja-JP" altLang="en-US" dirty="0"/>
              <a:t>のテストについて述べる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 dirty="0"/>
              <a:t>デモを実装する</a:t>
            </a:r>
            <a:r>
              <a:rPr lang="en-US" altLang="ja-JP" dirty="0"/>
              <a:t>(</a:t>
            </a:r>
            <a:r>
              <a:rPr lang="ja-JP" altLang="en-US" dirty="0"/>
              <a:t>全部</a:t>
            </a:r>
            <a:r>
              <a:rPr lang="en-US" altLang="ja-JP" dirty="0"/>
              <a:t>Python?)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9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E0A8-AAD9-40C2-9139-0291A11A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Biased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</a:t>
            </a:r>
            <a:r>
              <a:rPr kumimoji="1" lang="en-US" altLang="ja-JP" sz="4000" dirty="0"/>
              <a:t>Unbiased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EA953-6E7B-4D34-80D1-4305A3FE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>
              <a:buNone/>
            </a:pPr>
            <a:r>
              <a:rPr kumimoji="1" lang="en-US" altLang="ja-JP" sz="3200" dirty="0"/>
              <a:t>     Biased:</a:t>
            </a:r>
            <a:r>
              <a:rPr kumimoji="1" lang="ja-JP" altLang="en-US" sz="3200" dirty="0"/>
              <a:t>毎サンプル、期待値と同じになる。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Unbiased:</a:t>
            </a:r>
            <a:r>
              <a:rPr kumimoji="1" lang="ja-JP" altLang="en-US" sz="3200" dirty="0"/>
              <a:t>毎サンプル、期待値と同じにはならない。</a:t>
            </a:r>
            <a:br>
              <a:rPr kumimoji="1" lang="en-US" altLang="ja-JP" sz="3200" dirty="0"/>
            </a:br>
            <a:r>
              <a:rPr lang="ja-JP" altLang="en-US" sz="3200" dirty="0"/>
              <a:t>                 </a:t>
            </a:r>
            <a:r>
              <a:rPr kumimoji="1" lang="ja-JP" altLang="en-US" sz="3200" dirty="0"/>
              <a:t>バグってるとなりがち。</a:t>
            </a:r>
          </a:p>
        </p:txBody>
      </p:sp>
    </p:spTree>
    <p:extLst>
      <p:ext uri="{BB962C8B-B14F-4D97-AF65-F5344CB8AC3E}">
        <p14:creationId xmlns:p14="http://schemas.microsoft.com/office/powerpoint/2010/main" val="41291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86D6-D76B-4FE0-A7B0-1DCD3316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72113-A978-45AF-9EC8-7254200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 fontAlgn="ctr">
              <a:buNone/>
            </a:pPr>
            <a:r>
              <a:rPr kumimoji="1" lang="en-US" altLang="ja-JP" sz="3600" dirty="0"/>
              <a:t>Renderer</a:t>
            </a:r>
            <a:r>
              <a:rPr kumimoji="1" lang="ja-JP" altLang="en-US" sz="3600" dirty="0"/>
              <a:t>がバグって</a:t>
            </a:r>
            <a:r>
              <a:rPr kumimoji="1" lang="en-US" altLang="ja-JP" sz="3600" dirty="0"/>
              <a:t>Unbiased</a:t>
            </a:r>
            <a:r>
              <a:rPr kumimoji="1" lang="ja-JP" altLang="en-US" sz="3600" dirty="0"/>
              <a:t>になってないかを</a:t>
            </a:r>
            <a:br>
              <a:rPr kumimoji="1" lang="en-US" altLang="ja-JP" sz="3600" dirty="0"/>
            </a:br>
            <a:r>
              <a:rPr kumimoji="1" lang="ja-JP" altLang="en-US" sz="3600" dirty="0"/>
              <a:t>少ない時間で知りたい！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20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0839F3B-160B-40C8-BA4D-64A4DEF7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Absolute-difference</a:t>
            </a:r>
            <a:r>
              <a:rPr lang="ja-JP" altLang="en-US" dirty="0"/>
              <a:t>、</a:t>
            </a:r>
            <a:r>
              <a:rPr lang="en-US" altLang="ja-JP" dirty="0"/>
              <a:t>RMSE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89400B-2AD9-4EB0-B573-F79BCC8D4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よくある方法</a:t>
            </a:r>
          </a:p>
        </p:txBody>
      </p:sp>
    </p:spTree>
    <p:extLst>
      <p:ext uri="{BB962C8B-B14F-4D97-AF65-F5344CB8AC3E}">
        <p14:creationId xmlns:p14="http://schemas.microsoft.com/office/powerpoint/2010/main" val="29887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2C437C-9D18-4B52-B6C3-A6D9F35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よくある方法</a:t>
            </a:r>
            <a:r>
              <a:rPr lang="en-US" altLang="ja-JP" dirty="0"/>
              <a:t> </a:t>
            </a:r>
            <a:r>
              <a:rPr lang="ja-JP" altLang="en-US" dirty="0"/>
              <a:t>絶対誤差、</a:t>
            </a:r>
            <a:r>
              <a:rPr lang="en-US" altLang="ja-JP" dirty="0"/>
              <a:t>RMSE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4E75F39-30FC-44CB-BA15-11A79DA5338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ja-JP" altLang="en-US" dirty="0"/>
                  <a:t>ステップ</a:t>
                </a:r>
                <a:r>
                  <a:rPr lang="en-US" altLang="ja-JP" dirty="0"/>
                  <a:t>1:</a:t>
                </a:r>
                <a:r>
                  <a:rPr lang="ja-JP" altLang="en-US" dirty="0"/>
                  <a:t> リファレンス画像を作る</a:t>
                </a:r>
                <a:br>
                  <a:rPr lang="en-US" altLang="ja-JP" dirty="0"/>
                </a:br>
                <a:r>
                  <a:rPr lang="ja-JP" altLang="en-US" dirty="0"/>
                  <a:t>ステップ</a:t>
                </a:r>
                <a:r>
                  <a:rPr lang="en-US" altLang="ja-JP" dirty="0"/>
                  <a:t>2: </a:t>
                </a:r>
                <a:r>
                  <a:rPr lang="ja-JP" altLang="en-US" dirty="0"/>
                  <a:t>たくさんサンプルしてレンダリング</a:t>
                </a:r>
                <a:br>
                  <a:rPr lang="en-US" altLang="ja-JP" dirty="0"/>
                </a:br>
                <a:r>
                  <a:rPr lang="ja-JP" altLang="en-US" dirty="0"/>
                  <a:t>ステップ</a:t>
                </a:r>
                <a:r>
                  <a:rPr lang="en-US" altLang="ja-JP" dirty="0"/>
                  <a:t>3: </a:t>
                </a:r>
                <a:r>
                  <a:rPr lang="ja-JP" altLang="en-US" dirty="0"/>
                  <a:t>二者の絶対誤差か</a:t>
                </a:r>
                <a:r>
                  <a:rPr lang="en-US" altLang="ja-JP" dirty="0"/>
                  <a:t>RMSE</a:t>
                </a:r>
                <a:r>
                  <a:rPr lang="ja-JP" altLang="en-US" dirty="0"/>
                  <a:t>を取る</a:t>
                </a:r>
                <a:endParaRPr lang="en-US" altLang="ja-JP" dirty="0"/>
              </a:p>
              <a:p>
                <a:pPr marL="36900" indent="0">
                  <a:buNone/>
                </a:pPr>
                <a:endParaRPr lang="en-US" altLang="ja-JP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altLang="ja-JP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/>
                  <a:t>絶対誤差では、差がずっと残ってるかを見る。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en-US" altLang="ja-JP" dirty="0"/>
                  <a:t>RMSE</a:t>
                </a:r>
                <a:r>
                  <a:rPr lang="ja-JP" altLang="en-US" dirty="0"/>
                  <a:t>では、</a:t>
                </a:r>
                <a:r>
                  <a:rPr lang="en-US" altLang="ja-JP" dirty="0"/>
                  <a:t>Bias</a:t>
                </a:r>
                <a:r>
                  <a:rPr lang="ja-JP" altLang="en-US" dirty="0"/>
                  <a:t>があると</a:t>
                </a:r>
                <a:r>
                  <a:rPr lang="en-US" altLang="ja-JP" dirty="0"/>
                  <a:t>log-log</a:t>
                </a:r>
                <a:r>
                  <a:rPr lang="ja-JP" altLang="en-US" dirty="0"/>
                  <a:t>プロットが曲がる。</a:t>
                </a:r>
                <a:endParaRPr lang="en-US" altLang="ja-JP" dirty="0"/>
              </a:p>
              <a:p>
                <a:pPr marL="3690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4E75F39-30FC-44CB-BA15-11A79DA53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6BE4D158-A4FF-466F-A5AC-0890E602B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0676" y="2391813"/>
            <a:ext cx="5936736" cy="2074373"/>
          </a:xfrm>
        </p:spPr>
      </p:pic>
    </p:spTree>
    <p:extLst>
      <p:ext uri="{BB962C8B-B14F-4D97-AF65-F5344CB8AC3E}">
        <p14:creationId xmlns:p14="http://schemas.microsoft.com/office/powerpoint/2010/main" val="37872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2C437C-9D18-4B52-B6C3-A6D9F35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よくある方法</a:t>
            </a:r>
            <a:r>
              <a:rPr lang="en-US" altLang="ja-JP" dirty="0"/>
              <a:t> RMSE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4E75F39-30FC-44CB-BA15-11A79DA5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ja-JP" dirty="0"/>
              <a:t>Proc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原理、手順が単純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サンプル数が多く必要</a:t>
            </a:r>
            <a:r>
              <a:rPr lang="en-US" altLang="ja-JP" dirty="0"/>
              <a:t>(</a:t>
            </a:r>
            <a:r>
              <a:rPr lang="ja-JP" altLang="en-US" dirty="0"/>
              <a:t>時間がかかる</a:t>
            </a:r>
            <a:r>
              <a:rPr lang="en-US" altLang="ja-JP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「差がある」 「曲がる」を客観的に測るには？</a:t>
            </a:r>
            <a:r>
              <a:rPr lang="en-US" altLang="ja-JP" dirty="0"/>
              <a:t>MC</a:t>
            </a:r>
            <a:r>
              <a:rPr lang="ja-JP" altLang="en-US" dirty="0"/>
              <a:t>ノイズと区別するには？</a:t>
            </a:r>
            <a:endParaRPr lang="en-US" altLang="ja-JP" dirty="0"/>
          </a:p>
          <a:p>
            <a:pPr marL="3690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943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35CDED5-DE77-4E2C-83EA-E50DFDC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t-test(</a:t>
            </a:r>
            <a:r>
              <a:rPr lang="ja-JP" altLang="en-US" dirty="0"/>
              <a:t>ウェルチの</a:t>
            </a:r>
            <a:r>
              <a:rPr lang="en-US" altLang="ja-JP" dirty="0"/>
              <a:t>t</a:t>
            </a:r>
            <a:r>
              <a:rPr lang="ja-JP" altLang="en-US" dirty="0"/>
              <a:t>検定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82CB6C-4020-41D4-AA68-3B949FE6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二つの母集団が同じ平均になっているかの検定</a:t>
            </a:r>
          </a:p>
        </p:txBody>
      </p:sp>
    </p:spTree>
    <p:extLst>
      <p:ext uri="{BB962C8B-B14F-4D97-AF65-F5344CB8AC3E}">
        <p14:creationId xmlns:p14="http://schemas.microsoft.com/office/powerpoint/2010/main" val="347498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FA6549-4D62-4649-A469-58E7E40B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ja-JP" altLang="en-US" dirty="0"/>
                  <a:t>統計的仮説検定の一種。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/>
                  <a:t>「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つの正規分布に従う確率変数の期待値は等しい</a:t>
                </a:r>
                <a:r>
                  <a:rPr lang="ja-JP" altLang="en-US" dirty="0"/>
                  <a:t>」</a:t>
                </a:r>
                <a:br>
                  <a:rPr lang="en-US" altLang="ja-JP" dirty="0"/>
                </a:br>
                <a:r>
                  <a:rPr lang="ja-JP" altLang="en-US" dirty="0"/>
                  <a:t>を帰無仮説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とした検定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両側検定の場合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/>
                  <a:t>検定にパス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帰無仮説が棄却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すると「等しくなかったようだ」となる。</a:t>
                </a:r>
                <a:br>
                  <a:rPr lang="en-US" altLang="ja-JP" dirty="0"/>
                </a:br>
                <a:r>
                  <a:rPr lang="ja-JP" altLang="en-US" dirty="0"/>
                  <a:t>「等しいです」は言えないことに注意。</a:t>
                </a:r>
                <a:endParaRPr lang="en-US" altLang="ja-JP" dirty="0"/>
              </a:p>
              <a:p>
                <a:pPr marL="36900" indent="0">
                  <a:buNone/>
                </a:pPr>
                <a:r>
                  <a:rPr lang="ja-JP" altLang="en-US" dirty="0"/>
                  <a:t>分散が二つの母集団で異なっても使用できる。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5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1108</TotalTime>
  <Words>824</Words>
  <Application>Microsoft Office PowerPoint</Application>
  <PresentationFormat>ワイド画面</PresentationFormat>
  <Paragraphs>64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Calisto MT</vt:lpstr>
      <vt:lpstr>Cambria Math</vt:lpstr>
      <vt:lpstr>Wingdings</vt:lpstr>
      <vt:lpstr>Wingdings 2</vt:lpstr>
      <vt:lpstr>石版</vt:lpstr>
      <vt:lpstr>Detecting Bias in Monte Carlo Renderers using Welch’s t-test</vt:lpstr>
      <vt:lpstr>Motivation</vt:lpstr>
      <vt:lpstr>Biased or Unbiased</vt:lpstr>
      <vt:lpstr>Motivation</vt:lpstr>
      <vt:lpstr>Absolute-difference、RMSE</vt:lpstr>
      <vt:lpstr>よくある方法 絶対誤差、RMSE</vt:lpstr>
      <vt:lpstr>よくある方法 RMSE</vt:lpstr>
      <vt:lpstr>Welch's t-test(ウェルチのt検定)</vt:lpstr>
      <vt:lpstr>Welch's t-test</vt:lpstr>
      <vt:lpstr>Welch's t-test</vt:lpstr>
      <vt:lpstr>Welch's t-test</vt:lpstr>
      <vt:lpstr>Welch's t-test</vt:lpstr>
      <vt:lpstr>Welch's t-test</vt:lpstr>
      <vt:lpstr>Welch's t-test</vt:lpstr>
      <vt:lpstr>Welch's t-test</vt:lpstr>
      <vt:lpstr>Central limit theorem (CLT,中心極限定理)</vt:lpstr>
      <vt:lpstr>Central limit theorem</vt:lpstr>
      <vt:lpstr>注意点</vt:lpstr>
      <vt:lpstr>まとめ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Bias in Monte Carlo Renderers using Welch’s t-test</dc:title>
  <dc:creator>小澤 祐樹</dc:creator>
  <cp:lastModifiedBy>小澤 祐樹</cp:lastModifiedBy>
  <cp:revision>4</cp:revision>
  <dcterms:created xsi:type="dcterms:W3CDTF">2022-04-01T14:20:20Z</dcterms:created>
  <dcterms:modified xsi:type="dcterms:W3CDTF">2022-04-07T22:49:44Z</dcterms:modified>
</cp:coreProperties>
</file>