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9" r:id="rId5"/>
    <p:sldId id="265" r:id="rId6"/>
    <p:sldId id="266" r:id="rId7"/>
    <p:sldId id="261" r:id="rId8"/>
    <p:sldId id="262" r:id="rId9"/>
    <p:sldId id="263" r:id="rId10"/>
    <p:sldId id="264" r:id="rId11"/>
    <p:sldId id="268" r:id="rId12"/>
    <p:sldId id="267" r:id="rId13"/>
    <p:sldId id="27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00FB2D-7EFE-4729-AA03-4FF6DF621E4A}">
          <p14:sldIdLst>
            <p14:sldId id="256"/>
            <p14:sldId id="258"/>
            <p14:sldId id="259"/>
            <p14:sldId id="269"/>
            <p14:sldId id="265"/>
            <p14:sldId id="266"/>
            <p14:sldId id="261"/>
            <p14:sldId id="262"/>
            <p14:sldId id="263"/>
            <p14:sldId id="264"/>
            <p14:sldId id="268"/>
            <p14:sldId id="267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.dreggn.org/home/" TargetMode="External"/><Relationship Id="rId2" Type="http://schemas.openxmlformats.org/officeDocument/2006/relationships/hyperlink" Target="https://cg.ivd.kit.edu/jung/index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g.ivd.kit.edu/english/dachsbache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2CC6-A375-4FB8-B883-19B76789B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Detecting Bias in Monte Carlo Renderers using Welch’s t-test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000D2C-CD29-46A6-9830-0F352BEB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Alisa Jung</a:t>
            </a:r>
            <a:r>
              <a:rPr kumimoji="1" lang="en-US" altLang="ja-JP" dirty="0"/>
              <a:t> (Karlsruhe Institute of Technology)</a:t>
            </a:r>
          </a:p>
          <a:p>
            <a:r>
              <a:rPr kumimoji="1" lang="en-US" altLang="ja-JP" dirty="0">
                <a:hlinkClick r:id="rId3"/>
              </a:rPr>
              <a:t>Johannes </a:t>
            </a:r>
            <a:r>
              <a:rPr kumimoji="1" lang="en-US" altLang="ja-JP" dirty="0" err="1">
                <a:hlinkClick r:id="rId3"/>
              </a:rPr>
              <a:t>Hanika</a:t>
            </a:r>
            <a:r>
              <a:rPr kumimoji="1" lang="en-US" altLang="ja-JP" dirty="0"/>
              <a:t> (Karlsruhe Institute of Technology)</a:t>
            </a:r>
          </a:p>
          <a:p>
            <a:r>
              <a:rPr kumimoji="1" lang="en-US" altLang="ja-JP" dirty="0">
                <a:hlinkClick r:id="rId4"/>
              </a:rPr>
              <a:t>Carsten </a:t>
            </a:r>
            <a:r>
              <a:rPr kumimoji="1" lang="en-US" altLang="ja-JP" dirty="0" err="1">
                <a:hlinkClick r:id="rId4"/>
              </a:rPr>
              <a:t>Dachsbacher</a:t>
            </a:r>
            <a:r>
              <a:rPr kumimoji="1" lang="en-US" altLang="ja-JP" dirty="0"/>
              <a:t> (Karlsruhe Institute of Technology)</a:t>
            </a:r>
          </a:p>
        </p:txBody>
      </p:sp>
    </p:spTree>
    <p:extLst>
      <p:ext uri="{BB962C8B-B14F-4D97-AF65-F5344CB8AC3E}">
        <p14:creationId xmlns:p14="http://schemas.microsoft.com/office/powerpoint/2010/main" val="42676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FF2B0-2E18-48FC-9C87-638689B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lang="ja-JP" altLang="en-US" b="0" dirty="0"/>
                  <a:t>この時</a:t>
                </a:r>
                <a:r>
                  <a:rPr lang="en-US" altLang="ja-JP" b="0" dirty="0"/>
                  <a:t>t</a:t>
                </a:r>
                <a:r>
                  <a:rPr lang="ja-JP" altLang="en-US" b="0" dirty="0"/>
                  <a:t>値</a:t>
                </a:r>
                <a:r>
                  <a:rPr lang="en-US" altLang="ja-JP" b="0" dirty="0"/>
                  <a:t>(t-statistic)</a:t>
                </a:r>
                <a:r>
                  <a:rPr lang="ja-JP" altLang="en-US" b="0" dirty="0"/>
                  <a:t>は次のようになる</a:t>
                </a:r>
                <a:endParaRPr lang="en-US" altLang="ja-JP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36900" indent="0">
                  <a:buNone/>
                </a:pPr>
                <a:br>
                  <a:rPr lang="en-US" altLang="ja-JP" dirty="0"/>
                </a:br>
                <a:r>
                  <a:rPr lang="ja-JP" altLang="en-US" dirty="0"/>
                  <a:t>ウェルチの</a:t>
                </a:r>
                <a:r>
                  <a:rPr lang="en-US" altLang="ja-JP" dirty="0"/>
                  <a:t>t</a:t>
                </a:r>
                <a:r>
                  <a:rPr lang="ja-JP" altLang="en-US" dirty="0"/>
                  <a:t>検定は「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つの正規分布」を対象にしている。</a:t>
                </a:r>
                <a:br>
                  <a:rPr lang="en-US" altLang="ja-JP" dirty="0"/>
                </a:br>
                <a:r>
                  <a:rPr lang="ja-JP" altLang="en-US" dirty="0"/>
                  <a:t>しかし一般的な</a:t>
                </a:r>
                <a:r>
                  <a:rPr lang="en-US" altLang="ja-JP" dirty="0"/>
                  <a:t>MC</a:t>
                </a:r>
                <a:r>
                  <a:rPr lang="ja-JP" altLang="en-US" dirty="0"/>
                  <a:t>レイトレーシングのサンプルは正規分布ではないがどうしたら？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5DE658A-59FF-40F4-98AE-A64545E18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2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35CDED5-DE77-4E2C-83EA-E50DFDC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Central limit theorem (CLT,</a:t>
            </a:r>
            <a:r>
              <a:rPr lang="ja-JP" altLang="en-US" dirty="0"/>
              <a:t>中心極限定理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82CB6C-4020-41D4-AA68-3B949FE60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平均はだいたい正規分布</a:t>
            </a:r>
          </a:p>
        </p:txBody>
      </p:sp>
    </p:spTree>
    <p:extLst>
      <p:ext uri="{BB962C8B-B14F-4D97-AF65-F5344CB8AC3E}">
        <p14:creationId xmlns:p14="http://schemas.microsoft.com/office/powerpoint/2010/main" val="186156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6E7B5-9EE6-44E6-B800-F2058EE9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Central limit theorem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5AE83C9-C9DC-4847-BF1D-6FD1E71D40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ja-JP" altLang="en-US" dirty="0"/>
              <a:t>確率分布に従うサンプルをし、</a:t>
            </a:r>
            <a:br>
              <a:rPr lang="en-US" altLang="ja-JP" dirty="0"/>
            </a:br>
            <a:r>
              <a:rPr lang="ja-JP" altLang="en-US" dirty="0"/>
              <a:t>このサンプルの平均値を出すとする。</a:t>
            </a:r>
            <a:br>
              <a:rPr lang="en-US" altLang="ja-JP" dirty="0"/>
            </a:br>
            <a:r>
              <a:rPr lang="ja-JP" altLang="en-US" dirty="0"/>
              <a:t>サンプルする数が増えれば増えるほど、</a:t>
            </a:r>
            <a:br>
              <a:rPr lang="en-US" altLang="ja-JP" dirty="0"/>
            </a:br>
            <a:r>
              <a:rPr lang="ja-JP" altLang="en-US" dirty="0"/>
              <a:t>この平均値は正規分布に近づいていく。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1</a:t>
            </a:r>
            <a:r>
              <a:rPr lang="ja-JP" altLang="en-US" dirty="0"/>
              <a:t>ピクセルで</a:t>
            </a:r>
            <a:r>
              <a:rPr lang="en-US" altLang="ja-JP" dirty="0"/>
              <a:t>1024spp</a:t>
            </a:r>
            <a:r>
              <a:rPr lang="ja-JP" altLang="en-US" dirty="0"/>
              <a:t>などとすると</a:t>
            </a:r>
            <a:br>
              <a:rPr lang="en-US" altLang="ja-JP" dirty="0"/>
            </a:br>
            <a:r>
              <a:rPr lang="ja-JP" altLang="en-US" dirty="0"/>
              <a:t>この</a:t>
            </a:r>
            <a:r>
              <a:rPr lang="en-US" altLang="ja-JP" dirty="0"/>
              <a:t>1</a:t>
            </a:r>
            <a:r>
              <a:rPr lang="ja-JP" altLang="en-US" dirty="0"/>
              <a:t>ピクセルの値は正規分布に</a:t>
            </a:r>
            <a:br>
              <a:rPr lang="en-US" altLang="ja-JP" dirty="0"/>
            </a:br>
            <a:r>
              <a:rPr lang="ja-JP" altLang="en-US" dirty="0"/>
              <a:t>近い分布だとみなせ、</a:t>
            </a:r>
            <a:br>
              <a:rPr lang="en-US" altLang="ja-JP" dirty="0"/>
            </a:br>
            <a:r>
              <a:rPr lang="ja-JP" altLang="en-US" dirty="0"/>
              <a:t>ウェルチの</a:t>
            </a:r>
            <a:r>
              <a:rPr lang="en-US" altLang="ja-JP" dirty="0"/>
              <a:t>t</a:t>
            </a:r>
            <a:r>
              <a:rPr lang="ja-JP" altLang="en-US" dirty="0"/>
              <a:t>検定の</a:t>
            </a:r>
            <a:r>
              <a:rPr lang="en-US" altLang="ja-JP" dirty="0"/>
              <a:t>1</a:t>
            </a:r>
            <a:r>
              <a:rPr lang="ja-JP" altLang="en-US" dirty="0"/>
              <a:t>サンプルとできる。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32x32</a:t>
            </a:r>
            <a:r>
              <a:rPr lang="ja-JP" altLang="en-US" dirty="0"/>
              <a:t>のタイルで画像を分割して</a:t>
            </a:r>
            <a:br>
              <a:rPr lang="en-US" altLang="ja-JP" dirty="0"/>
            </a:br>
            <a:r>
              <a:rPr lang="en-US" altLang="ja-JP" dirty="0"/>
              <a:t>1024</a:t>
            </a:r>
            <a:r>
              <a:rPr lang="ja-JP" altLang="en-US" dirty="0"/>
              <a:t>個のウェルチサンプルを得て</a:t>
            </a:r>
            <a:br>
              <a:rPr lang="en-US" altLang="ja-JP" dirty="0"/>
            </a:br>
            <a:r>
              <a:rPr lang="ja-JP" altLang="en-US" dirty="0"/>
              <a:t>検定を行える</a:t>
            </a:r>
            <a:endParaRPr lang="en-US" altLang="ja-JP" dirty="0"/>
          </a:p>
          <a:p>
            <a:pPr marL="36900" indent="0">
              <a:buNone/>
            </a:pPr>
            <a:endParaRPr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ECD560F7-6A06-4F27-8CB6-45BF58FD48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ja-JP" dirty="0"/>
              <a:t>TODO: CLT</a:t>
            </a:r>
            <a:r>
              <a:rPr lang="ja-JP" altLang="en-US" dirty="0"/>
              <a:t>がわかりやすいグラフ</a:t>
            </a:r>
          </a:p>
        </p:txBody>
      </p:sp>
    </p:spTree>
    <p:extLst>
      <p:ext uri="{BB962C8B-B14F-4D97-AF65-F5344CB8AC3E}">
        <p14:creationId xmlns:p14="http://schemas.microsoft.com/office/powerpoint/2010/main" val="234890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30E8E-FF3D-4373-8CA7-98926018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CDA66-9F7F-4BAD-B835-F7DD6344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QMC</a:t>
            </a:r>
            <a:r>
              <a:rPr lang="ja-JP" altLang="en-US" dirty="0"/>
              <a:t>のインターバルを考慮しないといけない。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44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CFDFA-9A29-4FB6-84A9-54EBFB97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7613A-CB48-4376-8AF8-A68FEE9F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kumimoji="1" lang="en-US" altLang="ja-JP" dirty="0"/>
              <a:t>- </a:t>
            </a:r>
            <a:r>
              <a:rPr kumimoji="1" lang="ja-JP" altLang="en-US" dirty="0"/>
              <a:t>作業量を見積もりたい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kumimoji="1" lang="en-US" altLang="ja-JP" dirty="0" err="1"/>
              <a:t>weltch</a:t>
            </a:r>
            <a:r>
              <a:rPr kumimoji="1" lang="ja-JP" altLang="en-US" dirty="0"/>
              <a:t>のテストについて述べる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 dirty="0"/>
              <a:t>デモを実装する</a:t>
            </a:r>
            <a:r>
              <a:rPr lang="en-US" altLang="ja-JP" dirty="0"/>
              <a:t>(</a:t>
            </a:r>
            <a:r>
              <a:rPr lang="ja-JP" altLang="en-US" dirty="0"/>
              <a:t>全部</a:t>
            </a:r>
            <a:r>
              <a:rPr lang="en-US" altLang="ja-JP" dirty="0"/>
              <a:t>Python?)</a:t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9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A86D6-D76B-4FE0-A7B0-1DCD3316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72113-A978-45AF-9EC8-72542002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 fontAlgn="ctr">
              <a:buNone/>
            </a:pPr>
            <a:r>
              <a:rPr kumimoji="1" lang="en-US" altLang="ja-JP" sz="3600" dirty="0"/>
              <a:t>Renderer</a:t>
            </a:r>
            <a:r>
              <a:rPr kumimoji="1" lang="ja-JP" altLang="en-US" sz="3600" dirty="0"/>
              <a:t>が</a:t>
            </a:r>
            <a:r>
              <a:rPr kumimoji="1" lang="en-US" altLang="ja-JP" sz="3600" dirty="0"/>
              <a:t>Biased</a:t>
            </a:r>
            <a:r>
              <a:rPr kumimoji="1" lang="ja-JP" altLang="en-US" sz="3600" dirty="0"/>
              <a:t>か</a:t>
            </a:r>
            <a:r>
              <a:rPr kumimoji="1" lang="en-US" altLang="ja-JP" sz="3600" dirty="0"/>
              <a:t>Unbiased</a:t>
            </a:r>
            <a:r>
              <a:rPr kumimoji="1" lang="ja-JP" altLang="en-US" sz="3600" dirty="0"/>
              <a:t>かを</a:t>
            </a:r>
            <a:br>
              <a:rPr kumimoji="1" lang="en-US" altLang="ja-JP" sz="3600" dirty="0"/>
            </a:br>
            <a:r>
              <a:rPr kumimoji="1" lang="ja-JP" altLang="en-US" sz="3600" dirty="0"/>
              <a:t>少ないレンダリング時間で知りたい！</a:t>
            </a:r>
            <a:br>
              <a:rPr kumimoji="1" lang="en-US" altLang="ja-JP" sz="3600" dirty="0"/>
            </a:b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591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0E0A8-AAD9-40C2-9139-0291A11A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/>
              <a:t>Biased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</a:t>
            </a:r>
            <a:r>
              <a:rPr kumimoji="1" lang="en-US" altLang="ja-JP" sz="4000" dirty="0"/>
              <a:t>Unbiased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EA953-6E7B-4D34-80D1-4305A3FE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>
              <a:buNone/>
            </a:pPr>
            <a:r>
              <a:rPr kumimoji="1" lang="en-US" altLang="ja-JP" sz="3200" dirty="0"/>
              <a:t>     Biased:</a:t>
            </a:r>
            <a:r>
              <a:rPr kumimoji="1" lang="ja-JP" altLang="en-US" sz="3200" dirty="0"/>
              <a:t>毎サンプル、期待値と同じになる。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Unbiased:</a:t>
            </a:r>
            <a:r>
              <a:rPr kumimoji="1" lang="ja-JP" altLang="en-US" sz="3200" dirty="0"/>
              <a:t>毎サンプル、期待値と同じにはならない。</a:t>
            </a:r>
            <a:br>
              <a:rPr kumimoji="1" lang="en-US" altLang="ja-JP" sz="3200" dirty="0"/>
            </a:br>
            <a:r>
              <a:rPr lang="ja-JP" altLang="en-US" sz="3200" dirty="0"/>
              <a:t>                 </a:t>
            </a:r>
            <a:r>
              <a:rPr kumimoji="1" lang="ja-JP" altLang="en-US" sz="3200" dirty="0"/>
              <a:t>バグってるとなりがち。</a:t>
            </a:r>
          </a:p>
        </p:txBody>
      </p:sp>
    </p:spTree>
    <p:extLst>
      <p:ext uri="{BB962C8B-B14F-4D97-AF65-F5344CB8AC3E}">
        <p14:creationId xmlns:p14="http://schemas.microsoft.com/office/powerpoint/2010/main" val="412918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A86D6-D76B-4FE0-A7B0-1DCD3316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72113-A978-45AF-9EC8-72542002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 fontAlgn="ctr">
              <a:buNone/>
            </a:pPr>
            <a:r>
              <a:rPr kumimoji="1" lang="en-US" altLang="ja-JP" sz="3600" dirty="0"/>
              <a:t>Renderer</a:t>
            </a:r>
            <a:r>
              <a:rPr kumimoji="1" lang="ja-JP" altLang="en-US" sz="3600" dirty="0"/>
              <a:t>がバグって</a:t>
            </a:r>
            <a:r>
              <a:rPr kumimoji="1" lang="en-US" altLang="ja-JP" sz="3600" dirty="0"/>
              <a:t>Unbiased</a:t>
            </a:r>
            <a:r>
              <a:rPr kumimoji="1" lang="ja-JP" altLang="en-US" sz="3600" dirty="0"/>
              <a:t>になってないかを</a:t>
            </a:r>
            <a:br>
              <a:rPr kumimoji="1" lang="en-US" altLang="ja-JP" sz="3600" dirty="0"/>
            </a:br>
            <a:r>
              <a:rPr kumimoji="1" lang="ja-JP" altLang="en-US" sz="3600" dirty="0"/>
              <a:t>少ない時間で知りたい！</a:t>
            </a:r>
            <a:br>
              <a:rPr kumimoji="1" lang="en-US" altLang="ja-JP" sz="3600" dirty="0"/>
            </a:b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208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0839F3B-160B-40C8-BA4D-64A4DEF7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RMSE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89400B-2AD9-4EB0-B573-F79BCC8D4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よくある方法</a:t>
            </a:r>
          </a:p>
        </p:txBody>
      </p:sp>
    </p:spTree>
    <p:extLst>
      <p:ext uri="{BB962C8B-B14F-4D97-AF65-F5344CB8AC3E}">
        <p14:creationId xmlns:p14="http://schemas.microsoft.com/office/powerpoint/2010/main" val="298870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32C437C-9D18-4B52-B6C3-A6D9F35D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よくある方法</a:t>
            </a:r>
            <a:r>
              <a:rPr lang="en-US" altLang="ja-JP" dirty="0"/>
              <a:t> RMSE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4E75F39-30FC-44CB-BA15-11A79DA533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ja-JP" altLang="en-US" dirty="0"/>
              <a:t>ステップ</a:t>
            </a:r>
            <a:r>
              <a:rPr lang="en-US" altLang="ja-JP" dirty="0"/>
              <a:t>1:</a:t>
            </a:r>
            <a:r>
              <a:rPr lang="ja-JP" altLang="en-US" dirty="0"/>
              <a:t> リファレンス画像を作る</a:t>
            </a:r>
            <a:br>
              <a:rPr lang="en-US" altLang="ja-JP" dirty="0"/>
            </a:br>
            <a:r>
              <a:rPr lang="ja-JP" altLang="en-US" dirty="0"/>
              <a:t>ステップ</a:t>
            </a:r>
            <a:r>
              <a:rPr lang="en-US" altLang="ja-JP" dirty="0"/>
              <a:t>2: </a:t>
            </a:r>
            <a:r>
              <a:rPr lang="ja-JP" altLang="en-US" dirty="0"/>
              <a:t>たくさんサンプルしてレンダリング</a:t>
            </a:r>
            <a:br>
              <a:rPr lang="en-US" altLang="ja-JP" dirty="0"/>
            </a:br>
            <a:r>
              <a:rPr lang="ja-JP" altLang="en-US" dirty="0"/>
              <a:t>ステップ</a:t>
            </a:r>
            <a:r>
              <a:rPr lang="en-US" altLang="ja-JP" dirty="0"/>
              <a:t>3: </a:t>
            </a:r>
            <a:r>
              <a:rPr lang="ja-JP" altLang="en-US" dirty="0"/>
              <a:t>二者に対して</a:t>
            </a:r>
            <a:r>
              <a:rPr lang="en-US" altLang="ja-JP" dirty="0"/>
              <a:t>MSE</a:t>
            </a:r>
            <a:r>
              <a:rPr lang="ja-JP" altLang="en-US" dirty="0"/>
              <a:t>を取る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Bias</a:t>
            </a:r>
            <a:r>
              <a:rPr lang="ja-JP" altLang="en-US" dirty="0"/>
              <a:t>があると</a:t>
            </a:r>
            <a:r>
              <a:rPr lang="en-US" altLang="ja-JP" dirty="0"/>
              <a:t>log-log</a:t>
            </a:r>
            <a:r>
              <a:rPr lang="ja-JP" altLang="en-US" dirty="0"/>
              <a:t>プロットが曲がる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Proc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原理、手順が単純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Cons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時間がとてもかかる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「曲がる」を客観的に測るには？</a:t>
            </a:r>
            <a:endParaRPr lang="en-US" altLang="ja-JP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6BE4D158-A4FF-466F-A5AC-0890E602B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676" y="2391813"/>
            <a:ext cx="5936736" cy="2074373"/>
          </a:xfrm>
        </p:spPr>
      </p:pic>
    </p:spTree>
    <p:extLst>
      <p:ext uri="{BB962C8B-B14F-4D97-AF65-F5344CB8AC3E}">
        <p14:creationId xmlns:p14="http://schemas.microsoft.com/office/powerpoint/2010/main" val="302438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35CDED5-DE77-4E2C-83EA-E50DFDCB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t-test(</a:t>
            </a:r>
            <a:r>
              <a:rPr lang="ja-JP" altLang="en-US" dirty="0"/>
              <a:t>ウェルチの</a:t>
            </a:r>
            <a:r>
              <a:rPr lang="en-US" altLang="ja-JP" dirty="0"/>
              <a:t>t</a:t>
            </a:r>
            <a:r>
              <a:rPr lang="ja-JP" altLang="en-US" dirty="0"/>
              <a:t>検定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82CB6C-4020-41D4-AA68-3B949FE60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二つの母集団が同じ平均になっているかの検定</a:t>
            </a:r>
          </a:p>
        </p:txBody>
      </p:sp>
    </p:spTree>
    <p:extLst>
      <p:ext uri="{BB962C8B-B14F-4D97-AF65-F5344CB8AC3E}">
        <p14:creationId xmlns:p14="http://schemas.microsoft.com/office/powerpoint/2010/main" val="347498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FA6549-4D62-4649-A469-58E7E40B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A33C10B-CEAA-4FEF-A66A-C286C6F5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2</a:t>
            </a:r>
            <a:r>
              <a:rPr lang="ja-JP" altLang="en-US" dirty="0"/>
              <a:t>つの正規分布に従う確率変数の期待値は等しい」を</a:t>
            </a:r>
            <a:br>
              <a:rPr lang="en-US" altLang="ja-JP" dirty="0"/>
            </a:br>
            <a:r>
              <a:rPr lang="ja-JP" altLang="en-US" dirty="0"/>
              <a:t>帰無仮説とした検定</a:t>
            </a:r>
            <a:r>
              <a:rPr lang="en-US" altLang="ja-JP" dirty="0"/>
              <a:t>(</a:t>
            </a:r>
            <a:r>
              <a:rPr lang="ja-JP" altLang="en-US" dirty="0"/>
              <a:t>両側検定の場合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br>
              <a:rPr lang="en-US" altLang="ja-JP" dirty="0"/>
            </a:br>
            <a:r>
              <a:rPr lang="ja-JP" altLang="en-US" dirty="0"/>
              <a:t>「差が出てほしかったが出なかった」の気持ちの検定</a:t>
            </a:r>
            <a:br>
              <a:rPr lang="en-US" altLang="ja-JP" dirty="0"/>
            </a:br>
            <a:r>
              <a:rPr lang="ja-JP" altLang="en-US" dirty="0"/>
              <a:t>今回欲しい「差が出てほしくなかったが出た」と逆になっていることに注意。</a:t>
            </a:r>
            <a:endParaRPr lang="en-US" altLang="ja-JP" dirty="0"/>
          </a:p>
          <a:p>
            <a:pPr marL="36900" indent="0">
              <a:buNone/>
            </a:pPr>
            <a:r>
              <a:rPr lang="ja-JP" altLang="en-US" dirty="0"/>
              <a:t>検定にパス</a:t>
            </a:r>
            <a:r>
              <a:rPr lang="en-US" altLang="ja-JP" dirty="0"/>
              <a:t>(</a:t>
            </a:r>
            <a:r>
              <a:rPr lang="ja-JP" altLang="en-US" dirty="0"/>
              <a:t>帰無仮説が棄却</a:t>
            </a:r>
            <a:r>
              <a:rPr lang="en-US" altLang="ja-JP" dirty="0"/>
              <a:t>)</a:t>
            </a:r>
            <a:r>
              <a:rPr lang="ja-JP" altLang="en-US" dirty="0"/>
              <a:t>すると「等しくなかったようだ」となる。</a:t>
            </a:r>
            <a:endParaRPr lang="en-US" altLang="ja-JP" dirty="0"/>
          </a:p>
          <a:p>
            <a:pPr marL="36900" indent="0">
              <a:buNone/>
            </a:pPr>
            <a:r>
              <a:rPr lang="ja-JP" altLang="en-US" dirty="0"/>
              <a:t>分散が二つの母集団で異なっても使用できるのが利点。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955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FA6549-4D62-4649-A469-58E7E40B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Welch's t-test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FA33C10B-CEAA-4FEF-A66A-C286C6F58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b="0" dirty="0"/>
                  <a:t>番目の集合の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b="0" dirty="0"/>
                  <a:t>番目のサンプルを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b="0" dirty="0"/>
                  <a:t>として、その平均は次のようになる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b="0" dirty="0"/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番目の集合</a:t>
                </a:r>
                <a:r>
                  <a:rPr lang="ja-JP" altLang="en-US" b="0" dirty="0"/>
                  <a:t>の不変分散は次のようになる</a:t>
                </a:r>
                <a:br>
                  <a:rPr lang="en-US" altLang="ja-JP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36900" indent="0">
                  <a:buNone/>
                </a:pPr>
                <a:endParaRPr lang="en-US" altLang="ja-JP" b="0" dirty="0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FA33C10B-CEAA-4FEF-A66A-C286C6F58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559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518</TotalTime>
  <Words>532</Words>
  <Application>Microsoft Office PowerPoint</Application>
  <PresentationFormat>ワイド画面</PresentationFormat>
  <Paragraphs>45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Calisto MT</vt:lpstr>
      <vt:lpstr>Cambria Math</vt:lpstr>
      <vt:lpstr>Wingdings</vt:lpstr>
      <vt:lpstr>Wingdings 2</vt:lpstr>
      <vt:lpstr>石版</vt:lpstr>
      <vt:lpstr>Detecting Bias in Monte Carlo Renderers using Welch’s t-test</vt:lpstr>
      <vt:lpstr>Motivation</vt:lpstr>
      <vt:lpstr>Biased or Unbiased</vt:lpstr>
      <vt:lpstr>Motivation</vt:lpstr>
      <vt:lpstr>RMSE</vt:lpstr>
      <vt:lpstr>よくある方法 RMSE</vt:lpstr>
      <vt:lpstr>Welch's t-test(ウェルチのt検定)</vt:lpstr>
      <vt:lpstr>Welch's t-test</vt:lpstr>
      <vt:lpstr>Welch's t-test</vt:lpstr>
      <vt:lpstr>Welch's t-test</vt:lpstr>
      <vt:lpstr>Central limit theorem (CLT,中心極限定理)</vt:lpstr>
      <vt:lpstr>Central limit theorem</vt:lpstr>
      <vt:lpstr>注意点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Bias in Monte Carlo Renderers using Welch’s t-test</dc:title>
  <dc:creator>小澤 祐樹</dc:creator>
  <cp:lastModifiedBy>小澤 祐樹</cp:lastModifiedBy>
  <cp:revision>3</cp:revision>
  <dcterms:created xsi:type="dcterms:W3CDTF">2022-04-01T14:20:20Z</dcterms:created>
  <dcterms:modified xsi:type="dcterms:W3CDTF">2022-04-07T04:06:16Z</dcterms:modified>
</cp:coreProperties>
</file>