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74" r:id="rId26"/>
    <p:sldId id="275" r:id="rId27"/>
    <p:sldId id="277" r:id="rId28"/>
    <p:sldId id="276" r:id="rId29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69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423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42a0890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42a08902_0_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42a0890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42a08902_0_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42a0890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42a08902_0_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42a089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42a08902_0_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42a0890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42a08902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42a0890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42a08902_0_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42a0890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42a08902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42a0890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42a08902_0_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42a089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42a08902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42a0890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42a08902_0_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42a089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42a08902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42a08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42a08902_0_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42a0890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42a08902_0_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42a089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42a08902_0_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42a089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42a08902_0_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42a0890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42a08902_0_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42a0890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42a08902_0_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447160" y="2484818"/>
            <a:ext cx="4003040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535940" y="680237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25340" y="1251203"/>
            <a:ext cx="4146804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678679" y="1254252"/>
            <a:ext cx="4040504" cy="5074920"/>
          </a:xfrm>
          <a:custGeom>
            <a:avLst/>
            <a:gdLst/>
            <a:ahLst/>
            <a:cxnLst/>
            <a:rect l="l" t="t" r="r" b="b"/>
            <a:pathLst>
              <a:path w="4040504" h="5074920" extrusionOk="0">
                <a:moveTo>
                  <a:pt x="0" y="0"/>
                </a:moveTo>
                <a:lnTo>
                  <a:pt x="4040124" y="0"/>
                </a:lnTo>
                <a:lnTo>
                  <a:pt x="4040124" y="5074920"/>
                </a:lnTo>
                <a:lnTo>
                  <a:pt x="0" y="5074920"/>
                </a:lnTo>
                <a:lnTo>
                  <a:pt x="0" y="0"/>
                </a:lnTo>
                <a:close/>
              </a:path>
            </a:pathLst>
          </a:custGeom>
          <a:solidFill>
            <a:srgbClr val="F68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31291" y="1228344"/>
            <a:ext cx="4186428" cy="52318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57200" y="1254252"/>
            <a:ext cx="4040504" cy="5074920"/>
          </a:xfrm>
          <a:custGeom>
            <a:avLst/>
            <a:gdLst/>
            <a:ahLst/>
            <a:cxnLst/>
            <a:rect l="l" t="t" r="r" b="b"/>
            <a:pathLst>
              <a:path w="4040504" h="5074920" extrusionOk="0">
                <a:moveTo>
                  <a:pt x="0" y="0"/>
                </a:moveTo>
                <a:lnTo>
                  <a:pt x="4040124" y="0"/>
                </a:lnTo>
                <a:lnTo>
                  <a:pt x="4040124" y="5074920"/>
                </a:lnTo>
                <a:lnTo>
                  <a:pt x="0" y="5074920"/>
                </a:lnTo>
                <a:lnTo>
                  <a:pt x="0" y="0"/>
                </a:lnTo>
                <a:close/>
              </a:path>
            </a:pathLst>
          </a:custGeom>
          <a:solidFill>
            <a:srgbClr val="007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30171" y="1477124"/>
            <a:ext cx="3686175" cy="467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53160" y="1428264"/>
            <a:ext cx="3742054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47160" y="2484818"/>
            <a:ext cx="4003040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02484" y="107175"/>
            <a:ext cx="8734266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USA University Recommendation System</a:t>
            </a:r>
            <a:endParaRPr sz="4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4417836" y="1570732"/>
            <a:ext cx="4560495" cy="271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Rama </a:t>
            </a:r>
            <a:r>
              <a:rPr lang="en-US" sz="3000" dirty="0" err="1">
                <a:latin typeface="Calibri"/>
                <a:ea typeface="Calibri"/>
                <a:cs typeface="Calibri"/>
                <a:sym typeface="Calibri"/>
              </a:rPr>
              <a:t>Tejaswini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3000" dirty="0" err="1" smtClean="0">
                <a:latin typeface="Calibri"/>
                <a:ea typeface="Calibri"/>
                <a:cs typeface="Calibri"/>
                <a:sym typeface="Calibri"/>
              </a:rPr>
              <a:t>Thotapalli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(013785681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Under the guidance of Professor Shih </a:t>
            </a:r>
            <a:r>
              <a:rPr lang="en-US" sz="3000" dirty="0" err="1" smtClean="0">
                <a:latin typeface="Calibri"/>
                <a:ea typeface="Calibri"/>
                <a:cs typeface="Calibri"/>
                <a:sym typeface="Calibri"/>
              </a:rPr>
              <a:t>yu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Chang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order to use the obtained data for our analysis, preprocessing and cleansing of dataset is required. The following are the data processes we did in our project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Data Scraped from website are loaded into different files. Merged all data.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Data from the admitted student rows are taken and rejected student rows are deleted.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Column names are set to the dataset.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new/old GRE scores were also cleansed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Processing….ctnd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Null values are deleted or filled with appropriate values</a:t>
            </a:r>
            <a:endParaRPr sz="30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GPA scores available were based on different point systems, so all the GPA scores were uniformly scaled to 4 point scale by using normalize functions.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All the unnecessary columns are dropped.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Changed the order of columns making train and test dataset for algorithm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Initial dataset after web scraping the data and merging the csv files.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" y="3077325"/>
            <a:ext cx="8976698" cy="3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Dataset after setting the names of the columns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6301"/>
            <a:ext cx="9144000" cy="37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Description of the numerical data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6153"/>
            <a:ext cx="9143998" cy="390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Converting the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old GRE scores to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new GRE scores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050" y="1135100"/>
            <a:ext cx="5772951" cy="57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Plots of the greV and greQ data.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4400"/>
            <a:ext cx="9144002" cy="42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Processed data which has only University name, gre scores of the user.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5" y="2323175"/>
            <a:ext cx="8920974" cy="39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Implementation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KNN, trained and Test data will be sent to algorithm to find the </a:t>
            </a:r>
            <a:r>
              <a:rPr lang="en-US" sz="24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euclidean</a:t>
            </a: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distance and the top 5 nearest neighbors are taken into consideration.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features like GREA, GREV, GREQ, CGPA of the user as test data are taken as features and provide weightage to them to find the similarity score. and provide top 5 recommendations to the user.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eveloped </a:t>
            </a: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 User interface where user can easily provide his/her score details to the application and get recommendations.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559"/>
            <a:ext cx="9144000" cy="45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387900" y="1525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Problem Statement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Approach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Data Characteristics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Data Preprocessing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Solution Implementation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Test Evaluation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Summary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Undergraduate page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u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544"/>
            <a:ext cx="9144000" cy="43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Undergraduate Recommendation page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ug_recommend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5599"/>
            <a:ext cx="9144000" cy="45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3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Graduate Home Page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gr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50"/>
            <a:ext cx="9144000" cy="46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0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Graduate Recommendation Page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graduate_recommend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267"/>
            <a:ext cx="9144000" cy="41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2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Graduate Home Page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gr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50"/>
            <a:ext cx="9144000" cy="46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Evaluation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387900" y="1376399"/>
            <a:ext cx="8368200" cy="4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As there </a:t>
            </a: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User interface to the application, any user can test the website any time.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Planning to develop the feedback page where users can come back and provide feedback to the website and provide data in which University he/she got the admit. (if time permits)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By capturing </a:t>
            </a: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admission information I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can train my algorithm to increase accuracy.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-9144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121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Summary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23850" y="921900"/>
            <a:ext cx="79800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noAutofit/>
          </a:bodyPr>
          <a:lstStyle/>
          <a:p>
            <a:pPr marL="457200" marR="508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In short, This project will help students in decision making of which University to choose for their higher education in other countries like USA.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with the User friendly web Interface which takes in test scores, helps students apply to the Universities in which there is a high chance of getting the admit.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Data Mining techniques like KNN and Feature weighted algorithms are used</a:t>
            </a:r>
            <a:endParaRPr sz="3000" dirty="0">
              <a:solidFill>
                <a:srgbClr val="FFFFFF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162800" y="6096000"/>
            <a:ext cx="1981200" cy="7620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-9144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121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References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50219" y="940304"/>
            <a:ext cx="79800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noAutofit/>
          </a:bodyPr>
          <a:lstStyle/>
          <a:p>
            <a:pPr marL="457200" marR="508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indent="-419100"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200" dirty="0" smtClean="0">
                <a:solidFill>
                  <a:srgbClr val="FFFFFF"/>
                </a:solidFill>
              </a:rPr>
              <a:t>https://</a:t>
            </a:r>
            <a:r>
              <a:rPr lang="en-US" sz="3200" dirty="0" err="1">
                <a:solidFill>
                  <a:srgbClr val="FFFFFF"/>
                </a:solidFill>
              </a:rPr>
              <a:t>www.semanticscholar.org</a:t>
            </a:r>
            <a:r>
              <a:rPr lang="en-US" sz="3200" dirty="0">
                <a:solidFill>
                  <a:srgbClr val="FFFFFF"/>
                </a:solidFill>
              </a:rPr>
              <a:t>/paper/Recommender-System-for-Graduate-Studies-in-USA- Suresh/22924fda3f293f80a3f62f32799c08d0b81a9b20 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457200" indent="-419100"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200" dirty="0" smtClean="0">
                <a:solidFill>
                  <a:srgbClr val="FFFFFF"/>
                </a:solidFill>
              </a:rPr>
              <a:t>http://:</a:t>
            </a:r>
            <a:r>
              <a:rPr lang="en-US" sz="3200" dirty="0">
                <a:solidFill>
                  <a:srgbClr val="FFFFFF"/>
                </a:solidFill>
              </a:rPr>
              <a:t>//</a:t>
            </a:r>
            <a:r>
              <a:rPr lang="en-US" sz="3200" dirty="0" err="1">
                <a:solidFill>
                  <a:srgbClr val="FFFFFF"/>
                </a:solidFill>
              </a:rPr>
              <a:t>ieeexplore.ieee.org</a:t>
            </a:r>
            <a:r>
              <a:rPr lang="en-US" sz="3200" dirty="0">
                <a:solidFill>
                  <a:srgbClr val="FFFFFF"/>
                </a:solidFill>
              </a:rPr>
              <a:t>/document/7760053 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162800" y="6096000"/>
            <a:ext cx="1981200" cy="7620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952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35940" y="785875"/>
            <a:ext cx="17341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09600" y="2667000"/>
            <a:ext cx="807211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66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239000" y="5867400"/>
            <a:ext cx="1828800" cy="9144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387900" y="1525399"/>
            <a:ext cx="8368200" cy="45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For an aspiring student who wants to apply for higher studies in other countries, university selection process is a challenging task.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Lot of different criteria need to considered during application process based on individual’s requirement.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This problem can be addressed by modeling a recommender system based on various classification algorithms.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In this project based on the Graduate and Undergraduate student dataset and user profile, a list of 10 best universities will be suggested such that it maximizes the chances of a student getting admission into those universities. 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417782" y="1657727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rgbClr val="FBFBFB"/>
                </a:solidFill>
              </a:rPr>
              <a:t>					</a:t>
            </a:r>
            <a:endParaRPr sz="3000" b="0" dirty="0">
              <a:solidFill>
                <a:srgbClr val="FBFBF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BFBFB"/>
                </a:solidFill>
              </a:rPr>
              <a:t>As we have large set of data and User profile, I planned to use </a:t>
            </a:r>
            <a:r>
              <a:rPr lang="en-US" sz="2400" b="0" dirty="0" smtClean="0">
                <a:solidFill>
                  <a:srgbClr val="FBFBFB"/>
                </a:solidFill>
              </a:rPr>
              <a:t>Knowledge based recommendation techniques using </a:t>
            </a:r>
            <a:r>
              <a:rPr lang="en-US" sz="2400" b="0" dirty="0">
                <a:solidFill>
                  <a:srgbClr val="FBFBFB"/>
                </a:solidFill>
              </a:rPr>
              <a:t>two different </a:t>
            </a:r>
            <a:r>
              <a:rPr lang="en-US" sz="2400" b="0" dirty="0" smtClean="0">
                <a:solidFill>
                  <a:srgbClr val="FBFBFB"/>
                </a:solidFill>
              </a:rPr>
              <a:t>models. For Graduate </a:t>
            </a:r>
            <a:r>
              <a:rPr lang="en-US" sz="2400" b="0" dirty="0" err="1" smtClean="0">
                <a:solidFill>
                  <a:srgbClr val="FBFBFB"/>
                </a:solidFill>
              </a:rPr>
              <a:t>recmendations</a:t>
            </a:r>
            <a:r>
              <a:rPr lang="en-US" sz="2400" b="0" dirty="0" smtClean="0">
                <a:solidFill>
                  <a:srgbClr val="FBFBFB"/>
                </a:solidFill>
              </a:rPr>
              <a:t> it is Case based knowledge </a:t>
            </a:r>
            <a:r>
              <a:rPr lang="en-US" sz="2400" b="0" dirty="0" err="1" smtClean="0">
                <a:solidFill>
                  <a:srgbClr val="FBFBFB"/>
                </a:solidFill>
              </a:rPr>
              <a:t>recmendation</a:t>
            </a:r>
            <a:r>
              <a:rPr lang="en-US" sz="2400" b="0" dirty="0">
                <a:solidFill>
                  <a:srgbClr val="FBFBFB"/>
                </a:solidFill>
              </a:rPr>
              <a:t> </a:t>
            </a:r>
            <a:r>
              <a:rPr lang="en-US" sz="2400" b="0" dirty="0" smtClean="0">
                <a:solidFill>
                  <a:srgbClr val="FBFBFB"/>
                </a:solidFill>
              </a:rPr>
              <a:t>and for Under graduate recommendations its </a:t>
            </a:r>
            <a:r>
              <a:rPr lang="en-US" sz="2400" b="0" dirty="0" err="1" smtClean="0">
                <a:solidFill>
                  <a:srgbClr val="FBFBFB"/>
                </a:solidFill>
              </a:rPr>
              <a:t>constaint</a:t>
            </a:r>
            <a:r>
              <a:rPr lang="en-US" sz="2400" b="0" dirty="0" smtClean="0">
                <a:solidFill>
                  <a:srgbClr val="FBFBFB"/>
                </a:solidFill>
              </a:rPr>
              <a:t> based </a:t>
            </a:r>
            <a:r>
              <a:rPr lang="en-US" sz="2400" b="0" dirty="0" err="1" smtClean="0">
                <a:solidFill>
                  <a:srgbClr val="FBFBFB"/>
                </a:solidFill>
              </a:rPr>
              <a:t>recommendaton</a:t>
            </a:r>
            <a:r>
              <a:rPr lang="en-US" sz="2400" b="0" dirty="0" smtClean="0">
                <a:solidFill>
                  <a:srgbClr val="FBFBFB"/>
                </a:solidFill>
              </a:rPr>
              <a:t>.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BFBFB"/>
                </a:solidFill>
              </a:rPr>
              <a:t> 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 dirty="0">
                <a:solidFill>
                  <a:srgbClr val="FBFBFB"/>
                </a:solidFill>
              </a:rPr>
              <a:t>K-Nearest Neighbors 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 dirty="0">
                <a:solidFill>
                  <a:srgbClr val="FBFBFB"/>
                </a:solidFill>
              </a:rPr>
              <a:t>Feature weighted algorithms. </a:t>
            </a:r>
            <a:endParaRPr sz="24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Nearest Neighbors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KNN, the trained data is compared with test data and distances are calculated using Euclidean distance. It then classifies an instance by finding its nearest neighbors and recommend the top n nearest neighbor universities. Algorithm is stated as below.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Initialize the value of k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For getting recommendation, iterate from 1 to number of trained data.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Calculate distance between test data and each row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Sort the distances in ascending order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Get top k rows and recommend to the user</a:t>
            </a:r>
            <a:b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Weighted Algorithm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The Weightage of all the features are taken and find the similarity score. Based on the similarity score, The universities with highest similarity is recommended.</a:t>
            </a: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Suppose w1 and w2 are the weights and f1 and f2 are the features the similarity is calculated by formula</a:t>
            </a: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               Similarity Score = w1*f1+w2*(1-f1)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150"/>
            <a:ext cx="9144001" cy="5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first step in building any recommendation system is the identification of the data set.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Graduate student data was scraped from </a:t>
            </a:r>
            <a:r>
              <a:rPr lang="en-US" sz="30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www.thegradcafe.com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and the Undergraduate student data was scraped from https://</a:t>
            </a:r>
            <a:r>
              <a:rPr lang="en-US" sz="30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collegescorecard.ed.gov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/data/.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About 271807 rows of raw student data was obtained as a result of web scraping, which is being processed to use as final dataset.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Characteristics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Graduate Student data has the columns related to their GRE and TOEFL scores and University name they got admitted/rejected into.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UnderGraduate Student data contains the columns related to SAT scores and in which University they got admitted/Rejected into.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540</Words>
  <Application>Microsoft Macintosh PowerPoint</Application>
  <PresentationFormat>On-screen Show (4:3)</PresentationFormat>
  <Paragraphs>276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USA University Recommendation System</vt:lpstr>
      <vt:lpstr>Agenda</vt:lpstr>
      <vt:lpstr>Problem Statement</vt:lpstr>
      <vt:lpstr>Approach</vt:lpstr>
      <vt:lpstr>K Nearest Neighbors</vt:lpstr>
      <vt:lpstr>Feature Weighted Algorithm</vt:lpstr>
      <vt:lpstr>Block Diagram</vt:lpstr>
      <vt:lpstr>Dataset</vt:lpstr>
      <vt:lpstr>DataSet Characteristics</vt:lpstr>
      <vt:lpstr>Data Pre Processing</vt:lpstr>
      <vt:lpstr>Data Pre Processing….ctnd</vt:lpstr>
      <vt:lpstr>Data Pre Processing….</vt:lpstr>
      <vt:lpstr>Data Pre Processing….</vt:lpstr>
      <vt:lpstr>Data Pre Processing….</vt:lpstr>
      <vt:lpstr>Data Pre Processing….</vt:lpstr>
      <vt:lpstr>Data Pre Processing….</vt:lpstr>
      <vt:lpstr>Data Pre Processing….</vt:lpstr>
      <vt:lpstr>Solution Implementation</vt:lpstr>
      <vt:lpstr>Web Application</vt:lpstr>
      <vt:lpstr>Undergraduate page</vt:lpstr>
      <vt:lpstr>Undergraduate Recommendation page</vt:lpstr>
      <vt:lpstr>Graduate Home Page</vt:lpstr>
      <vt:lpstr>Graduate Recommendation Page</vt:lpstr>
      <vt:lpstr>Graduate Home Page</vt:lpstr>
      <vt:lpstr>Test Evaluation</vt:lpstr>
      <vt:lpstr>Summary</vt:lpstr>
      <vt:lpstr>References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University Recommendation System</dc:title>
  <cp:lastModifiedBy>Sagar Kanakadandi</cp:lastModifiedBy>
  <cp:revision>7</cp:revision>
  <dcterms:modified xsi:type="dcterms:W3CDTF">2019-08-09T19:08:36Z</dcterms:modified>
</cp:coreProperties>
</file>