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960" r:id="rId2"/>
    <p:sldId id="1129" r:id="rId3"/>
    <p:sldId id="964" r:id="rId4"/>
    <p:sldId id="1049" r:id="rId5"/>
    <p:sldId id="119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52"/>
    <p:restoredTop sz="62274"/>
  </p:normalViewPr>
  <p:slideViewPr>
    <p:cSldViewPr snapToGrid="0" snapToObjects="1">
      <p:cViewPr varScale="1">
        <p:scale>
          <a:sx n="61" d="100"/>
          <a:sy n="61" d="100"/>
        </p:scale>
        <p:origin x="1244" y="4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52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97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37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6FC3-7DD0-8D48-A73C-1EC08DB3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Network layer: our goals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3EDA-C355-9A48-9A7B-13CAE9D0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72572"/>
            <a:ext cx="5181600" cy="4698465"/>
          </a:xfrm>
        </p:spPr>
        <p:txBody>
          <a:bodyPr>
            <a:normAutofit/>
          </a:bodyPr>
          <a:lstStyle/>
          <a:p>
            <a:pPr marL="342900" indent="-212725">
              <a:buFont typeface="Wingdings" charset="2"/>
              <a:buChar char="§"/>
              <a:defRPr/>
            </a:pPr>
            <a:r>
              <a:rPr lang="en-US" sz="3200" dirty="0"/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addressing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generalized forwarding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Internet architecture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A4EEF-90EE-424B-9F5F-D32E647EF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572573"/>
            <a:ext cx="5584371" cy="4351338"/>
          </a:xfrm>
        </p:spPr>
        <p:txBody>
          <a:bodyPr>
            <a:normAutofit/>
          </a:bodyPr>
          <a:lstStyle/>
          <a:p>
            <a:pPr marL="407988" indent="-277813"/>
            <a:r>
              <a:rPr lang="en-US" sz="3200" dirty="0"/>
              <a:t>instantiation, implementation in the Internet</a:t>
            </a:r>
          </a:p>
          <a:p>
            <a:pPr lvl="1"/>
            <a:r>
              <a:rPr lang="en-US" sz="2800" dirty="0"/>
              <a:t>IP protocol</a:t>
            </a:r>
          </a:p>
          <a:p>
            <a:pPr lvl="1"/>
            <a:r>
              <a:rPr lang="en-US" sz="2800" dirty="0"/>
              <a:t>NAT, middleboxes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0DE33-80BA-7C4C-A2DC-16FEA33E2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8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“data plane” roadmap</a:t>
            </a:r>
            <a:endParaRPr lang="en-US" sz="4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70089" y="1428299"/>
            <a:ext cx="6618109" cy="5001077"/>
          </a:xfrm>
        </p:spPr>
        <p:txBody>
          <a:bodyPr>
            <a:noAutofit/>
          </a:bodyPr>
          <a:lstStyle/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Network layer: overview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plane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solidFill>
                  <a:srgbClr val="CC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control plane</a:t>
            </a:r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186488" y="4277300"/>
            <a:ext cx="6005512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/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Forwarding, SDN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Match+action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</a:rPr>
              <a:t>OpenFlow: match+action in action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</a:rPr>
              <a:t>Middleboxes</a:t>
            </a:r>
          </a:p>
          <a:p>
            <a:pPr lvl="1"/>
            <a:endParaRPr lang="en-US" alt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4D04E88-D653-0249-9F2C-45CB993BC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65391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563462" y="2806957"/>
            <a:ext cx="6618109" cy="3461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What</a:t>
            </a:r>
            <a:r>
              <a:rPr lang="en-US" altLang="ja-JP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’s inside a router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input ports, switching, output ports</a:t>
            </a:r>
          </a:p>
          <a:p>
            <a:pPr lvl="1">
              <a:spcBef>
                <a:spcPts val="0"/>
              </a:spcBef>
            </a:pPr>
            <a:r>
              <a:rPr lang="en-US" altLang="ja-JP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buffer management, scheduling</a:t>
            </a:r>
          </a:p>
          <a:p>
            <a:pPr marL="407988" indent="-277813">
              <a:spcBef>
                <a:spcPts val="600"/>
              </a:spcBef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IP: the Internet Protocol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datagram format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addressing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network address translation</a:t>
            </a:r>
          </a:p>
          <a:p>
            <a:pPr lvl="1">
              <a:spcBef>
                <a:spcPts val="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385107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2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Network-layer service model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4FBF14F-DE77-E447-8427-3CD22536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95" y="1745078"/>
            <a:ext cx="1552092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Network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Architecture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ATM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Internet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4AA65A7D-5684-5446-97C1-4142D3B3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424" y="1760576"/>
            <a:ext cx="2645518" cy="3913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Model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best effort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Available Bit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Intserv Guaranteed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1633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Diffserv 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(RFC 2475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)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1C34DAB8-6802-8B4D-80C7-80C914B6F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925" y="2071348"/>
            <a:ext cx="2137764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Bandwidth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Constant rate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Guaranteed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possible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12C01AE2-D81C-9142-9900-6735E4EC6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68" y="2071348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Loss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15F45F4-0755-7644-85E6-6394DB1A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3715" y="2080873"/>
            <a:ext cx="1112805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possibly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51E1E123-2FC9-9A4C-AB30-DF20C3EA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2924" y="2080873"/>
            <a:ext cx="946221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Timing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no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D3EFDF3E-E1B2-6442-9107-4885BC9E5F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632" y="2577761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32B4DD15-8EEC-9B42-A7A0-C871C28F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049" y="321060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0C2B32CB-160C-1949-B26F-AEE112AAA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5466" y="3827958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E012B3C4-5F72-A141-A441-ADA6CA97A5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883" y="4445307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F483ABF-DBE0-BF4B-94C9-E7D0F188F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98" y="5217639"/>
            <a:ext cx="9623199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6539A4-4744-8842-8ED2-36EF0B5DAA55}"/>
              </a:ext>
            </a:extLst>
          </p:cNvPr>
          <p:cNvSpPr/>
          <p:nvPr/>
        </p:nvSpPr>
        <p:spPr>
          <a:xfrm>
            <a:off x="821410" y="3093349"/>
            <a:ext cx="10120393" cy="29044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16">
            <a:extLst>
              <a:ext uri="{FF2B5EF4-FFF2-40B4-BE49-F238E27FC236}">
                <a16:creationId xmlns:a16="http://schemas.microsoft.com/office/drawing/2014/main" id="{B1FE5F6C-026F-0544-9F5F-295E95B4FC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5919" y="2007768"/>
            <a:ext cx="536241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77822C-9D57-814F-877A-2273D1202ED7}"/>
              </a:ext>
            </a:extLst>
          </p:cNvPr>
          <p:cNvGrpSpPr/>
          <p:nvPr/>
        </p:nvGrpSpPr>
        <p:grpSpPr>
          <a:xfrm>
            <a:off x="1859797" y="3440624"/>
            <a:ext cx="8105613" cy="2557221"/>
            <a:chOff x="852407" y="3270142"/>
            <a:chExt cx="8105613" cy="25572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8EFD12-C61D-5143-AE81-9D893932CA81}"/>
                </a:ext>
              </a:extLst>
            </p:cNvPr>
            <p:cNvSpPr txBox="1"/>
            <p:nvPr/>
          </p:nvSpPr>
          <p:spPr>
            <a:xfrm>
              <a:off x="1175287" y="3794500"/>
              <a:ext cx="7516160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guarantees on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successful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datagram delivery to destination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timing or order of delivery</a:t>
              </a:r>
            </a:p>
            <a:p>
              <a:pPr marL="866775" marR="0" lvl="1" indent="-409575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romanLcPeriod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bandwidth available to end-end flow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D0C32C-957E-6540-8CA6-963771BBE837}"/>
                </a:ext>
              </a:extLst>
            </p:cNvPr>
            <p:cNvSpPr/>
            <p:nvPr/>
          </p:nvSpPr>
          <p:spPr>
            <a:xfrm>
              <a:off x="852407" y="3502617"/>
              <a:ext cx="8105613" cy="2324746"/>
            </a:xfrm>
            <a:prstGeom prst="rect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1B64E3-F240-2E4A-9BB4-1C9FDFBB21EA}"/>
                </a:ext>
              </a:extLst>
            </p:cNvPr>
            <p:cNvSpPr txBox="1"/>
            <p:nvPr/>
          </p:nvSpPr>
          <p:spPr>
            <a:xfrm>
              <a:off x="1100380" y="3270142"/>
              <a:ext cx="5474191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Internet  “best effort” service model</a:t>
              </a:r>
            </a:p>
          </p:txBody>
        </p:sp>
      </p:grpSp>
      <p:sp>
        <p:nvSpPr>
          <p:cNvPr id="29" name="Text Box 15">
            <a:extLst>
              <a:ext uri="{FF2B5EF4-FFF2-40B4-BE49-F238E27FC236}">
                <a16:creationId xmlns:a16="http://schemas.microsoft.com/office/drawing/2014/main" id="{9BD70DA9-3274-304C-A354-2FF885CD2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457" y="1566819"/>
            <a:ext cx="45688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Quality of Service (QoS) Guarantees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CC41D844-4BFF-004B-B364-1106DEFC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43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17378</TotalTime>
  <Words>589</Words>
  <Application>Microsoft Office PowerPoint</Application>
  <PresentationFormat>宽屏</PresentationFormat>
  <Paragraphs>154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PowerPoint 演示文稿</vt:lpstr>
      <vt:lpstr>Network layer: our goals</vt:lpstr>
      <vt:lpstr>Network layer: “data plane” roadmap</vt:lpstr>
      <vt:lpstr>Network layer: data plane, control plane</vt:lpstr>
      <vt:lpstr>Network-layer service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Bonnie Wang</cp:lastModifiedBy>
  <cp:revision>529</cp:revision>
  <dcterms:created xsi:type="dcterms:W3CDTF">2020-01-18T07:24:59Z</dcterms:created>
  <dcterms:modified xsi:type="dcterms:W3CDTF">2025-07-07T14:12:08Z</dcterms:modified>
</cp:coreProperties>
</file>