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20" r:id="rId2"/>
    <p:sldId id="319" r:id="rId3"/>
    <p:sldId id="317" r:id="rId4"/>
    <p:sldId id="321" r:id="rId5"/>
    <p:sldId id="325" r:id="rId6"/>
    <p:sldId id="326" r:id="rId7"/>
    <p:sldId id="322" r:id="rId8"/>
    <p:sldId id="324" r:id="rId9"/>
    <p:sldId id="32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0" autoAdjust="0"/>
    <p:restoredTop sz="86030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-1530" y="-96"/>
      </p:cViewPr>
      <p:guideLst>
        <p:guide orient="horz" pos="1732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04AAA-B774-984A-931D-24BAD78C26C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4881F-1ACA-3E42-A4D0-1CFE08B8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Simulation Provenance Recycling</a:t>
            </a:r>
            <a:r>
              <a:rPr lang="en-US" altLang="ko-KR" baseline="0" smtClean="0"/>
              <a:t> Manager -&gt; </a:t>
            </a:r>
            <a:r>
              <a:rPr lang="en-US" altLang="ko-KR" smtClean="0"/>
              <a:t>SUPERMAN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DA4EDF-1527-4C18-8D54-F9B3B5CEEEE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74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information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average runtime of runs associated with a simulation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average user counts on that simulation</a:t>
            </a:r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/>
              <a:t>metadata update?</a:t>
            </a:r>
          </a:p>
          <a:p>
            <a:pPr marL="171450" lvl="0" indent="-171450">
              <a:buFontTx/>
              <a:buChar char="-"/>
            </a:pPr>
            <a:endParaRPr lang="en-US" baseline="0" dirty="0"/>
          </a:p>
          <a:p>
            <a:pPr marL="171450" lvl="0" indent="-171450">
              <a:buFontTx/>
              <a:buChar char="-"/>
            </a:pP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/>
              <a:t>Actions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Search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Indexing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Loading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Refine</a:t>
            </a:r>
          </a:p>
          <a:p>
            <a:pPr marL="0" lvl="0" indent="0">
              <a:buFontTx/>
              <a:buNone/>
            </a:pPr>
            <a:r>
              <a:rPr lang="en-US" baseline="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4881F-1ACA-3E42-A4D0-1CFE08B8B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/>
              <a:t>information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average runtime of runs associated with a simulation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average user counts on that simulation</a:t>
            </a:r>
          </a:p>
          <a:p>
            <a:pPr marL="628650" lvl="1" indent="-171450">
              <a:buFontTx/>
              <a:buChar char="-"/>
            </a:pPr>
            <a:endParaRPr lang="en-US" baseline="0"/>
          </a:p>
          <a:p>
            <a:pPr marL="171450" lvl="0" indent="-171450">
              <a:buFontTx/>
              <a:buChar char="-"/>
            </a:pPr>
            <a:r>
              <a:rPr lang="en-US" baseline="0"/>
              <a:t>metadata update?</a:t>
            </a:r>
          </a:p>
          <a:p>
            <a:pPr marL="171450" lvl="0" indent="-171450">
              <a:buFontTx/>
              <a:buChar char="-"/>
            </a:pPr>
            <a:endParaRPr lang="en-US" baseline="0"/>
          </a:p>
          <a:p>
            <a:pPr marL="171450" lvl="0" indent="-171450">
              <a:buFontTx/>
              <a:buChar char="-"/>
            </a:pPr>
            <a:endParaRPr lang="en-US" baseline="0"/>
          </a:p>
          <a:p>
            <a:pPr marL="171450" lvl="0" indent="-171450">
              <a:buFontTx/>
              <a:buChar char="-"/>
            </a:pPr>
            <a:r>
              <a:rPr lang="en-US" baseline="0"/>
              <a:t>Actions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Search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Indexing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Loading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Refine</a:t>
            </a:r>
          </a:p>
          <a:p>
            <a:pPr marL="0" lvl="0" indent="0">
              <a:buFontTx/>
              <a:buNone/>
            </a:pPr>
            <a:r>
              <a:rPr lang="en-US" baseline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4881F-1ACA-3E42-A4D0-1CFE08B8B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/>
              <a:t>information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average runtime of runs associated with a simulation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average user counts on that simulation</a:t>
            </a:r>
          </a:p>
          <a:p>
            <a:pPr marL="628650" lvl="1" indent="-171450">
              <a:buFontTx/>
              <a:buChar char="-"/>
            </a:pPr>
            <a:endParaRPr lang="en-US" baseline="0"/>
          </a:p>
          <a:p>
            <a:pPr marL="171450" lvl="0" indent="-171450">
              <a:buFontTx/>
              <a:buChar char="-"/>
            </a:pPr>
            <a:r>
              <a:rPr lang="en-US" baseline="0"/>
              <a:t>metadata update?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4881F-1ACA-3E42-A4D0-1CFE08B8B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Chimera: data lineage</a:t>
            </a:r>
          </a:p>
          <a:p>
            <a:r>
              <a:rPr lang="en-US"/>
              <a:t>myGrid: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06269-9E12-414A-BD3B-DBB7D8CE49C1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35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DBAD-D5B7-BE4C-96D2-9841A30752F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A8B6-FCD4-6644-8E22-40749B4F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8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DBAD-D5B7-BE4C-96D2-9841A30752F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A8B6-FCD4-6644-8E22-40749B4F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DBAD-D5B7-BE4C-96D2-9841A30752F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A8B6-FCD4-6644-8E22-40749B4F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7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DBAD-D5B7-BE4C-96D2-9841A30752F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A8B6-FCD4-6644-8E22-40749B4F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DBAD-D5B7-BE4C-96D2-9841A30752F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A8B6-FCD4-6644-8E22-40749B4F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8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DBAD-D5B7-BE4C-96D2-9841A30752F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A8B6-FCD4-6644-8E22-40749B4F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DBAD-D5B7-BE4C-96D2-9841A30752F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A8B6-FCD4-6644-8E22-40749B4F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6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DBAD-D5B7-BE4C-96D2-9841A30752F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A8B6-FCD4-6644-8E22-40749B4F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7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DBAD-D5B7-BE4C-96D2-9841A30752F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A8B6-FCD4-6644-8E22-40749B4F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DBAD-D5B7-BE4C-96D2-9841A30752F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A8B6-FCD4-6644-8E22-40749B4F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4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DBAD-D5B7-BE4C-96D2-9841A30752F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A8B6-FCD4-6644-8E22-40749B4F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4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8DBAD-D5B7-BE4C-96D2-9841A30752F6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EA8B6-FCD4-6644-8E22-40749B4F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1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958149"/>
            <a:ext cx="7449603" cy="648072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latin typeface="Verdana" pitchFamily="34" charset="0"/>
                <a:ea typeface="HY울릉도M" pitchFamily="18" charset="-127"/>
                <a:cs typeface="한컴돋움" pitchFamily="18" charset="2"/>
              </a:rPr>
              <a:t>Application Portal Framework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26" y="1858249"/>
            <a:ext cx="4680495" cy="2592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cxnSp>
        <p:nvCxnSpPr>
          <p:cNvPr id="4" name="Straight Arrow Connector 3"/>
          <p:cNvCxnSpPr>
            <a:stCxn id="2" idx="2"/>
            <a:endCxn id="6" idx="0"/>
          </p:cNvCxnSpPr>
          <p:nvPr/>
        </p:nvCxnSpPr>
        <p:spPr bwMode="auto">
          <a:xfrm flipH="1">
            <a:off x="2797474" y="1606221"/>
            <a:ext cx="1384528" cy="2520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461368" y="4702565"/>
            <a:ext cx="2732137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울릉도M" pitchFamily="18" charset="-127"/>
                <a:cs typeface="한컴돋움" pitchFamily="18" charset="2"/>
              </a:rPr>
              <a:t>Simulation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울릉도M" pitchFamily="18" charset="-127"/>
                <a:cs typeface="한컴돋움" pitchFamily="18" charset="2"/>
              </a:rPr>
              <a:t> </a:t>
            </a: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울릉도M" pitchFamily="18" charset="-127"/>
                <a:cs typeface="한컴돋움" pitchFamily="18" charset="2"/>
              </a:rPr>
              <a:t>Data</a:t>
            </a: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울릉도M" pitchFamily="18" charset="-127"/>
                <a:cs typeface="한컴돋움" pitchFamily="18" charset="2"/>
              </a:rPr>
              <a:t>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울릉도M" pitchFamily="18" charset="-127"/>
                <a:cs typeface="한컴돋움" pitchFamily="18" charset="2"/>
              </a:rPr>
              <a:t>Repository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697561" y="4702565"/>
            <a:ext cx="4209243" cy="648072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울릉도M" pitchFamily="18" charset="-127"/>
                <a:cs typeface="한컴돋움" pitchFamily="18" charset="2"/>
              </a:rPr>
              <a:t>Infrastructure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cxnSp>
        <p:nvCxnSpPr>
          <p:cNvPr id="21" name="Straight Arrow Connector 20"/>
          <p:cNvCxnSpPr>
            <a:stCxn id="30" idx="2"/>
            <a:endCxn id="19" idx="0"/>
          </p:cNvCxnSpPr>
          <p:nvPr/>
        </p:nvCxnSpPr>
        <p:spPr bwMode="auto">
          <a:xfrm flipH="1">
            <a:off x="5802183" y="4450140"/>
            <a:ext cx="1080120" cy="2524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857802" y="1857852"/>
            <a:ext cx="2049002" cy="2592288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ea typeface="HY울릉도M" pitchFamily="18" charset="-127"/>
              </a:rPr>
              <a:t>Job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ea typeface="HY울릉도M" pitchFamily="18" charset="-127"/>
              </a:rPr>
              <a:t>Execution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ea typeface="HY울릉도M" pitchFamily="18" charset="-127"/>
              </a:rPr>
              <a:t>Framework</a:t>
            </a:r>
          </a:p>
        </p:txBody>
      </p:sp>
      <p:cxnSp>
        <p:nvCxnSpPr>
          <p:cNvPr id="35" name="Straight Arrow Connector 34"/>
          <p:cNvCxnSpPr>
            <a:endCxn id="12" idx="3"/>
          </p:cNvCxnSpPr>
          <p:nvPr/>
        </p:nvCxnSpPr>
        <p:spPr bwMode="auto">
          <a:xfrm flipH="1">
            <a:off x="3193505" y="5026601"/>
            <a:ext cx="5040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15" name="그림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97" y="4726988"/>
            <a:ext cx="477122" cy="576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945" y="4702565"/>
            <a:ext cx="504056" cy="5040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961" y="4846581"/>
            <a:ext cx="504056" cy="5040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529209" y="1966261"/>
            <a:ext cx="1512168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>
                <a:ea typeface="HY울릉도M" pitchFamily="18" charset="-127"/>
              </a:rPr>
              <a:t>Simulation</a:t>
            </a:r>
          </a:p>
          <a:p>
            <a:pPr algn="ctr"/>
            <a:r>
              <a:rPr lang="en-US" sz="1000">
                <a:ea typeface="HY울릉도M" pitchFamily="18" charset="-127"/>
              </a:rPr>
              <a:t>Provenance </a:t>
            </a:r>
          </a:p>
          <a:p>
            <a:pPr algn="ctr"/>
            <a:r>
              <a:rPr lang="en-US" sz="1000">
                <a:ea typeface="HY울릉도M" pitchFamily="18" charset="-127"/>
              </a:rPr>
              <a:t>Collection</a:t>
            </a:r>
          </a:p>
        </p:txBody>
      </p:sp>
      <p:cxnSp>
        <p:nvCxnSpPr>
          <p:cNvPr id="29" name="Straight Arrow Connector 28"/>
          <p:cNvCxnSpPr>
            <a:stCxn id="30" idx="0"/>
            <a:endCxn id="2" idx="2"/>
          </p:cNvCxnSpPr>
          <p:nvPr/>
        </p:nvCxnSpPr>
        <p:spPr bwMode="auto">
          <a:xfrm flipH="1" flipV="1">
            <a:off x="4182002" y="1606221"/>
            <a:ext cx="2700301" cy="2516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85193" y="4149773"/>
            <a:ext cx="110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</a:t>
            </a:r>
            <a:r>
              <a:rPr lang="en-US" sz="1400"/>
              <a:t>UPER</a:t>
            </a:r>
            <a:r>
              <a:rPr lang="en-US"/>
              <a:t>M</a:t>
            </a:r>
            <a:r>
              <a:rPr lang="en-US" sz="1400"/>
              <a:t>AN</a:t>
            </a:r>
            <a:endParaRPr lang="en-US"/>
          </a:p>
        </p:txBody>
      </p:sp>
      <p:sp>
        <p:nvSpPr>
          <p:cNvPr id="36" name="Rectangle 35"/>
          <p:cNvSpPr/>
          <p:nvPr/>
        </p:nvSpPr>
        <p:spPr bwMode="auto">
          <a:xfrm>
            <a:off x="2185393" y="1966261"/>
            <a:ext cx="1512168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>
                <a:ea typeface="HY울릉도M" pitchFamily="18" charset="-127"/>
              </a:rPr>
              <a:t>(</a:t>
            </a:r>
            <a:r>
              <a:rPr lang="en-US" sz="1000">
                <a:ea typeface="HY울릉도M" pitchFamily="18" charset="-127"/>
              </a:rPr>
              <a:t>PROV-compliant</a:t>
            </a:r>
            <a:r>
              <a:rPr lang="en-US" altLang="ko-KR" sz="1000">
                <a:ea typeface="HY울릉도M" pitchFamily="18" charset="-127"/>
              </a:rPr>
              <a:t>)</a:t>
            </a:r>
            <a:endParaRPr lang="en-US" sz="1000">
              <a:ea typeface="HY울릉도M" pitchFamily="18" charset="-127"/>
            </a:endParaRPr>
          </a:p>
          <a:p>
            <a:pPr algn="ctr"/>
            <a:r>
              <a:rPr lang="en-US" sz="1000">
                <a:ea typeface="HY울릉도M" pitchFamily="18" charset="-127"/>
              </a:rPr>
              <a:t>Simulation </a:t>
            </a:r>
          </a:p>
          <a:p>
            <a:pPr algn="ctr"/>
            <a:r>
              <a:rPr lang="en-US" sz="1000">
                <a:ea typeface="HY울릉도M" pitchFamily="18" charset="-127"/>
              </a:rPr>
              <a:t>Provenance</a:t>
            </a:r>
          </a:p>
          <a:p>
            <a:pPr algn="ctr"/>
            <a:r>
              <a:rPr lang="en-US" sz="1000">
                <a:ea typeface="HY울릉도M" pitchFamily="18" charset="-127"/>
              </a:rPr>
              <a:t>Data Modeling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185393" y="2862921"/>
            <a:ext cx="1512168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/>
              <a:t>Provenance-based</a:t>
            </a:r>
          </a:p>
          <a:p>
            <a:pPr algn="ctr"/>
            <a:r>
              <a:rPr lang="en-US" sz="1000"/>
              <a:t>Simulation Data </a:t>
            </a:r>
          </a:p>
          <a:p>
            <a:pPr algn="ctr"/>
            <a:r>
              <a:rPr lang="en-US" sz="1000"/>
              <a:t>Querying/Search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3769569" y="1966261"/>
            <a:ext cx="1296144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>
                <a:ea typeface="HY울릉도M" pitchFamily="18" charset="-127"/>
              </a:rPr>
              <a:t>Provenance-based</a:t>
            </a:r>
          </a:p>
          <a:p>
            <a:pPr algn="ctr"/>
            <a:r>
              <a:rPr lang="en-US" sz="1000">
                <a:ea typeface="HY울릉도M" pitchFamily="18" charset="-127"/>
              </a:rPr>
              <a:t>Param. Assistance/</a:t>
            </a:r>
          </a:p>
          <a:p>
            <a:pPr algn="ctr"/>
            <a:r>
              <a:rPr lang="en-US" sz="1000">
                <a:ea typeface="HY울릉도M" pitchFamily="18" charset="-127"/>
              </a:rPr>
              <a:t>Visualization</a:t>
            </a:r>
          </a:p>
          <a:p>
            <a:pPr algn="ctr"/>
            <a:r>
              <a:rPr lang="en-US" sz="1000">
                <a:ea typeface="HY울릉도M" pitchFamily="18" charset="-127"/>
              </a:rPr>
              <a:t>Service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185393" y="3622445"/>
            <a:ext cx="2880320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>
                <a:ea typeface="HY울릉도M" pitchFamily="18" charset="-127"/>
              </a:rPr>
              <a:t>Provenance-based Simulation Analytics</a:t>
            </a:r>
          </a:p>
          <a:p>
            <a:pPr algn="ctr"/>
            <a:r>
              <a:rPr lang="en-US" sz="800">
                <a:ea typeface="HY울릉도M" pitchFamily="18" charset="-127"/>
              </a:rPr>
              <a:t>(Estimating job-completion time/resource busy time, </a:t>
            </a:r>
          </a:p>
          <a:p>
            <a:pPr algn="ctr"/>
            <a:r>
              <a:rPr lang="en-US" sz="800">
                <a:ea typeface="HY울릉도M" pitchFamily="18" charset="-127"/>
              </a:rPr>
              <a:t>performing top-k processing, etc.)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9209" y="2862921"/>
            <a:ext cx="1512168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>
                <a:ea typeface="HY울릉도M" pitchFamily="18" charset="-127"/>
              </a:rPr>
              <a:t>Simulation </a:t>
            </a:r>
          </a:p>
          <a:p>
            <a:pPr algn="ctr"/>
            <a:r>
              <a:rPr lang="en-US" sz="1000">
                <a:ea typeface="HY울릉도M" pitchFamily="18" charset="-127"/>
              </a:rPr>
              <a:t>Provenance </a:t>
            </a:r>
          </a:p>
          <a:p>
            <a:pPr algn="ctr"/>
            <a:r>
              <a:rPr lang="en-US" sz="1000">
                <a:ea typeface="HY울릉도M" pitchFamily="18" charset="-127"/>
              </a:rPr>
              <a:t>Validation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769569" y="2862921"/>
            <a:ext cx="1296144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>
                <a:ea typeface="HY울릉도M" pitchFamily="18" charset="-127"/>
              </a:rPr>
              <a:t>Data-driven</a:t>
            </a:r>
          </a:p>
          <a:p>
            <a:pPr algn="ctr"/>
            <a:r>
              <a:rPr lang="en-US" sz="1000">
                <a:ea typeface="HY울릉도M" pitchFamily="18" charset="-127"/>
              </a:rPr>
              <a:t>Simulation </a:t>
            </a:r>
          </a:p>
          <a:p>
            <a:pPr algn="ctr"/>
            <a:r>
              <a:rPr lang="en-US" sz="1000">
                <a:ea typeface="HY울릉도M" pitchFamily="18" charset="-127"/>
              </a:rPr>
              <a:t>Reproduction</a:t>
            </a:r>
          </a:p>
        </p:txBody>
      </p:sp>
      <p:cxnSp>
        <p:nvCxnSpPr>
          <p:cNvPr id="31" name="Straight Arrow Connector 30"/>
          <p:cNvCxnSpPr>
            <a:stCxn id="30" idx="1"/>
            <a:endCxn id="6" idx="3"/>
          </p:cNvCxnSpPr>
          <p:nvPr/>
        </p:nvCxnSpPr>
        <p:spPr bwMode="auto">
          <a:xfrm flipH="1">
            <a:off x="5137721" y="3153996"/>
            <a:ext cx="720081" cy="3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" name="Elbow Connector 7"/>
          <p:cNvCxnSpPr>
            <a:stCxn id="40" idx="1"/>
            <a:endCxn id="12" idx="1"/>
          </p:cNvCxnSpPr>
          <p:nvPr/>
        </p:nvCxnSpPr>
        <p:spPr bwMode="auto">
          <a:xfrm rot="10800000" flipV="1">
            <a:off x="461369" y="3910477"/>
            <a:ext cx="67841" cy="1116124"/>
          </a:xfrm>
          <a:prstGeom prst="bentConnector3">
            <a:avLst>
              <a:gd name="adj1" fmla="val 43696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529209" y="3622445"/>
            <a:ext cx="1512168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>
                <a:ea typeface="HY울릉도M" pitchFamily="18" charset="-127"/>
              </a:rPr>
              <a:t>Simulation </a:t>
            </a:r>
          </a:p>
          <a:p>
            <a:pPr algn="ctr"/>
            <a:r>
              <a:rPr lang="en-US" sz="1000">
                <a:ea typeface="HY울릉도M" pitchFamily="18" charset="-127"/>
              </a:rPr>
              <a:t>Provenance</a:t>
            </a:r>
          </a:p>
          <a:p>
            <a:pPr algn="ctr"/>
            <a:r>
              <a:rPr lang="en-US" sz="1000">
                <a:ea typeface="HY울릉도M" pitchFamily="18" charset="-127"/>
              </a:rPr>
              <a:t>Preservation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57200" y="5497331"/>
            <a:ext cx="396611" cy="284865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994" y="5424163"/>
            <a:ext cx="37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 components of the EDISON platform</a:t>
            </a:r>
          </a:p>
        </p:txBody>
      </p:sp>
    </p:spTree>
    <p:extLst>
      <p:ext uri="{BB962C8B-B14F-4D97-AF65-F5344CB8AC3E}">
        <p14:creationId xmlns:p14="http://schemas.microsoft.com/office/powerpoint/2010/main" val="22789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 bwMode="auto">
          <a:xfrm>
            <a:off x="755576" y="2244308"/>
            <a:ext cx="3672408" cy="2880320"/>
          </a:xfrm>
          <a:prstGeom prst="rect">
            <a:avLst/>
          </a:prstGeom>
          <a:solidFill>
            <a:srgbClr val="99CCFF">
              <a:alpha val="3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16316"/>
            <a:ext cx="1585528" cy="453008"/>
          </a:xfrm>
          <a:prstGeom prst="rect">
            <a:avLst/>
          </a:prstGeom>
        </p:spPr>
      </p:pic>
      <p:sp>
        <p:nvSpPr>
          <p:cNvPr id="168" name="Rectangle 167"/>
          <p:cNvSpPr/>
          <p:nvPr/>
        </p:nvSpPr>
        <p:spPr bwMode="auto">
          <a:xfrm>
            <a:off x="5220072" y="2420888"/>
            <a:ext cx="3240360" cy="4248472"/>
          </a:xfrm>
          <a:prstGeom prst="rect">
            <a:avLst/>
          </a:prstGeom>
          <a:solidFill>
            <a:srgbClr val="FF6600">
              <a:alpha val="3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sp>
        <p:nvSpPr>
          <p:cNvPr id="169" name="Can 168"/>
          <p:cNvSpPr/>
          <p:nvPr/>
        </p:nvSpPr>
        <p:spPr bwMode="auto">
          <a:xfrm>
            <a:off x="6300192" y="3260753"/>
            <a:ext cx="1152128" cy="1224136"/>
          </a:xfrm>
          <a:prstGeom prst="can">
            <a:avLst/>
          </a:prstGeom>
          <a:solidFill>
            <a:srgbClr val="2D2D8A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HY울릉도M" pitchFamily="18" charset="-127"/>
                <a:cs typeface="한컴돋움" pitchFamily="18" charset="2"/>
              </a:rPr>
              <a:t>Master</a:t>
            </a:r>
          </a:p>
        </p:txBody>
      </p:sp>
      <p:sp>
        <p:nvSpPr>
          <p:cNvPr id="170" name="Can 169"/>
          <p:cNvSpPr/>
          <p:nvPr/>
        </p:nvSpPr>
        <p:spPr bwMode="auto">
          <a:xfrm>
            <a:off x="5508104" y="4941168"/>
            <a:ext cx="1152128" cy="1224136"/>
          </a:xfrm>
          <a:prstGeom prst="can">
            <a:avLst/>
          </a:prstGeom>
          <a:solidFill>
            <a:srgbClr val="2D2D8A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HY울릉도M" pitchFamily="18" charset="-127"/>
                <a:cs typeface="한컴돋움" pitchFamily="18" charset="2"/>
              </a:rPr>
              <a:t>Slave/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HY울릉도M" pitchFamily="18" charset="-127"/>
                <a:cs typeface="한컴돋움" pitchFamily="18" charset="2"/>
              </a:rPr>
              <a:t>Arbiter</a:t>
            </a:r>
          </a:p>
        </p:txBody>
      </p:sp>
      <p:sp>
        <p:nvSpPr>
          <p:cNvPr id="171" name="Can 170"/>
          <p:cNvSpPr/>
          <p:nvPr/>
        </p:nvSpPr>
        <p:spPr bwMode="auto">
          <a:xfrm>
            <a:off x="7091693" y="4933027"/>
            <a:ext cx="1152128" cy="1224136"/>
          </a:xfrm>
          <a:prstGeom prst="can">
            <a:avLst/>
          </a:prstGeom>
          <a:solidFill>
            <a:srgbClr val="2D2D8A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울릉도M" pitchFamily="18" charset="-127"/>
              </a:rPr>
              <a:t>Slave</a:t>
            </a: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cxnSp>
        <p:nvCxnSpPr>
          <p:cNvPr id="172" name="Straight Connector 171"/>
          <p:cNvCxnSpPr>
            <a:stCxn id="169" idx="3"/>
            <a:endCxn id="170" idx="1"/>
          </p:cNvCxnSpPr>
          <p:nvPr/>
        </p:nvCxnSpPr>
        <p:spPr bwMode="auto">
          <a:xfrm flipH="1">
            <a:off x="6084168" y="4484889"/>
            <a:ext cx="792088" cy="456279"/>
          </a:xfrm>
          <a:prstGeom prst="lin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>
            <a:stCxn id="169" idx="3"/>
            <a:endCxn id="171" idx="1"/>
          </p:cNvCxnSpPr>
          <p:nvPr/>
        </p:nvCxnSpPr>
        <p:spPr bwMode="auto">
          <a:xfrm>
            <a:off x="6876256" y="4484889"/>
            <a:ext cx="791501" cy="448138"/>
          </a:xfrm>
          <a:prstGeom prst="lin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4" name="Picture 173" descr="mongod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20888"/>
            <a:ext cx="864096" cy="1009483"/>
          </a:xfrm>
          <a:prstGeom prst="rect">
            <a:avLst/>
          </a:prstGeom>
        </p:spPr>
      </p:pic>
      <p:sp>
        <p:nvSpPr>
          <p:cNvPr id="175" name="Can 174"/>
          <p:cNvSpPr/>
          <p:nvPr/>
        </p:nvSpPr>
        <p:spPr bwMode="auto">
          <a:xfrm>
            <a:off x="2428042" y="5445224"/>
            <a:ext cx="1567894" cy="1008112"/>
          </a:xfrm>
          <a:prstGeom prst="can">
            <a:avLst/>
          </a:prstGeom>
          <a:solidFill>
            <a:srgbClr val="004A82"/>
          </a:solidFill>
          <a:ln w="9525" cap="flat" cmpd="sng" algn="ctr">
            <a:solidFill>
              <a:srgbClr val="0038A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Verdana" pitchFamily="34" charset="0"/>
                <a:ea typeface="HY울릉도M" pitchFamily="18" charset="-127"/>
                <a:cs typeface="한컴돋움" pitchFamily="18" charset="2"/>
              </a:rPr>
              <a:t>EDISON 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Verdana" pitchFamily="34" charset="0"/>
                <a:ea typeface="HY울릉도M" pitchFamily="18" charset="-127"/>
                <a:cs typeface="한컴돋움" pitchFamily="18" charset="2"/>
              </a:rPr>
              <a:t>Simulation (Portal) DB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Verdana" pitchFamily="34" charset="0"/>
                <a:ea typeface="HY울릉도M" pitchFamily="18" charset="-127"/>
                <a:cs typeface="한컴돋움" pitchFamily="18" charset="2"/>
              </a:rPr>
              <a:t>(MySQL Database)</a:t>
            </a:r>
          </a:p>
        </p:txBody>
      </p:sp>
      <p:cxnSp>
        <p:nvCxnSpPr>
          <p:cNvPr id="176" name="Straight Arrow Connector 175"/>
          <p:cNvCxnSpPr>
            <a:stCxn id="178" idx="3"/>
            <a:endCxn id="169" idx="2"/>
          </p:cNvCxnSpPr>
          <p:nvPr/>
        </p:nvCxnSpPr>
        <p:spPr bwMode="auto">
          <a:xfrm>
            <a:off x="4355976" y="3864488"/>
            <a:ext cx="1944216" cy="8333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7" name="Straight Arrow Connector 176"/>
          <p:cNvCxnSpPr>
            <a:stCxn id="175" idx="1"/>
            <a:endCxn id="178" idx="2"/>
          </p:cNvCxnSpPr>
          <p:nvPr/>
        </p:nvCxnSpPr>
        <p:spPr bwMode="auto">
          <a:xfrm flipV="1">
            <a:off x="3211989" y="4836596"/>
            <a:ext cx="207883" cy="60862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8" name="Rectangle 177"/>
          <p:cNvSpPr/>
          <p:nvPr/>
        </p:nvSpPr>
        <p:spPr bwMode="auto">
          <a:xfrm>
            <a:off x="2483768" y="2892380"/>
            <a:ext cx="1872208" cy="194421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627784" y="3933056"/>
            <a:ext cx="1656184" cy="576064"/>
          </a:xfrm>
          <a:prstGeom prst="rect">
            <a:avLst/>
          </a:prstGeom>
          <a:solidFill>
            <a:srgbClr val="BBE0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울릉도M" pitchFamily="18" charset="-127"/>
              </a:rPr>
              <a:t>Superman Service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울릉도M" pitchFamily="18" charset="-127"/>
              </a:rPr>
              <a:t>Layer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2627784" y="2996952"/>
            <a:ext cx="1656184" cy="648072"/>
          </a:xfrm>
          <a:prstGeom prst="rect">
            <a:avLst/>
          </a:prstGeom>
          <a:solidFill>
            <a:srgbClr val="BBE0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울릉도M" pitchFamily="18" charset="-127"/>
              </a:rPr>
              <a:t>Superman Service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울릉도M" pitchFamily="18" charset="-127"/>
              </a:rPr>
              <a:t>User Interface 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울릉도M" pitchFamily="18" charset="-127"/>
              </a:rPr>
              <a:t>(view.jsp)</a:t>
            </a:r>
            <a:endParaRPr kumimoji="1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울릉도M" pitchFamily="18" charset="-127"/>
            </a:endParaRPr>
          </a:p>
        </p:txBody>
      </p:sp>
      <p:cxnSp>
        <p:nvCxnSpPr>
          <p:cNvPr id="181" name="Straight Arrow Connector 180"/>
          <p:cNvCxnSpPr>
            <a:stCxn id="180" idx="2"/>
            <a:endCxn id="179" idx="0"/>
          </p:cNvCxnSpPr>
          <p:nvPr/>
        </p:nvCxnSpPr>
        <p:spPr bwMode="auto">
          <a:xfrm>
            <a:off x="3455876" y="3645024"/>
            <a:ext cx="0" cy="288032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82" name="Rectangle 181"/>
          <p:cNvSpPr/>
          <p:nvPr/>
        </p:nvSpPr>
        <p:spPr>
          <a:xfrm>
            <a:off x="2195736" y="4509120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ea typeface="HY울릉도M" pitchFamily="18" charset="-127"/>
              </a:rPr>
              <a:t>Superman Portlet</a:t>
            </a:r>
          </a:p>
        </p:txBody>
      </p:sp>
      <p:sp>
        <p:nvSpPr>
          <p:cNvPr id="183" name="Rectangle 182"/>
          <p:cNvSpPr/>
          <p:nvPr/>
        </p:nvSpPr>
        <p:spPr bwMode="auto">
          <a:xfrm>
            <a:off x="827584" y="2893641"/>
            <a:ext cx="1368152" cy="194421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27584" y="4588245"/>
            <a:ext cx="129614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ea typeface="HY울릉도M" pitchFamily="18" charset="-127"/>
              </a:rPr>
              <a:t>EDISON</a:t>
            </a:r>
          </a:p>
        </p:txBody>
      </p:sp>
      <p:sp>
        <p:nvSpPr>
          <p:cNvPr id="188" name="Can 187"/>
          <p:cNvSpPr/>
          <p:nvPr/>
        </p:nvSpPr>
        <p:spPr bwMode="auto">
          <a:xfrm>
            <a:off x="723012" y="5445224"/>
            <a:ext cx="1584176" cy="1080120"/>
          </a:xfrm>
          <a:prstGeom prst="can">
            <a:avLst/>
          </a:prstGeom>
          <a:solidFill>
            <a:srgbClr val="FFFFFF">
              <a:lumMod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pic>
        <p:nvPicPr>
          <p:cNvPr id="189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805264"/>
            <a:ext cx="477122" cy="576064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5949280"/>
            <a:ext cx="504056" cy="504056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5805264"/>
            <a:ext cx="504056" cy="504056"/>
          </a:xfrm>
          <a:prstGeom prst="rect">
            <a:avLst/>
          </a:prstGeom>
        </p:spPr>
      </p:pic>
      <p:sp>
        <p:nvSpPr>
          <p:cNvPr id="192" name="Rectangle 191"/>
          <p:cNvSpPr/>
          <p:nvPr/>
        </p:nvSpPr>
        <p:spPr>
          <a:xfrm>
            <a:off x="443121" y="5821546"/>
            <a:ext cx="12241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ea typeface="HY울릉도M" pitchFamily="18" charset="-127"/>
              </a:rPr>
              <a:t>Infra-</a:t>
            </a:r>
          </a:p>
          <a:p>
            <a:pPr algn="ctr"/>
            <a:r>
              <a:rPr lang="en-US" sz="1100">
                <a:ea typeface="HY울릉도M" pitchFamily="18" charset="-127"/>
              </a:rPr>
              <a:t>structure</a:t>
            </a:r>
          </a:p>
        </p:txBody>
      </p:sp>
      <p:cxnSp>
        <p:nvCxnSpPr>
          <p:cNvPr id="193" name="Straight Arrow Connector 192"/>
          <p:cNvCxnSpPr>
            <a:stCxn id="188" idx="1"/>
            <a:endCxn id="183" idx="2"/>
          </p:cNvCxnSpPr>
          <p:nvPr/>
        </p:nvCxnSpPr>
        <p:spPr bwMode="auto">
          <a:xfrm flipH="1" flipV="1">
            <a:off x="1511660" y="4837857"/>
            <a:ext cx="3440" cy="607367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1556792"/>
            <a:ext cx="792088" cy="528058"/>
          </a:xfrm>
          <a:prstGeom prst="rect">
            <a:avLst/>
          </a:prstGeom>
        </p:spPr>
      </p:pic>
      <p:cxnSp>
        <p:nvCxnSpPr>
          <p:cNvPr id="195" name="Straight Arrow Connector 194"/>
          <p:cNvCxnSpPr>
            <a:stCxn id="178" idx="0"/>
            <a:endCxn id="194" idx="2"/>
          </p:cNvCxnSpPr>
          <p:nvPr/>
        </p:nvCxnSpPr>
        <p:spPr bwMode="auto">
          <a:xfrm flipV="1">
            <a:off x="3419872" y="2084850"/>
            <a:ext cx="972108" cy="80753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196" name="Picture 195" descr="images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84784"/>
            <a:ext cx="580778" cy="580778"/>
          </a:xfrm>
          <a:prstGeom prst="rect">
            <a:avLst/>
          </a:prstGeom>
        </p:spPr>
      </p:pic>
      <p:sp>
        <p:nvSpPr>
          <p:cNvPr id="197" name="Rectangle 196"/>
          <p:cNvSpPr/>
          <p:nvPr/>
        </p:nvSpPr>
        <p:spPr>
          <a:xfrm>
            <a:off x="2051720" y="1700808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ea typeface="HY울릉도M" pitchFamily="18" charset="-127"/>
              </a:rPr>
              <a:t>edison </a:t>
            </a:r>
          </a:p>
          <a:p>
            <a:pPr algn="ctr"/>
            <a:r>
              <a:rPr lang="en-US" sz="1400">
                <a:ea typeface="HY울릉도M" pitchFamily="18" charset="-127"/>
              </a:rPr>
              <a:t>user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280549" y="2060848"/>
            <a:ext cx="7873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Provenance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Search/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Simulation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Request</a:t>
            </a:r>
          </a:p>
        </p:txBody>
      </p:sp>
      <p:cxnSp>
        <p:nvCxnSpPr>
          <p:cNvPr id="199" name="Straight Arrow Connector 198"/>
          <p:cNvCxnSpPr>
            <a:stCxn id="183" idx="3"/>
            <a:endCxn id="178" idx="1"/>
          </p:cNvCxnSpPr>
          <p:nvPr/>
        </p:nvCxnSpPr>
        <p:spPr bwMode="auto">
          <a:xfrm flipV="1">
            <a:off x="2195736" y="3864488"/>
            <a:ext cx="288032" cy="126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0" name="Can 199"/>
          <p:cNvSpPr/>
          <p:nvPr/>
        </p:nvSpPr>
        <p:spPr bwMode="auto">
          <a:xfrm>
            <a:off x="4067944" y="5445224"/>
            <a:ext cx="1080120" cy="1008112"/>
          </a:xfrm>
          <a:prstGeom prst="can">
            <a:avLst/>
          </a:prstGeom>
          <a:solidFill>
            <a:srgbClr val="CCECFF"/>
          </a:solidFill>
          <a:ln w="9525" cap="flat" cmpd="sng" algn="ctr">
            <a:solidFill>
              <a:srgbClr val="0038A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HY울릉도M" pitchFamily="18" charset="-127"/>
                <a:cs typeface="한컴돋움" pitchFamily="18" charset="2"/>
              </a:rPr>
              <a:t>SDR</a:t>
            </a:r>
          </a:p>
        </p:txBody>
      </p:sp>
      <p:cxnSp>
        <p:nvCxnSpPr>
          <p:cNvPr id="201" name="Straight Arrow Connector 200"/>
          <p:cNvCxnSpPr>
            <a:stCxn id="200" idx="1"/>
            <a:endCxn id="178" idx="2"/>
          </p:cNvCxnSpPr>
          <p:nvPr/>
        </p:nvCxnSpPr>
        <p:spPr bwMode="auto">
          <a:xfrm flipH="1" flipV="1">
            <a:off x="3419872" y="4836596"/>
            <a:ext cx="1188132" cy="60862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flipV="1">
            <a:off x="6298931" y="2517319"/>
            <a:ext cx="1080120" cy="792088"/>
          </a:xfrm>
          <a:prstGeom prst="line">
            <a:avLst/>
          </a:prstGeom>
          <a:solidFill>
            <a:srgbClr val="BBE0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3" name="Oval Callout 202"/>
          <p:cNvSpPr/>
          <p:nvPr/>
        </p:nvSpPr>
        <p:spPr bwMode="auto">
          <a:xfrm>
            <a:off x="6408712" y="1484784"/>
            <a:ext cx="2339752" cy="2016224"/>
          </a:xfrm>
          <a:prstGeom prst="wedgeEllipseCallout">
            <a:avLst>
              <a:gd name="adj1" fmla="val -44839"/>
              <a:gd name="adj2" fmla="val 44206"/>
            </a:avLst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sp>
        <p:nvSpPr>
          <p:cNvPr id="204" name="Can 203"/>
          <p:cNvSpPr/>
          <p:nvPr/>
        </p:nvSpPr>
        <p:spPr bwMode="auto">
          <a:xfrm>
            <a:off x="6623475" y="2373301"/>
            <a:ext cx="720080" cy="864097"/>
          </a:xfrm>
          <a:prstGeom prst="can">
            <a:avLst/>
          </a:prstGeom>
          <a:solidFill>
            <a:srgbClr val="BBE0E3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695483" y="2581185"/>
            <a:ext cx="576064" cy="576065"/>
            <a:chOff x="-756592" y="2581186"/>
            <a:chExt cx="1296144" cy="1224138"/>
          </a:xfrm>
        </p:grpSpPr>
        <p:sp>
          <p:nvSpPr>
            <p:cNvPr id="206" name="Folded Corner 205"/>
            <p:cNvSpPr/>
            <p:nvPr/>
          </p:nvSpPr>
          <p:spPr bwMode="auto">
            <a:xfrm>
              <a:off x="-468560" y="2581186"/>
              <a:ext cx="1008112" cy="936104"/>
            </a:xfrm>
            <a:prstGeom prst="foldedCorner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HY울릉도M" pitchFamily="18" charset="-127"/>
                <a:cs typeface="한컴돋움" pitchFamily="18" charset="2"/>
              </a:endParaRPr>
            </a:p>
          </p:txBody>
        </p:sp>
        <p:sp>
          <p:nvSpPr>
            <p:cNvPr id="207" name="Folded Corner 206"/>
            <p:cNvSpPr/>
            <p:nvPr/>
          </p:nvSpPr>
          <p:spPr bwMode="auto">
            <a:xfrm>
              <a:off x="-612576" y="2708920"/>
              <a:ext cx="1008112" cy="936104"/>
            </a:xfrm>
            <a:prstGeom prst="foldedCorner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HY울릉도M" pitchFamily="18" charset="-127"/>
                <a:cs typeface="한컴돋움" pitchFamily="18" charset="2"/>
              </a:endParaRPr>
            </a:p>
          </p:txBody>
        </p:sp>
        <p:sp>
          <p:nvSpPr>
            <p:cNvPr id="208" name="Folded Corner 207"/>
            <p:cNvSpPr/>
            <p:nvPr/>
          </p:nvSpPr>
          <p:spPr bwMode="auto">
            <a:xfrm>
              <a:off x="-756592" y="2869219"/>
              <a:ext cx="1008113" cy="936105"/>
            </a:xfrm>
            <a:prstGeom prst="foldedCorner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HY울릉도M" pitchFamily="18" charset="-127"/>
                </a:rPr>
                <a:t>Solver’s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HY울릉도M" pitchFamily="18" charset="-127"/>
                </a:rPr>
                <a:t>Sim.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HY울릉도M" pitchFamily="18" charset="-127"/>
                </a:rPr>
                <a:t>Metadata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Y울릉도M" pitchFamily="18" charset="-127"/>
                </a:rPr>
                <a:t>(in JSON)</a:t>
              </a:r>
            </a:p>
          </p:txBody>
        </p:sp>
      </p:grpSp>
      <p:sp>
        <p:nvSpPr>
          <p:cNvPr id="209" name="Can 208"/>
          <p:cNvSpPr/>
          <p:nvPr/>
        </p:nvSpPr>
        <p:spPr bwMode="auto">
          <a:xfrm>
            <a:off x="7667083" y="2373303"/>
            <a:ext cx="720080" cy="864096"/>
          </a:xfrm>
          <a:prstGeom prst="can">
            <a:avLst/>
          </a:prstGeom>
          <a:solidFill>
            <a:srgbClr val="BBE0E3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7739091" y="2581186"/>
            <a:ext cx="576064" cy="576065"/>
            <a:chOff x="-756592" y="2581186"/>
            <a:chExt cx="1296144" cy="1224138"/>
          </a:xfrm>
        </p:grpSpPr>
        <p:sp>
          <p:nvSpPr>
            <p:cNvPr id="211" name="Folded Corner 210"/>
            <p:cNvSpPr/>
            <p:nvPr/>
          </p:nvSpPr>
          <p:spPr bwMode="auto">
            <a:xfrm>
              <a:off x="-468560" y="2581186"/>
              <a:ext cx="1008112" cy="936104"/>
            </a:xfrm>
            <a:prstGeom prst="foldedCorner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HY울릉도M" pitchFamily="18" charset="-127"/>
                <a:cs typeface="한컴돋움" pitchFamily="18" charset="2"/>
              </a:endParaRPr>
            </a:p>
          </p:txBody>
        </p:sp>
        <p:sp>
          <p:nvSpPr>
            <p:cNvPr id="212" name="Folded Corner 211"/>
            <p:cNvSpPr/>
            <p:nvPr/>
          </p:nvSpPr>
          <p:spPr bwMode="auto">
            <a:xfrm>
              <a:off x="-612576" y="2708920"/>
              <a:ext cx="1008112" cy="936104"/>
            </a:xfrm>
            <a:prstGeom prst="foldedCorner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HY울릉도M" pitchFamily="18" charset="-127"/>
                <a:cs typeface="한컴돋움" pitchFamily="18" charset="2"/>
              </a:endParaRPr>
            </a:p>
          </p:txBody>
        </p:sp>
        <p:sp>
          <p:nvSpPr>
            <p:cNvPr id="213" name="Folded Corner 212"/>
            <p:cNvSpPr/>
            <p:nvPr/>
          </p:nvSpPr>
          <p:spPr bwMode="auto">
            <a:xfrm>
              <a:off x="-756592" y="2869219"/>
              <a:ext cx="1008113" cy="936105"/>
            </a:xfrm>
            <a:prstGeom prst="foldedCorner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HY울릉도M" pitchFamily="18" charset="-127"/>
                </a:rPr>
                <a:t>Solver’s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HY울릉도M" pitchFamily="18" charset="-127"/>
                </a:rPr>
                <a:t>Sim.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HY울릉도M" pitchFamily="18" charset="-127"/>
                </a:rPr>
                <a:t>Metadata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Y울릉도M" pitchFamily="18" charset="-127"/>
                </a:rPr>
                <a:t>(in JSON)</a:t>
              </a: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7307043" y="2725202"/>
            <a:ext cx="43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215" name="Can 214"/>
          <p:cNvSpPr/>
          <p:nvPr/>
        </p:nvSpPr>
        <p:spPr bwMode="auto">
          <a:xfrm>
            <a:off x="7248385" y="1499805"/>
            <a:ext cx="648072" cy="864096"/>
          </a:xfrm>
          <a:prstGeom prst="can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7248385" y="1715829"/>
            <a:ext cx="576064" cy="576065"/>
            <a:chOff x="-756592" y="2581186"/>
            <a:chExt cx="1296144" cy="1224138"/>
          </a:xfrm>
        </p:grpSpPr>
        <p:sp>
          <p:nvSpPr>
            <p:cNvPr id="217" name="Folded Corner 216"/>
            <p:cNvSpPr/>
            <p:nvPr/>
          </p:nvSpPr>
          <p:spPr bwMode="auto">
            <a:xfrm>
              <a:off x="-468560" y="2581186"/>
              <a:ext cx="1008112" cy="936104"/>
            </a:xfrm>
            <a:prstGeom prst="foldedCorner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HY울릉도M" pitchFamily="18" charset="-127"/>
                <a:cs typeface="한컴돋움" pitchFamily="18" charset="2"/>
              </a:endParaRPr>
            </a:p>
          </p:txBody>
        </p:sp>
        <p:sp>
          <p:nvSpPr>
            <p:cNvPr id="218" name="Folded Corner 217"/>
            <p:cNvSpPr/>
            <p:nvPr/>
          </p:nvSpPr>
          <p:spPr bwMode="auto">
            <a:xfrm>
              <a:off x="-612576" y="2708920"/>
              <a:ext cx="1008112" cy="936104"/>
            </a:xfrm>
            <a:prstGeom prst="foldedCorner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HY울릉도M" pitchFamily="18" charset="-127"/>
                <a:cs typeface="한컴돋움" pitchFamily="18" charset="2"/>
              </a:endParaRPr>
            </a:p>
          </p:txBody>
        </p:sp>
        <p:sp>
          <p:nvSpPr>
            <p:cNvPr id="219" name="Folded Corner 218"/>
            <p:cNvSpPr/>
            <p:nvPr/>
          </p:nvSpPr>
          <p:spPr bwMode="auto">
            <a:xfrm>
              <a:off x="-756592" y="2869219"/>
              <a:ext cx="1008113" cy="936105"/>
            </a:xfrm>
            <a:prstGeom prst="foldedCorner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HY울릉도M" pitchFamily="18" charset="-127"/>
                </a:rPr>
                <a:t>PROV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HY울릉도M" pitchFamily="18" charset="-127"/>
                </a:rPr>
                <a:t>Docs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Y울릉도M" pitchFamily="18" charset="-127"/>
                </a:rPr>
                <a:t>(in JSON)</a:t>
              </a:r>
            </a:p>
          </p:txBody>
        </p:sp>
      </p:grpSp>
      <p:sp>
        <p:nvSpPr>
          <p:cNvPr id="222" name="Rectangle 221"/>
          <p:cNvSpPr/>
          <p:nvPr/>
        </p:nvSpPr>
        <p:spPr bwMode="auto">
          <a:xfrm>
            <a:off x="911173" y="3633442"/>
            <a:ext cx="1140547" cy="875678"/>
          </a:xfrm>
          <a:prstGeom prst="rect">
            <a:avLst/>
          </a:prstGeom>
          <a:solidFill>
            <a:srgbClr val="BBE0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울릉도M" pitchFamily="18" charset="-127"/>
              </a:rPr>
              <a:t>Middleware</a:t>
            </a:r>
            <a:endParaRPr kumimoji="1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울릉도M" pitchFamily="18" charset="-127"/>
            </a:endParaRPr>
          </a:p>
        </p:txBody>
      </p:sp>
      <p:sp>
        <p:nvSpPr>
          <p:cNvPr id="223" name="Rectangle 222"/>
          <p:cNvSpPr/>
          <p:nvPr/>
        </p:nvSpPr>
        <p:spPr bwMode="auto">
          <a:xfrm>
            <a:off x="911173" y="3091450"/>
            <a:ext cx="1140547" cy="396045"/>
          </a:xfrm>
          <a:prstGeom prst="rect">
            <a:avLst/>
          </a:prstGeom>
          <a:solidFill>
            <a:srgbClr val="BBE0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HY울릉도M" pitchFamily="18" charset="-127"/>
              </a:rPr>
              <a:t>Application</a:t>
            </a:r>
            <a:endParaRPr kumimoji="1" 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4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955" y="200415"/>
            <a:ext cx="8229600" cy="1143000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0000"/>
                </a:solidFill>
              </a:rPr>
              <a:t>SUPERMAN(</a:t>
            </a:r>
            <a:r>
              <a:rPr lang="en-US" sz="3400" dirty="0" err="1" smtClean="0">
                <a:solidFill>
                  <a:srgbClr val="FF0000"/>
                </a:solidFill>
              </a:rPr>
              <a:t>IceSheet</a:t>
            </a:r>
            <a:r>
              <a:rPr lang="en-US" sz="3400" dirty="0" smtClean="0">
                <a:solidFill>
                  <a:srgbClr val="FF0000"/>
                </a:solidFill>
              </a:rPr>
              <a:t>) Framework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68" name="Can 67"/>
          <p:cNvSpPr/>
          <p:nvPr/>
        </p:nvSpPr>
        <p:spPr>
          <a:xfrm>
            <a:off x="7107881" y="5535872"/>
            <a:ext cx="1922722" cy="1207108"/>
          </a:xfrm>
          <a:prstGeom prst="can">
            <a:avLst>
              <a:gd name="adj" fmla="val 24371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353827" y="4338678"/>
            <a:ext cx="1593202" cy="969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Provenance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3353827" y="2951380"/>
            <a:ext cx="1593202" cy="8294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Provenance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Matcher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879267" y="4338678"/>
            <a:ext cx="1593202" cy="969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Provenance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Loader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879267" y="2951380"/>
            <a:ext cx="1593202" cy="8294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Provenance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Retriever</a:t>
            </a:r>
          </a:p>
        </p:txBody>
      </p:sp>
      <p:sp>
        <p:nvSpPr>
          <p:cNvPr id="74" name="Can 73"/>
          <p:cNvSpPr/>
          <p:nvPr/>
        </p:nvSpPr>
        <p:spPr>
          <a:xfrm>
            <a:off x="160802" y="5689521"/>
            <a:ext cx="2016439" cy="1053459"/>
          </a:xfrm>
          <a:prstGeom prst="can">
            <a:avLst>
              <a:gd name="adj" fmla="val 2033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Simulation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Provenance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Repository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84580" y="2523708"/>
            <a:ext cx="1561790" cy="16609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EDISON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Platform</a:t>
            </a:r>
          </a:p>
        </p:txBody>
      </p:sp>
      <p:sp>
        <p:nvSpPr>
          <p:cNvPr id="76" name="Can 75"/>
          <p:cNvSpPr/>
          <p:nvPr/>
        </p:nvSpPr>
        <p:spPr>
          <a:xfrm>
            <a:off x="5899461" y="5599297"/>
            <a:ext cx="1063326" cy="1127188"/>
          </a:xfrm>
          <a:prstGeom prst="can">
            <a:avLst>
              <a:gd name="adj" fmla="val 2033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Simulation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Execution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Database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PortalDB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78" name="Straight Arrow Connector 77"/>
          <p:cNvCxnSpPr>
            <a:stCxn id="69" idx="3"/>
            <a:endCxn id="76" idx="2"/>
          </p:cNvCxnSpPr>
          <p:nvPr/>
        </p:nvCxnSpPr>
        <p:spPr>
          <a:xfrm>
            <a:off x="4947029" y="4823369"/>
            <a:ext cx="952432" cy="1339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4947029" y="3261915"/>
            <a:ext cx="1290505" cy="45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472469" y="3261915"/>
            <a:ext cx="88135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1"/>
          </p:cNvCxnSpPr>
          <p:nvPr/>
        </p:nvCxnSpPr>
        <p:spPr>
          <a:xfrm rot="10800000" flipV="1">
            <a:off x="613329" y="3366081"/>
            <a:ext cx="265939" cy="232344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26357" y="4184690"/>
            <a:ext cx="1" cy="14296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352218" y="4177895"/>
            <a:ext cx="1045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Record</a:t>
            </a:r>
          </a:p>
          <a:p>
            <a:pPr algn="ctr"/>
            <a:r>
              <a:rPr lang="en-US" sz="1400" dirty="0"/>
              <a:t>Raw </a:t>
            </a:r>
          </a:p>
          <a:p>
            <a:pPr algn="ctr"/>
            <a:r>
              <a:rPr lang="en-US" sz="1400" dirty="0"/>
              <a:t>Provenance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56695" y="2548987"/>
            <a:ext cx="1045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Check</a:t>
            </a:r>
          </a:p>
          <a:p>
            <a:pPr algn="ctr"/>
            <a:r>
              <a:rPr lang="en-US" sz="1400"/>
              <a:t>Existing</a:t>
            </a:r>
          </a:p>
          <a:p>
            <a:pPr algn="ctr"/>
            <a:r>
              <a:rPr lang="en-US" sz="1400"/>
              <a:t>Provenance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98244" y="4273988"/>
            <a:ext cx="1041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Pass</a:t>
            </a:r>
          </a:p>
          <a:p>
            <a:pPr algn="ctr"/>
            <a:r>
              <a:rPr lang="en-US" sz="1400" dirty="0" smtClean="0"/>
              <a:t>Provenance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6997" y="2893282"/>
            <a:ext cx="877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Retrieve</a:t>
            </a:r>
          </a:p>
          <a:p>
            <a:pPr algn="ctr"/>
            <a:r>
              <a:rPr lang="en-US" sz="1100" dirty="0" smtClean="0"/>
              <a:t>Provenance</a:t>
            </a:r>
            <a:endParaRPr 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2404834" y="2523707"/>
            <a:ext cx="1045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Request</a:t>
            </a:r>
          </a:p>
          <a:p>
            <a:pPr algn="ctr"/>
            <a:r>
              <a:rPr lang="en-US" sz="1400"/>
              <a:t>Existing</a:t>
            </a:r>
          </a:p>
          <a:p>
            <a:pPr algn="ctr"/>
            <a:r>
              <a:rPr lang="en-US" sz="1400"/>
              <a:t>Provenance</a:t>
            </a:r>
          </a:p>
        </p:txBody>
      </p:sp>
      <p:pic>
        <p:nvPicPr>
          <p:cNvPr id="101" name="Picture 100" descr="j031677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49" y="1213939"/>
            <a:ext cx="895612" cy="589611"/>
          </a:xfrm>
          <a:prstGeom prst="rect">
            <a:avLst/>
          </a:prstGeom>
          <a:noFill/>
        </p:spPr>
      </p:pic>
      <p:sp>
        <p:nvSpPr>
          <p:cNvPr id="102" name="TextBox 101"/>
          <p:cNvSpPr txBox="1"/>
          <p:nvPr/>
        </p:nvSpPr>
        <p:spPr>
          <a:xfrm>
            <a:off x="6184381" y="1891772"/>
            <a:ext cx="962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Simulation </a:t>
            </a:r>
          </a:p>
          <a:p>
            <a:pPr algn="ctr"/>
            <a:r>
              <a:rPr lang="en-US" sz="1400"/>
              <a:t>Request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7299116" y="1803550"/>
            <a:ext cx="0" cy="7201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257926" y="1898559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Result</a:t>
            </a:r>
          </a:p>
          <a:p>
            <a:pPr algn="ctr"/>
            <a:r>
              <a:rPr lang="en-US" sz="1400"/>
              <a:t>Response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7113355" y="1803550"/>
            <a:ext cx="0" cy="7201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6464112" y="4184691"/>
            <a:ext cx="2459" cy="14146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64112" y="4797208"/>
            <a:ext cx="9623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  <a:p>
            <a:r>
              <a:rPr lang="en-US" sz="1400" dirty="0"/>
              <a:t>Simulation </a:t>
            </a:r>
          </a:p>
          <a:p>
            <a:r>
              <a:rPr lang="en-US" sz="1400" dirty="0"/>
              <a:t>Results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947029" y="3427584"/>
            <a:ext cx="12905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139156" y="341145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Return</a:t>
            </a:r>
          </a:p>
          <a:p>
            <a:pPr algn="ctr"/>
            <a:r>
              <a:rPr lang="en-US" sz="1400"/>
              <a:t>Proveance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2472469" y="3427584"/>
            <a:ext cx="88135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406929" y="3411125"/>
            <a:ext cx="1045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Return</a:t>
            </a:r>
          </a:p>
          <a:p>
            <a:pPr algn="ctr"/>
            <a:r>
              <a:rPr lang="en-US" sz="1400"/>
              <a:t>Provenance</a:t>
            </a:r>
          </a:p>
        </p:txBody>
      </p:sp>
      <p:cxnSp>
        <p:nvCxnSpPr>
          <p:cNvPr id="119" name="Straight Arrow Connector 118"/>
          <p:cNvCxnSpPr>
            <a:stCxn id="69" idx="1"/>
            <a:endCxn id="71" idx="3"/>
          </p:cNvCxnSpPr>
          <p:nvPr/>
        </p:nvCxnSpPr>
        <p:spPr>
          <a:xfrm flipH="1">
            <a:off x="2472469" y="4823369"/>
            <a:ext cx="88135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80" y="5936881"/>
            <a:ext cx="601561" cy="726308"/>
          </a:xfrm>
          <a:prstGeom prst="rect">
            <a:avLst/>
          </a:prstGeom>
          <a:noFill/>
        </p:spPr>
      </p:pic>
      <p:pic>
        <p:nvPicPr>
          <p:cNvPr id="124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41" y="5936881"/>
            <a:ext cx="601561" cy="726308"/>
          </a:xfrm>
          <a:prstGeom prst="rect">
            <a:avLst/>
          </a:prstGeom>
          <a:noFill/>
        </p:spPr>
      </p:pic>
      <p:pic>
        <p:nvPicPr>
          <p:cNvPr id="125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17" y="5936881"/>
            <a:ext cx="601561" cy="726308"/>
          </a:xfrm>
          <a:prstGeom prst="rect">
            <a:avLst/>
          </a:prstGeom>
          <a:noFill/>
        </p:spPr>
      </p:pic>
      <p:sp>
        <p:nvSpPr>
          <p:cNvPr id="126" name="TextBox 125"/>
          <p:cNvSpPr txBox="1"/>
          <p:nvPr/>
        </p:nvSpPr>
        <p:spPr>
          <a:xfrm>
            <a:off x="7237256" y="5535871"/>
            <a:ext cx="167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Computing Resouces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789989" y="4989136"/>
            <a:ext cx="148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Re-execute</a:t>
            </a:r>
          </a:p>
          <a:p>
            <a:pPr algn="ctr"/>
            <a:r>
              <a:rPr lang="en-US" sz="1400" dirty="0" smtClean="0"/>
              <a:t>Simulation</a:t>
            </a:r>
            <a:endParaRPr lang="en-US" sz="1400" dirty="0"/>
          </a:p>
        </p:txBody>
      </p:sp>
      <p:sp>
        <p:nvSpPr>
          <p:cNvPr id="128" name="Rounded Rectangle 127"/>
          <p:cNvSpPr/>
          <p:nvPr/>
        </p:nvSpPr>
        <p:spPr>
          <a:xfrm>
            <a:off x="3353827" y="1343415"/>
            <a:ext cx="1593202" cy="8294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Provenance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Analytics Agent</a:t>
            </a:r>
          </a:p>
        </p:txBody>
      </p:sp>
      <p:cxnSp>
        <p:nvCxnSpPr>
          <p:cNvPr id="129" name="Straight Arrow Connector 128"/>
          <p:cNvCxnSpPr>
            <a:endCxn id="128" idx="3"/>
          </p:cNvCxnSpPr>
          <p:nvPr/>
        </p:nvCxnSpPr>
        <p:spPr>
          <a:xfrm flipH="1" flipV="1">
            <a:off x="4947029" y="1758116"/>
            <a:ext cx="1290505" cy="101271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056696" y="1093678"/>
            <a:ext cx="1340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Recommend</a:t>
            </a:r>
          </a:p>
          <a:p>
            <a:pPr algn="ctr"/>
            <a:r>
              <a:rPr lang="en-US" sz="1100" dirty="0"/>
              <a:t>Frequent Provenance /</a:t>
            </a:r>
          </a:p>
          <a:p>
            <a:pPr algn="ctr"/>
            <a:r>
              <a:rPr lang="en-US" sz="1100" dirty="0"/>
              <a:t>Predict </a:t>
            </a:r>
          </a:p>
          <a:p>
            <a:pPr algn="ctr"/>
            <a:r>
              <a:rPr lang="en-US" sz="1100" dirty="0"/>
              <a:t>Simulation</a:t>
            </a:r>
          </a:p>
          <a:p>
            <a:pPr algn="ctr"/>
            <a:r>
              <a:rPr lang="en-US" sz="1100" dirty="0"/>
              <a:t>Outcome</a:t>
            </a:r>
          </a:p>
        </p:txBody>
      </p:sp>
      <p:sp>
        <p:nvSpPr>
          <p:cNvPr id="131" name="Rectangle 130"/>
          <p:cNvSpPr/>
          <p:nvPr/>
        </p:nvSpPr>
        <p:spPr>
          <a:xfrm rot="5400000">
            <a:off x="5727328" y="3033916"/>
            <a:ext cx="1660979" cy="64056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IceSheet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(Provenance Service)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943092" y="5602262"/>
            <a:ext cx="85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Bring</a:t>
            </a:r>
          </a:p>
          <a:p>
            <a:pPr algn="ctr"/>
            <a:r>
              <a:rPr lang="en-US" sz="1200"/>
              <a:t>Raw</a:t>
            </a:r>
          </a:p>
          <a:p>
            <a:pPr algn="ctr"/>
            <a:r>
              <a:rPr lang="en-US" sz="1200"/>
              <a:t>Simulation</a:t>
            </a:r>
          </a:p>
          <a:p>
            <a:pPr algn="ctr"/>
            <a:r>
              <a:rPr lang="en-US" sz="1200"/>
              <a:t>Provance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7410966" y="4375530"/>
            <a:ext cx="1335243" cy="625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Re-executor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/>
          <p:cNvCxnSpPr>
            <a:stCxn id="131" idx="3"/>
            <a:endCxn id="141" idx="0"/>
          </p:cNvCxnSpPr>
          <p:nvPr/>
        </p:nvCxnSpPr>
        <p:spPr>
          <a:xfrm>
            <a:off x="6557818" y="4184690"/>
            <a:ext cx="1520770" cy="1908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1" idx="2"/>
            <a:endCxn id="68" idx="1"/>
          </p:cNvCxnSpPr>
          <p:nvPr/>
        </p:nvCxnSpPr>
        <p:spPr>
          <a:xfrm flipH="1">
            <a:off x="8069242" y="5001247"/>
            <a:ext cx="9346" cy="5346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28" idx="1"/>
          </p:cNvCxnSpPr>
          <p:nvPr/>
        </p:nvCxnSpPr>
        <p:spPr>
          <a:xfrm flipV="1">
            <a:off x="2258385" y="1758116"/>
            <a:ext cx="1095442" cy="119326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329694" y="1374653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Retrieve</a:t>
            </a:r>
          </a:p>
          <a:p>
            <a:pPr algn="ctr"/>
            <a:r>
              <a:rPr lang="en-US" sz="1200"/>
              <a:t>Previous</a:t>
            </a:r>
          </a:p>
          <a:p>
            <a:pPr algn="ctr"/>
            <a:r>
              <a:rPr lang="en-US" sz="1200"/>
              <a:t>Provenance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537675" y="535846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Load Provenance</a:t>
            </a:r>
          </a:p>
        </p:txBody>
      </p:sp>
      <p:sp>
        <p:nvSpPr>
          <p:cNvPr id="150" name="TextBox 149"/>
          <p:cNvSpPr txBox="1"/>
          <p:nvPr/>
        </p:nvSpPr>
        <p:spPr>
          <a:xfrm rot="5400000">
            <a:off x="-448181" y="4367595"/>
            <a:ext cx="1550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Return </a:t>
            </a:r>
          </a:p>
          <a:p>
            <a:pPr algn="ctr"/>
            <a:r>
              <a:rPr lang="en-US" sz="1100" dirty="0" smtClean="0"/>
              <a:t>Matched Provenances</a:t>
            </a:r>
            <a:endParaRPr lang="en-US" sz="1100" dirty="0"/>
          </a:p>
        </p:txBody>
      </p:sp>
      <p:cxnSp>
        <p:nvCxnSpPr>
          <p:cNvPr id="148" name="Straight Arrow Connector 147"/>
          <p:cNvCxnSpPr>
            <a:stCxn id="71" idx="2"/>
            <a:endCxn id="74" idx="1"/>
          </p:cNvCxnSpPr>
          <p:nvPr/>
        </p:nvCxnSpPr>
        <p:spPr>
          <a:xfrm flipH="1">
            <a:off x="1169022" y="5308060"/>
            <a:ext cx="506846" cy="3814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7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n 32"/>
          <p:cNvSpPr/>
          <p:nvPr/>
        </p:nvSpPr>
        <p:spPr>
          <a:xfrm>
            <a:off x="7107881" y="5535872"/>
            <a:ext cx="1922722" cy="1207108"/>
          </a:xfrm>
          <a:prstGeom prst="can">
            <a:avLst>
              <a:gd name="adj" fmla="val 24371"/>
            </a:avLst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955" y="200415"/>
            <a:ext cx="8229600" cy="1143000"/>
          </a:xfrm>
        </p:spPr>
        <p:txBody>
          <a:bodyPr>
            <a:noAutofit/>
          </a:bodyPr>
          <a:lstStyle/>
          <a:p>
            <a:r>
              <a:rPr lang="en-US" sz="3400">
                <a:solidFill>
                  <a:srgbClr val="FF0000"/>
                </a:solidFill>
              </a:rPr>
              <a:t>SUPERMAN-Powered EDISON Diagram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53827" y="4338678"/>
            <a:ext cx="1593202" cy="96938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Provenance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53827" y="2951380"/>
            <a:ext cx="1593202" cy="8294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Provenance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Matcher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79267" y="4338678"/>
            <a:ext cx="1593202" cy="96938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Provenance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Loader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9267" y="2951380"/>
            <a:ext cx="1593202" cy="8294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Provenance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Retriever</a:t>
            </a:r>
          </a:p>
        </p:txBody>
      </p:sp>
      <p:sp>
        <p:nvSpPr>
          <p:cNvPr id="10" name="Can 9"/>
          <p:cNvSpPr/>
          <p:nvPr/>
        </p:nvSpPr>
        <p:spPr>
          <a:xfrm>
            <a:off x="320456" y="5745783"/>
            <a:ext cx="1247507" cy="1053459"/>
          </a:xfrm>
          <a:prstGeom prst="can">
            <a:avLst>
              <a:gd name="adj" fmla="val 20333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Simulation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Repository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33692" y="2524373"/>
            <a:ext cx="1388918" cy="166097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EDISON     Platform</a:t>
            </a:r>
          </a:p>
        </p:txBody>
      </p:sp>
      <p:sp>
        <p:nvSpPr>
          <p:cNvPr id="12" name="Can 11"/>
          <p:cNvSpPr/>
          <p:nvPr/>
        </p:nvSpPr>
        <p:spPr>
          <a:xfrm>
            <a:off x="5899461" y="5599297"/>
            <a:ext cx="1063326" cy="1127188"/>
          </a:xfrm>
          <a:prstGeom prst="can">
            <a:avLst>
              <a:gd name="adj" fmla="val 20333"/>
            </a:avLst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Simulation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Result 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Database</a:t>
            </a:r>
          </a:p>
        </p:txBody>
      </p:sp>
      <p:cxnSp>
        <p:nvCxnSpPr>
          <p:cNvPr id="14" name="Straight Arrow Connector 13"/>
          <p:cNvCxnSpPr>
            <a:stCxn id="6" idx="3"/>
            <a:endCxn id="12" idx="2"/>
          </p:cNvCxnSpPr>
          <p:nvPr/>
        </p:nvCxnSpPr>
        <p:spPr>
          <a:xfrm>
            <a:off x="4947029" y="4823369"/>
            <a:ext cx="952432" cy="1339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18474" y="5308060"/>
            <a:ext cx="0" cy="5374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947029" y="3261915"/>
            <a:ext cx="1290505" cy="45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472469" y="3261915"/>
            <a:ext cx="88135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9" idx="1"/>
          </p:cNvCxnSpPr>
          <p:nvPr/>
        </p:nvCxnSpPr>
        <p:spPr>
          <a:xfrm rot="10800000" flipV="1">
            <a:off x="613329" y="3366081"/>
            <a:ext cx="265939" cy="207485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26357" y="4184690"/>
            <a:ext cx="1" cy="14296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44397" y="4177895"/>
            <a:ext cx="8606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Record</a:t>
            </a:r>
          </a:p>
          <a:p>
            <a:pPr algn="ctr"/>
            <a:r>
              <a:rPr lang="en-US" sz="1100"/>
              <a:t>Raw </a:t>
            </a:r>
          </a:p>
          <a:p>
            <a:pPr algn="ctr"/>
            <a:r>
              <a:rPr lang="en-US" sz="1100"/>
              <a:t>Provenance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48874" y="2548987"/>
            <a:ext cx="8606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Check</a:t>
            </a:r>
          </a:p>
          <a:p>
            <a:pPr algn="ctr"/>
            <a:r>
              <a:rPr lang="en-US" sz="1100"/>
              <a:t>Existing</a:t>
            </a:r>
          </a:p>
          <a:p>
            <a:pPr algn="ctr"/>
            <a:r>
              <a:rPr lang="en-US" sz="1100"/>
              <a:t>Provenance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88768" y="4016073"/>
            <a:ext cx="860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Pass</a:t>
            </a:r>
          </a:p>
          <a:p>
            <a:pPr algn="ctr"/>
            <a:r>
              <a:rPr lang="en-US" sz="1100"/>
              <a:t>Approved/</a:t>
            </a:r>
          </a:p>
          <a:p>
            <a:pPr algn="ctr"/>
            <a:r>
              <a:rPr lang="en-US" sz="1100"/>
              <a:t>Refined</a:t>
            </a:r>
          </a:p>
          <a:p>
            <a:pPr algn="ctr"/>
            <a:r>
              <a:rPr lang="en-US" sz="1100"/>
              <a:t>Provenance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7612" y="2893282"/>
            <a:ext cx="66434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Retrieve</a:t>
            </a:r>
          </a:p>
          <a:p>
            <a:pPr algn="ctr"/>
            <a:r>
              <a:rPr lang="en-US" sz="1100"/>
              <a:t>Proven-</a:t>
            </a:r>
          </a:p>
          <a:p>
            <a:pPr algn="ctr"/>
            <a:r>
              <a:rPr lang="en-US" sz="1100"/>
              <a:t>ance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97013" y="2523707"/>
            <a:ext cx="8606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Request</a:t>
            </a:r>
          </a:p>
          <a:p>
            <a:pPr algn="ctr"/>
            <a:r>
              <a:rPr lang="en-US" sz="1100"/>
              <a:t>Existing</a:t>
            </a:r>
          </a:p>
          <a:p>
            <a:pPr algn="ctr"/>
            <a:r>
              <a:rPr lang="en-US" sz="1100"/>
              <a:t>Provenance</a:t>
            </a:r>
          </a:p>
        </p:txBody>
      </p:sp>
      <p:pic>
        <p:nvPicPr>
          <p:cNvPr id="88" name="Picture 87" descr="j031677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18" y="1223127"/>
            <a:ext cx="895612" cy="589611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6969444" y="1891772"/>
            <a:ext cx="7956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Simulation </a:t>
            </a:r>
          </a:p>
          <a:p>
            <a:pPr algn="ctr"/>
            <a:r>
              <a:rPr lang="en-US" sz="1100"/>
              <a:t>Request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7983076" y="1812738"/>
            <a:ext cx="0" cy="7201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999532" y="1909099"/>
            <a:ext cx="734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Result</a:t>
            </a:r>
          </a:p>
          <a:p>
            <a:pPr algn="ctr"/>
            <a:r>
              <a:rPr lang="en-US" sz="1100"/>
              <a:t>Response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7848458" y="1821926"/>
            <a:ext cx="0" cy="7201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6464112" y="4184691"/>
            <a:ext cx="2459" cy="14146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423059" y="5058794"/>
            <a:ext cx="7956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Return</a:t>
            </a:r>
          </a:p>
          <a:p>
            <a:r>
              <a:rPr lang="en-US" sz="1100"/>
              <a:t>Simulation </a:t>
            </a:r>
          </a:p>
          <a:p>
            <a:r>
              <a:rPr lang="en-US" sz="1100"/>
              <a:t>Results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947029" y="3427584"/>
            <a:ext cx="12905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222944" y="3411450"/>
            <a:ext cx="786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Return</a:t>
            </a:r>
          </a:p>
          <a:p>
            <a:pPr algn="ctr"/>
            <a:r>
              <a:rPr lang="en-US" sz="1100"/>
              <a:t>Proveance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2472469" y="3427584"/>
            <a:ext cx="88135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499108" y="3411125"/>
            <a:ext cx="860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Return</a:t>
            </a:r>
          </a:p>
          <a:p>
            <a:pPr algn="ctr"/>
            <a:r>
              <a:rPr lang="en-US" sz="1100"/>
              <a:t>Provenance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353827" y="5845552"/>
            <a:ext cx="1593202" cy="96938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Provenance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Validator</a:t>
            </a:r>
          </a:p>
        </p:txBody>
      </p:sp>
      <p:cxnSp>
        <p:nvCxnSpPr>
          <p:cNvPr id="46" name="Straight Arrow Connector 45"/>
          <p:cNvCxnSpPr>
            <a:stCxn id="6" idx="1"/>
            <a:endCxn id="8" idx="3"/>
          </p:cNvCxnSpPr>
          <p:nvPr/>
        </p:nvCxnSpPr>
        <p:spPr>
          <a:xfrm flipH="1">
            <a:off x="2472469" y="4823369"/>
            <a:ext cx="88135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13011" y="5236858"/>
            <a:ext cx="8606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Request</a:t>
            </a:r>
          </a:p>
          <a:p>
            <a:pPr algn="ctr"/>
            <a:r>
              <a:rPr lang="en-US" sz="1100"/>
              <a:t>Provenance</a:t>
            </a:r>
          </a:p>
          <a:p>
            <a:pPr algn="ctr"/>
            <a:r>
              <a:rPr lang="en-US" sz="1100"/>
              <a:t>Validation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220356" y="5312014"/>
            <a:ext cx="0" cy="5374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37545" y="5258578"/>
            <a:ext cx="7786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Send</a:t>
            </a:r>
          </a:p>
          <a:p>
            <a:pPr algn="ctr"/>
            <a:r>
              <a:rPr lang="en-US" sz="1100"/>
              <a:t>Validation</a:t>
            </a:r>
          </a:p>
          <a:p>
            <a:pPr algn="ctr"/>
            <a:r>
              <a:rPr lang="en-US" sz="1100"/>
              <a:t>Result</a:t>
            </a:r>
          </a:p>
        </p:txBody>
      </p:sp>
      <p:pic>
        <p:nvPicPr>
          <p:cNvPr id="58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80" y="5936881"/>
            <a:ext cx="601561" cy="726308"/>
          </a:xfrm>
          <a:prstGeom prst="rect">
            <a:avLst/>
          </a:prstGeom>
        </p:spPr>
      </p:pic>
      <p:pic>
        <p:nvPicPr>
          <p:cNvPr id="62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41" y="5936881"/>
            <a:ext cx="601561" cy="726308"/>
          </a:xfrm>
          <a:prstGeom prst="rect">
            <a:avLst/>
          </a:prstGeom>
        </p:spPr>
      </p:pic>
      <p:pic>
        <p:nvPicPr>
          <p:cNvPr id="65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17" y="5936881"/>
            <a:ext cx="601561" cy="726308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237256" y="5535871"/>
            <a:ext cx="167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Computing Resouces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353827" y="1343415"/>
            <a:ext cx="1593202" cy="8294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Provenance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Analytics Agent</a:t>
            </a:r>
          </a:p>
        </p:txBody>
      </p:sp>
      <p:cxnSp>
        <p:nvCxnSpPr>
          <p:cNvPr id="81" name="Straight Arrow Connector 80"/>
          <p:cNvCxnSpPr>
            <a:endCxn id="80" idx="3"/>
          </p:cNvCxnSpPr>
          <p:nvPr/>
        </p:nvCxnSpPr>
        <p:spPr>
          <a:xfrm flipH="1" flipV="1">
            <a:off x="4947029" y="1758116"/>
            <a:ext cx="1290505" cy="101271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056696" y="1093678"/>
            <a:ext cx="1340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Recommend</a:t>
            </a:r>
          </a:p>
          <a:p>
            <a:pPr algn="ctr"/>
            <a:r>
              <a:rPr lang="en-US" sz="1100"/>
              <a:t>Frequent Provenance /</a:t>
            </a:r>
          </a:p>
          <a:p>
            <a:pPr algn="ctr"/>
            <a:r>
              <a:rPr lang="en-US" sz="1100"/>
              <a:t>Predict </a:t>
            </a:r>
          </a:p>
          <a:p>
            <a:pPr algn="ctr"/>
            <a:r>
              <a:rPr lang="en-US" sz="1100"/>
              <a:t>Simulation</a:t>
            </a:r>
          </a:p>
          <a:p>
            <a:pPr algn="ctr"/>
            <a:r>
              <a:rPr lang="en-US" sz="1100"/>
              <a:t>Outcome</a:t>
            </a:r>
          </a:p>
        </p:txBody>
      </p:sp>
      <p:sp>
        <p:nvSpPr>
          <p:cNvPr id="73" name="Rectangle 72"/>
          <p:cNvSpPr/>
          <p:nvPr/>
        </p:nvSpPr>
        <p:spPr>
          <a:xfrm rot="5400000">
            <a:off x="5766617" y="2902819"/>
            <a:ext cx="1660979" cy="9027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</a:t>
            </a:r>
            <a:r>
              <a:rPr lang="en-US" sz="2000">
                <a:solidFill>
                  <a:schemeClr val="tx1"/>
                </a:solidFill>
              </a:rPr>
              <a:t>UPER</a:t>
            </a:r>
            <a:r>
              <a:rPr lang="en-US" sz="2800">
                <a:solidFill>
                  <a:schemeClr val="tx1"/>
                </a:solidFill>
              </a:rPr>
              <a:t>M</a:t>
            </a:r>
            <a:r>
              <a:rPr lang="en-US" sz="200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70866" y="5602262"/>
            <a:ext cx="79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Bring</a:t>
            </a:r>
          </a:p>
          <a:p>
            <a:pPr algn="ctr"/>
            <a:r>
              <a:rPr lang="en-US" sz="1100"/>
              <a:t>Raw</a:t>
            </a:r>
          </a:p>
          <a:p>
            <a:pPr algn="ctr"/>
            <a:r>
              <a:rPr lang="en-US" sz="1100"/>
              <a:t>Simulation</a:t>
            </a:r>
          </a:p>
          <a:p>
            <a:pPr algn="ctr"/>
            <a:r>
              <a:rPr lang="en-US" sz="1100"/>
              <a:t>Provance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694093" y="4481935"/>
            <a:ext cx="1514373" cy="62571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Re-executor</a:t>
            </a:r>
          </a:p>
        </p:txBody>
      </p:sp>
      <p:cxnSp>
        <p:nvCxnSpPr>
          <p:cNvPr id="67" name="Straight Arrow Connector 66"/>
          <p:cNvCxnSpPr>
            <a:stCxn id="73" idx="3"/>
            <a:endCxn id="70" idx="0"/>
          </p:cNvCxnSpPr>
          <p:nvPr/>
        </p:nvCxnSpPr>
        <p:spPr>
          <a:xfrm>
            <a:off x="6597106" y="4184692"/>
            <a:ext cx="854174" cy="29724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80" idx="1"/>
          </p:cNvCxnSpPr>
          <p:nvPr/>
        </p:nvCxnSpPr>
        <p:spPr>
          <a:xfrm flipV="1">
            <a:off x="2258385" y="1758116"/>
            <a:ext cx="1095442" cy="119326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363601" y="1374653"/>
            <a:ext cx="8606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Retrieve</a:t>
            </a:r>
          </a:p>
          <a:p>
            <a:pPr algn="ctr"/>
            <a:r>
              <a:rPr lang="en-US" sz="1100"/>
              <a:t>Previous</a:t>
            </a:r>
          </a:p>
          <a:p>
            <a:pPr algn="ctr"/>
            <a:r>
              <a:rPr lang="en-US" sz="1100"/>
              <a:t>Provenance</a:t>
            </a:r>
          </a:p>
        </p:txBody>
      </p:sp>
      <p:sp>
        <p:nvSpPr>
          <p:cNvPr id="30" name="Freeform 29"/>
          <p:cNvSpPr/>
          <p:nvPr/>
        </p:nvSpPr>
        <p:spPr>
          <a:xfrm>
            <a:off x="0" y="4177895"/>
            <a:ext cx="2598209" cy="2684615"/>
          </a:xfrm>
          <a:custGeom>
            <a:avLst/>
            <a:gdLst>
              <a:gd name="connsiteX0" fmla="*/ 0 w 2324015"/>
              <a:gd name="connsiteY0" fmla="*/ 0 h 2655524"/>
              <a:gd name="connsiteX1" fmla="*/ 259762 w 2324015"/>
              <a:gd name="connsiteY1" fmla="*/ 1111279 h 2655524"/>
              <a:gd name="connsiteX2" fmla="*/ 1118422 w 2324015"/>
              <a:gd name="connsiteY2" fmla="*/ 1327762 h 2655524"/>
              <a:gd name="connsiteX3" fmla="*/ 2143040 w 2324015"/>
              <a:gd name="connsiteY3" fmla="*/ 1645270 h 2655524"/>
              <a:gd name="connsiteX4" fmla="*/ 2323431 w 2324015"/>
              <a:gd name="connsiteY4" fmla="*/ 2655524 h 265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015" h="2655524">
                <a:moveTo>
                  <a:pt x="0" y="0"/>
                </a:moveTo>
                <a:cubicBezTo>
                  <a:pt x="36679" y="444992"/>
                  <a:pt x="73358" y="889985"/>
                  <a:pt x="259762" y="1111279"/>
                </a:cubicBezTo>
                <a:cubicBezTo>
                  <a:pt x="446166" y="1332573"/>
                  <a:pt x="804542" y="1238764"/>
                  <a:pt x="1118422" y="1327762"/>
                </a:cubicBezTo>
                <a:cubicBezTo>
                  <a:pt x="1432302" y="1416760"/>
                  <a:pt x="1942205" y="1423976"/>
                  <a:pt x="2143040" y="1645270"/>
                </a:cubicBezTo>
                <a:cubicBezTo>
                  <a:pt x="2343875" y="1866564"/>
                  <a:pt x="2323431" y="2655524"/>
                  <a:pt x="2323431" y="2655524"/>
                </a:cubicBezTo>
              </a:path>
            </a:pathLst>
          </a:cu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" idx="2"/>
            <a:endCxn id="30" idx="2"/>
          </p:cNvCxnSpPr>
          <p:nvPr/>
        </p:nvCxnSpPr>
        <p:spPr>
          <a:xfrm flipH="1">
            <a:off x="1250377" y="5308060"/>
            <a:ext cx="425491" cy="2121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56531" y="531331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Load Provenance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0012" y="4492098"/>
            <a:ext cx="6335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Return</a:t>
            </a:r>
          </a:p>
          <a:p>
            <a:pPr algn="ctr"/>
            <a:r>
              <a:rPr lang="en-US" sz="1100"/>
              <a:t>Proven-</a:t>
            </a:r>
          </a:p>
          <a:p>
            <a:pPr algn="ctr"/>
            <a:r>
              <a:rPr lang="en-US" sz="1100"/>
              <a:t>ance</a:t>
            </a:r>
          </a:p>
        </p:txBody>
      </p:sp>
      <p:cxnSp>
        <p:nvCxnSpPr>
          <p:cNvPr id="68" name="Straight Arrow Connector 67"/>
          <p:cNvCxnSpPr>
            <a:stCxn id="73" idx="0"/>
            <a:endCxn id="11" idx="1"/>
          </p:cNvCxnSpPr>
          <p:nvPr/>
        </p:nvCxnSpPr>
        <p:spPr>
          <a:xfrm>
            <a:off x="7048490" y="3354203"/>
            <a:ext cx="685202" cy="6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375351" y="4185351"/>
            <a:ext cx="0" cy="1357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302263" y="4333270"/>
            <a:ext cx="7956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(Re)Run</a:t>
            </a:r>
          </a:p>
          <a:p>
            <a:pPr algn="ctr"/>
            <a:r>
              <a:rPr lang="en-US" sz="1100"/>
              <a:t>Simulation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48490" y="2897191"/>
            <a:ext cx="677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Request</a:t>
            </a:r>
          </a:p>
          <a:p>
            <a:pPr algn="ctr"/>
            <a:r>
              <a:rPr lang="en-US" sz="1100"/>
              <a:t>Flooding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91713" y="3969907"/>
            <a:ext cx="8273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Re-execute</a:t>
            </a:r>
          </a:p>
          <a:p>
            <a:pPr algn="ctr"/>
            <a:r>
              <a:rPr lang="en-US" sz="1100"/>
              <a:t>Simulation</a:t>
            </a:r>
          </a:p>
        </p:txBody>
      </p:sp>
      <p:cxnSp>
        <p:nvCxnSpPr>
          <p:cNvPr id="101" name="Straight Arrow Connector 100"/>
          <p:cNvCxnSpPr>
            <a:stCxn id="70" idx="0"/>
          </p:cNvCxnSpPr>
          <p:nvPr/>
        </p:nvCxnSpPr>
        <p:spPr>
          <a:xfrm flipV="1">
            <a:off x="7451280" y="4177896"/>
            <a:ext cx="689032" cy="3040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2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Provenance Use Case 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49067" y="1344795"/>
            <a:ext cx="1391515" cy="541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Select 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a Science App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7388" y="2097489"/>
            <a:ext cx="1393194" cy="71605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Search </a:t>
            </a:r>
            <a:r>
              <a:rPr lang="en-US" sz="1100" dirty="0" smtClean="0">
                <a:solidFill>
                  <a:schemeClr val="tx1"/>
                </a:solidFill>
              </a:rPr>
              <a:t>Simulation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Provenance Matching </a:t>
            </a:r>
            <a:r>
              <a:rPr lang="en-US" sz="1100" dirty="0">
                <a:solidFill>
                  <a:schemeClr val="tx1"/>
                </a:solidFill>
              </a:rPr>
              <a:t>a Specified Condition</a:t>
            </a:r>
          </a:p>
        </p:txBody>
      </p:sp>
      <p:cxnSp>
        <p:nvCxnSpPr>
          <p:cNvPr id="17" name="Straight Arrow Connector 16"/>
          <p:cNvCxnSpPr>
            <a:stCxn id="65" idx="2"/>
            <a:endCxn id="29" idx="0"/>
          </p:cNvCxnSpPr>
          <p:nvPr/>
        </p:nvCxnSpPr>
        <p:spPr>
          <a:xfrm flipH="1">
            <a:off x="1443985" y="1886125"/>
            <a:ext cx="840" cy="21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2"/>
            <a:endCxn id="24" idx="0"/>
          </p:cNvCxnSpPr>
          <p:nvPr/>
        </p:nvCxnSpPr>
        <p:spPr>
          <a:xfrm flipH="1">
            <a:off x="1437921" y="2813548"/>
            <a:ext cx="6064" cy="24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457200" y="3056899"/>
            <a:ext cx="1961441" cy="842175"/>
          </a:xfrm>
          <a:prstGeom prst="diamond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Exist?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41533" y="3108655"/>
            <a:ext cx="240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20822" y="4837071"/>
            <a:ext cx="1393194" cy="71605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Auto-filled Parameters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From a </a:t>
            </a:r>
            <a:r>
              <a:rPr lang="en-US" sz="1200" dirty="0">
                <a:solidFill>
                  <a:schemeClr val="tx1"/>
                </a:solidFill>
              </a:rPr>
              <a:t>Chosen Provenance</a:t>
            </a:r>
          </a:p>
        </p:txBody>
      </p:sp>
      <p:sp>
        <p:nvSpPr>
          <p:cNvPr id="37" name="Diamond 36"/>
          <p:cNvSpPr/>
          <p:nvPr/>
        </p:nvSpPr>
        <p:spPr>
          <a:xfrm>
            <a:off x="5739419" y="2214724"/>
            <a:ext cx="2085129" cy="842175"/>
          </a:xfrm>
          <a:prstGeom prst="diamond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Does a Matching Provenance</a:t>
            </a:r>
          </a:p>
          <a:p>
            <a:pPr algn="ctr"/>
            <a:r>
              <a:rPr lang="en-US" sz="1200">
                <a:solidFill>
                  <a:srgbClr val="000000"/>
                </a:solidFill>
              </a:rPr>
              <a:t>Exist?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47861" y="3796384"/>
            <a:ext cx="1393194" cy="71605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Run the New Simulation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45910" y="3795631"/>
            <a:ext cx="240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3" name="Elbow Connector 52"/>
          <p:cNvCxnSpPr>
            <a:stCxn id="24" idx="2"/>
            <a:endCxn id="29" idx="1"/>
          </p:cNvCxnSpPr>
          <p:nvPr/>
        </p:nvCxnSpPr>
        <p:spPr>
          <a:xfrm rot="5400000" flipH="1">
            <a:off x="370877" y="2832031"/>
            <a:ext cx="1443555" cy="690533"/>
          </a:xfrm>
          <a:prstGeom prst="bentConnector4">
            <a:avLst>
              <a:gd name="adj1" fmla="val -15836"/>
              <a:gd name="adj2" fmla="val 1751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625295" y="3446790"/>
            <a:ext cx="240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04194" y="3795631"/>
            <a:ext cx="1393194" cy="71605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Return the Matching Simulation Results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26641" y="3439465"/>
            <a:ext cx="240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86" name="Diamond 85"/>
          <p:cNvSpPr/>
          <p:nvPr/>
        </p:nvSpPr>
        <p:spPr>
          <a:xfrm>
            <a:off x="2131065" y="3959698"/>
            <a:ext cx="2372705" cy="611071"/>
          </a:xfrm>
          <a:prstGeom prst="diamond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Reproduction?</a:t>
            </a:r>
          </a:p>
        </p:txBody>
      </p:sp>
      <p:cxnSp>
        <p:nvCxnSpPr>
          <p:cNvPr id="87" name="Elbow Connector 86"/>
          <p:cNvCxnSpPr>
            <a:stCxn id="24" idx="3"/>
            <a:endCxn id="86" idx="0"/>
          </p:cNvCxnSpPr>
          <p:nvPr/>
        </p:nvCxnSpPr>
        <p:spPr>
          <a:xfrm>
            <a:off x="2418641" y="3477987"/>
            <a:ext cx="898777" cy="4817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6" idx="3"/>
            <a:endCxn id="29" idx="3"/>
          </p:cNvCxnSpPr>
          <p:nvPr/>
        </p:nvCxnSpPr>
        <p:spPr>
          <a:xfrm flipH="1" flipV="1">
            <a:off x="2140582" y="2455519"/>
            <a:ext cx="2363188" cy="1809715"/>
          </a:xfrm>
          <a:prstGeom prst="bentConnector3">
            <a:avLst>
              <a:gd name="adj1" fmla="val -96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6" idx="2"/>
            <a:endCxn id="32" idx="0"/>
          </p:cNvCxnSpPr>
          <p:nvPr/>
        </p:nvCxnSpPr>
        <p:spPr>
          <a:xfrm>
            <a:off x="3317418" y="4570769"/>
            <a:ext cx="1" cy="266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077096" y="4467739"/>
            <a:ext cx="240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324537" y="3903546"/>
            <a:ext cx="240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126" name="Elbow Connector 125"/>
          <p:cNvCxnSpPr>
            <a:stCxn id="32" idx="3"/>
            <a:endCxn id="37" idx="0"/>
          </p:cNvCxnSpPr>
          <p:nvPr/>
        </p:nvCxnSpPr>
        <p:spPr>
          <a:xfrm flipV="1">
            <a:off x="4014016" y="2214724"/>
            <a:ext cx="2767968" cy="2980377"/>
          </a:xfrm>
          <a:prstGeom prst="bentConnector4">
            <a:avLst>
              <a:gd name="adj1" fmla="val 38903"/>
              <a:gd name="adj2" fmla="val 1076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37" idx="2"/>
            <a:endCxn id="79" idx="0"/>
          </p:cNvCxnSpPr>
          <p:nvPr/>
        </p:nvCxnSpPr>
        <p:spPr>
          <a:xfrm rot="5400000">
            <a:off x="5972022" y="2985669"/>
            <a:ext cx="738732" cy="8811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37" idx="2"/>
            <a:endCxn id="41" idx="0"/>
          </p:cNvCxnSpPr>
          <p:nvPr/>
        </p:nvCxnSpPr>
        <p:spPr>
          <a:xfrm rot="16200000" flipH="1">
            <a:off x="6843479" y="2995404"/>
            <a:ext cx="739485" cy="862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3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233488"/>
            <a:ext cx="8212137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88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514188"/>
              </p:ext>
            </p:extLst>
          </p:nvPr>
        </p:nvGraphicFramePr>
        <p:xfrm>
          <a:off x="-33977" y="1127488"/>
          <a:ext cx="9103805" cy="473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5"/>
                <a:gridCol w="1436680"/>
                <a:gridCol w="1514935"/>
                <a:gridCol w="1296921"/>
                <a:gridCol w="1125490"/>
                <a:gridCol w="1136327"/>
                <a:gridCol w="1136327"/>
              </a:tblGrid>
              <a:tr h="166424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Chimera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0000FF"/>
                          </a:solidFill>
                        </a:rPr>
                        <a:t>myGRID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CMCS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ESSW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Trio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rgbClr val="C00000"/>
                          </a:solidFill>
                        </a:rPr>
                        <a:t>EDISON-PROV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20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Applied Domain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Physics, Astronomy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Biology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Chemical Sciences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Earth Sciences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General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Workflow Type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Script</a:t>
                      </a:r>
                      <a:r>
                        <a:rPr lang="en-US" altLang="ko-KR" sz="1000" baseline="0" dirty="0" smtClean="0"/>
                        <a:t> Based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Oriented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Oriented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Script</a:t>
                      </a:r>
                      <a:r>
                        <a:rPr lang="en-US" altLang="ko-KR" sz="1000" baseline="0" dirty="0" smtClean="0"/>
                        <a:t> Based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Database Query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Science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</a:rPr>
                        <a:t> App </a:t>
                      </a: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</a:rPr>
                        <a:t>Based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Use</a:t>
                      </a:r>
                      <a:r>
                        <a:rPr lang="en-US" altLang="ko-KR" sz="1050" b="1" baseline="0" dirty="0" smtClean="0"/>
                        <a:t> of Provenance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Informational; Audit; 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Data Replication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Context Information;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Re-enactment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Informational;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update data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Informational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Informational;    update propagation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Re-enactment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</a:rPr>
                        <a:t>;      </a:t>
                      </a:r>
                      <a:r>
                        <a:rPr lang="en-US" altLang="ko-KR" sz="1000" baseline="0" dirty="0" err="1">
                          <a:solidFill>
                            <a:srgbClr val="FF0000"/>
                          </a:solidFill>
                        </a:rPr>
                        <a:t>Resrc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</a:rPr>
                        <a:t>. efficiency;  Result Sharing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9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Subject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Process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Both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Process (not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Data)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5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Granularity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Files</a:t>
                      </a:r>
                      <a:r>
                        <a:rPr lang="en-US" altLang="ko-KR" sz="1000" baseline="0" dirty="0" smtClean="0"/>
                        <a:t> (Abstract Datasets)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Abstract resources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having LSID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Tuples in 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Database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Simulation (Files)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Representation</a:t>
                      </a:r>
                      <a:r>
                        <a:rPr lang="en-US" altLang="ko-KR" sz="1050" b="1" baseline="0" dirty="0" smtClean="0"/>
                        <a:t> </a:t>
                      </a:r>
                      <a:r>
                        <a:rPr lang="ko-KR" altLang="en-US" sz="1050" b="1" baseline="0" dirty="0" smtClean="0"/>
                        <a:t>      </a:t>
                      </a:r>
                      <a:r>
                        <a:rPr lang="en-US" altLang="ko-KR" sz="1050" b="1" baseline="0" dirty="0" smtClean="0"/>
                        <a:t>Scheme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Virtual Data Lang.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Annotation /</a:t>
                      </a:r>
                      <a:r>
                        <a:rPr lang="en-US" altLang="ko-KR" sz="1000" baseline="0" dirty="0" smtClean="0"/>
                        <a:t> SQL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XML/RDF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Annotations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Dublin Core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XML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Annotations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XML/RDF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Annotations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Query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Inversion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JSON (based on   PROV)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9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Semantic Info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Yes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Yes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Proposed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7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Storage</a:t>
                      </a:r>
                      <a:r>
                        <a:rPr lang="en-US" altLang="ko-KR" sz="1050" b="1" baseline="0" dirty="0" smtClean="0"/>
                        <a:t> Repository /Backend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Virtual Data Catalog/ Relational DB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mIR</a:t>
                      </a:r>
                      <a:r>
                        <a:rPr lang="en-US" altLang="ko-KR" sz="1000" dirty="0" smtClean="0"/>
                        <a:t> repository/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Relational DB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SAM over DAV/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Relational DB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Lineage Server/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Relational DB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Relational DB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MongoDB/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Relational DB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9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User Overhead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User defines</a:t>
                      </a:r>
                      <a:r>
                        <a:rPr lang="en-US" altLang="ko-KR" sz="1000" baseline="0" dirty="0" smtClean="0"/>
                        <a:t> derivations; Automated WF  trace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User defines Service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semantics;  Automated 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WF Trace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Manual: Apps use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DAV APIs; Users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use portal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Use Libraries to generate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Provenance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Inverse queries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automatically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generated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No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(User-transparent)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0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Scalability </a:t>
                      </a:r>
                    </a:p>
                    <a:p>
                      <a:pPr latinLnBrk="1"/>
                      <a:r>
                        <a:rPr lang="en-US" altLang="ko-KR" sz="1050" b="1" dirty="0" smtClean="0"/>
                        <a:t>Addressed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Yes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Proposed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2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Dissemination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Queries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Semantic browser;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Lineage</a:t>
                      </a:r>
                      <a:r>
                        <a:rPr lang="en-US" altLang="ko-KR" sz="1000" baseline="0" dirty="0" smtClean="0"/>
                        <a:t> graph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Browser; Queries;</a:t>
                      </a:r>
                    </a:p>
                    <a:p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GXL/RDF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Browser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SQL/</a:t>
                      </a:r>
                      <a:r>
                        <a:rPr lang="en-US" altLang="ko-KR" sz="1000" dirty="0" err="1" smtClean="0"/>
                        <a:t>TriQL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Queries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Visual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Graph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/     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RESTFul API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00392" y="6592888"/>
            <a:ext cx="1069008" cy="476250"/>
          </a:xfrm>
        </p:spPr>
        <p:txBody>
          <a:bodyPr/>
          <a:lstStyle/>
          <a:p>
            <a:pPr>
              <a:defRPr/>
            </a:pPr>
            <a:fld id="{FF7DBEB6-3C40-4353-BA06-4CFC330A0A85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291776"/>
            <a:ext cx="85328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800" kern="0" dirty="0" smtClean="0">
                <a:latin typeface="+mn-ea"/>
                <a:ea typeface="+mn-ea"/>
                <a:cs typeface="+mj-cs"/>
              </a:rPr>
              <a:t>2.2 </a:t>
            </a:r>
            <a:r>
              <a:rPr lang="ko-KR" altLang="en-US" sz="2800" kern="0" dirty="0" smtClean="0">
                <a:latin typeface="+mn-ea"/>
                <a:ea typeface="+mn-ea"/>
                <a:cs typeface="+mj-cs"/>
              </a:rPr>
              <a:t>기술동향</a:t>
            </a:r>
            <a:r>
              <a:rPr lang="en-US" altLang="ko-KR" sz="2800" kern="0" dirty="0" smtClean="0">
                <a:latin typeface="+mn-ea"/>
                <a:ea typeface="+mn-ea"/>
                <a:cs typeface="+mj-cs"/>
              </a:rPr>
              <a:t> </a:t>
            </a:r>
            <a:r>
              <a:rPr lang="en-US" altLang="ko-KR" sz="2800" kern="0" dirty="0">
                <a:latin typeface="+mn-ea"/>
                <a:ea typeface="+mn-ea"/>
              </a:rPr>
              <a:t>(cont’d</a:t>
            </a:r>
            <a:r>
              <a:rPr lang="en-US" altLang="ko-KR" sz="2800" kern="0" dirty="0" smtClean="0">
                <a:latin typeface="+mn-ea"/>
                <a:ea typeface="+mn-ea"/>
              </a:rPr>
              <a:t>)</a:t>
            </a:r>
            <a:r>
              <a:rPr lang="ko-KR" altLang="en-US" sz="2800" kern="0" dirty="0" smtClean="0">
                <a:latin typeface="+mn-ea"/>
                <a:ea typeface="+mn-ea"/>
              </a:rPr>
              <a:t> </a:t>
            </a:r>
            <a:r>
              <a:rPr lang="en-US" altLang="ko-KR" sz="2800" kern="0" dirty="0" smtClean="0">
                <a:latin typeface="+mn-ea"/>
                <a:ea typeface="+mn-ea"/>
              </a:rPr>
              <a:t>–</a:t>
            </a:r>
            <a:r>
              <a:rPr lang="ko-KR" altLang="en-US" sz="2800" kern="0" dirty="0" smtClean="0">
                <a:latin typeface="+mn-ea"/>
                <a:ea typeface="+mn-ea"/>
              </a:rPr>
              <a:t> </a:t>
            </a:r>
            <a:r>
              <a:rPr lang="ko-KR" altLang="en-US" sz="2400" kern="0" dirty="0" smtClean="0">
                <a:latin typeface="+mn-ea"/>
                <a:ea typeface="+mn-ea"/>
              </a:rPr>
              <a:t>이력 관리 프레임워크 비교</a:t>
            </a:r>
            <a:endParaRPr lang="en-US" altLang="ko-KR" sz="2400" kern="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6309320"/>
            <a:ext cx="695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- Chimera, myGRID, CMCS, ESSW: workflow-based provenance mgmt. sys.</a:t>
            </a:r>
          </a:p>
          <a:p>
            <a:r>
              <a:rPr lang="en-US" sz="1400"/>
              <a:t>- Trio: provenance mgmt. sys. through queries in database systems</a:t>
            </a:r>
          </a:p>
        </p:txBody>
      </p:sp>
      <p:cxnSp>
        <p:nvCxnSpPr>
          <p:cNvPr id="10" name="Straight Arrow Connector 9"/>
          <p:cNvCxnSpPr>
            <a:stCxn id="7" idx="3"/>
            <a:endCxn id="27" idx="1"/>
          </p:cNvCxnSpPr>
          <p:nvPr/>
        </p:nvCxnSpPr>
        <p:spPr bwMode="auto">
          <a:xfrm>
            <a:off x="7137291" y="6570930"/>
            <a:ext cx="619771" cy="39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7757062" y="6322352"/>
            <a:ext cx="107614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for lineage </a:t>
            </a:r>
          </a:p>
          <a:p>
            <a:r>
              <a:rPr lang="en-US" sz="1050" dirty="0"/>
              <a:t>retrieval &amp; </a:t>
            </a:r>
            <a:br>
              <a:rPr lang="en-US" sz="1050" dirty="0"/>
            </a:br>
            <a:r>
              <a:rPr lang="en-US" sz="105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63181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PROV-Model 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291896" y="2478028"/>
            <a:ext cx="1853928" cy="912852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Jobs, Input, Output</a:t>
            </a:r>
            <a:endParaRPr lang="en-US" altLang="ko-KR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(Entity)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63904" y="4668748"/>
            <a:ext cx="1853928" cy="63246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 </a:t>
            </a:r>
            <a:r>
              <a:rPr lang="en-US" altLang="ko-K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(Activity)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4506" y="3389625"/>
            <a:ext cx="1853927" cy="861060"/>
          </a:xfrm>
          <a:custGeom>
            <a:avLst/>
            <a:gdLst>
              <a:gd name="connsiteX0" fmla="*/ 0 w 1539240"/>
              <a:gd name="connsiteY0" fmla="*/ 0 h 487680"/>
              <a:gd name="connsiteX1" fmla="*/ 1539240 w 1539240"/>
              <a:gd name="connsiteY1" fmla="*/ 0 h 487680"/>
              <a:gd name="connsiteX2" fmla="*/ 1539240 w 1539240"/>
              <a:gd name="connsiteY2" fmla="*/ 487680 h 487680"/>
              <a:gd name="connsiteX3" fmla="*/ 0 w 1539240"/>
              <a:gd name="connsiteY3" fmla="*/ 487680 h 487680"/>
              <a:gd name="connsiteX4" fmla="*/ 0 w 1539240"/>
              <a:gd name="connsiteY4" fmla="*/ 0 h 487680"/>
              <a:gd name="connsiteX0" fmla="*/ 0 w 1539240"/>
              <a:gd name="connsiteY0" fmla="*/ 372533 h 860213"/>
              <a:gd name="connsiteX1" fmla="*/ 1539240 w 1539240"/>
              <a:gd name="connsiteY1" fmla="*/ 372533 h 860213"/>
              <a:gd name="connsiteX2" fmla="*/ 1539240 w 1539240"/>
              <a:gd name="connsiteY2" fmla="*/ 860213 h 860213"/>
              <a:gd name="connsiteX3" fmla="*/ 0 w 1539240"/>
              <a:gd name="connsiteY3" fmla="*/ 860213 h 860213"/>
              <a:gd name="connsiteX4" fmla="*/ 0 w 1539240"/>
              <a:gd name="connsiteY4" fmla="*/ 372533 h 860213"/>
              <a:gd name="connsiteX0" fmla="*/ 0 w 1539240"/>
              <a:gd name="connsiteY0" fmla="*/ 525615 h 1013295"/>
              <a:gd name="connsiteX1" fmla="*/ 1539240 w 1539240"/>
              <a:gd name="connsiteY1" fmla="*/ 525615 h 1013295"/>
              <a:gd name="connsiteX2" fmla="*/ 1539240 w 1539240"/>
              <a:gd name="connsiteY2" fmla="*/ 1013295 h 1013295"/>
              <a:gd name="connsiteX3" fmla="*/ 0 w 1539240"/>
              <a:gd name="connsiteY3" fmla="*/ 1013295 h 1013295"/>
              <a:gd name="connsiteX4" fmla="*/ 0 w 1539240"/>
              <a:gd name="connsiteY4" fmla="*/ 525615 h 1013295"/>
              <a:gd name="connsiteX0" fmla="*/ 0 w 1539240"/>
              <a:gd name="connsiteY0" fmla="*/ 517979 h 1005659"/>
              <a:gd name="connsiteX1" fmla="*/ 1539240 w 1539240"/>
              <a:gd name="connsiteY1" fmla="*/ 517979 h 1005659"/>
              <a:gd name="connsiteX2" fmla="*/ 1539240 w 1539240"/>
              <a:gd name="connsiteY2" fmla="*/ 1005659 h 1005659"/>
              <a:gd name="connsiteX3" fmla="*/ 0 w 1539240"/>
              <a:gd name="connsiteY3" fmla="*/ 1005659 h 1005659"/>
              <a:gd name="connsiteX4" fmla="*/ 0 w 1539240"/>
              <a:gd name="connsiteY4" fmla="*/ 517979 h 1005659"/>
              <a:gd name="connsiteX0" fmla="*/ 0 w 1539240"/>
              <a:gd name="connsiteY0" fmla="*/ 399176 h 886856"/>
              <a:gd name="connsiteX1" fmla="*/ 1539240 w 1539240"/>
              <a:gd name="connsiteY1" fmla="*/ 399176 h 886856"/>
              <a:gd name="connsiteX2" fmla="*/ 1539240 w 1539240"/>
              <a:gd name="connsiteY2" fmla="*/ 886856 h 886856"/>
              <a:gd name="connsiteX3" fmla="*/ 0 w 1539240"/>
              <a:gd name="connsiteY3" fmla="*/ 886856 h 886856"/>
              <a:gd name="connsiteX4" fmla="*/ 0 w 1539240"/>
              <a:gd name="connsiteY4" fmla="*/ 399176 h 886856"/>
              <a:gd name="connsiteX0" fmla="*/ 0 w 1539240"/>
              <a:gd name="connsiteY0" fmla="*/ 508525 h 996205"/>
              <a:gd name="connsiteX1" fmla="*/ 1539240 w 1539240"/>
              <a:gd name="connsiteY1" fmla="*/ 508525 h 996205"/>
              <a:gd name="connsiteX2" fmla="*/ 1539240 w 1539240"/>
              <a:gd name="connsiteY2" fmla="*/ 996205 h 996205"/>
              <a:gd name="connsiteX3" fmla="*/ 0 w 1539240"/>
              <a:gd name="connsiteY3" fmla="*/ 996205 h 996205"/>
              <a:gd name="connsiteX4" fmla="*/ 0 w 1539240"/>
              <a:gd name="connsiteY4" fmla="*/ 508525 h 996205"/>
              <a:gd name="connsiteX0" fmla="*/ 0 w 1539240"/>
              <a:gd name="connsiteY0" fmla="*/ 572560 h 1060240"/>
              <a:gd name="connsiteX1" fmla="*/ 1539240 w 1539240"/>
              <a:gd name="connsiteY1" fmla="*/ 572560 h 1060240"/>
              <a:gd name="connsiteX2" fmla="*/ 1539240 w 1539240"/>
              <a:gd name="connsiteY2" fmla="*/ 1060240 h 1060240"/>
              <a:gd name="connsiteX3" fmla="*/ 0 w 1539240"/>
              <a:gd name="connsiteY3" fmla="*/ 1060240 h 1060240"/>
              <a:gd name="connsiteX4" fmla="*/ 0 w 1539240"/>
              <a:gd name="connsiteY4" fmla="*/ 572560 h 1060240"/>
              <a:gd name="connsiteX0" fmla="*/ 0 w 1539240"/>
              <a:gd name="connsiteY0" fmla="*/ 560160 h 1047840"/>
              <a:gd name="connsiteX1" fmla="*/ 772615 w 1539240"/>
              <a:gd name="connsiteY1" fmla="*/ 0 h 1047840"/>
              <a:gd name="connsiteX2" fmla="*/ 1539240 w 1539240"/>
              <a:gd name="connsiteY2" fmla="*/ 560160 h 1047840"/>
              <a:gd name="connsiteX3" fmla="*/ 1539240 w 1539240"/>
              <a:gd name="connsiteY3" fmla="*/ 1047840 h 1047840"/>
              <a:gd name="connsiteX4" fmla="*/ 0 w 1539240"/>
              <a:gd name="connsiteY4" fmla="*/ 1047840 h 1047840"/>
              <a:gd name="connsiteX5" fmla="*/ 0 w 1539240"/>
              <a:gd name="connsiteY5" fmla="*/ 560160 h 1047840"/>
              <a:gd name="connsiteX0" fmla="*/ 0 w 1539240"/>
              <a:gd name="connsiteY0" fmla="*/ 813484 h 1301164"/>
              <a:gd name="connsiteX1" fmla="*/ 764629 w 1539240"/>
              <a:gd name="connsiteY1" fmla="*/ 0 h 1301164"/>
              <a:gd name="connsiteX2" fmla="*/ 1539240 w 1539240"/>
              <a:gd name="connsiteY2" fmla="*/ 813484 h 1301164"/>
              <a:gd name="connsiteX3" fmla="*/ 1539240 w 1539240"/>
              <a:gd name="connsiteY3" fmla="*/ 1301164 h 1301164"/>
              <a:gd name="connsiteX4" fmla="*/ 0 w 1539240"/>
              <a:gd name="connsiteY4" fmla="*/ 1301164 h 1301164"/>
              <a:gd name="connsiteX5" fmla="*/ 0 w 1539240"/>
              <a:gd name="connsiteY5" fmla="*/ 813484 h 1301164"/>
              <a:gd name="connsiteX0" fmla="*/ 0 w 1539240"/>
              <a:gd name="connsiteY0" fmla="*/ 829852 h 1317532"/>
              <a:gd name="connsiteX1" fmla="*/ 764629 w 1539240"/>
              <a:gd name="connsiteY1" fmla="*/ 16368 h 1317532"/>
              <a:gd name="connsiteX2" fmla="*/ 1539240 w 1539240"/>
              <a:gd name="connsiteY2" fmla="*/ 829852 h 1317532"/>
              <a:gd name="connsiteX3" fmla="*/ 1539240 w 1539240"/>
              <a:gd name="connsiteY3" fmla="*/ 1317532 h 1317532"/>
              <a:gd name="connsiteX4" fmla="*/ 0 w 1539240"/>
              <a:gd name="connsiteY4" fmla="*/ 1317532 h 1317532"/>
              <a:gd name="connsiteX5" fmla="*/ 0 w 1539240"/>
              <a:gd name="connsiteY5" fmla="*/ 829852 h 1317532"/>
              <a:gd name="connsiteX0" fmla="*/ 0 w 1539240"/>
              <a:gd name="connsiteY0" fmla="*/ 829854 h 1317534"/>
              <a:gd name="connsiteX1" fmla="*/ 764629 w 1539240"/>
              <a:gd name="connsiteY1" fmla="*/ 16370 h 1317534"/>
              <a:gd name="connsiteX2" fmla="*/ 1539240 w 1539240"/>
              <a:gd name="connsiteY2" fmla="*/ 829854 h 1317534"/>
              <a:gd name="connsiteX3" fmla="*/ 1539240 w 1539240"/>
              <a:gd name="connsiteY3" fmla="*/ 1317534 h 1317534"/>
              <a:gd name="connsiteX4" fmla="*/ 0 w 1539240"/>
              <a:gd name="connsiteY4" fmla="*/ 1317534 h 1317534"/>
              <a:gd name="connsiteX5" fmla="*/ 0 w 1539240"/>
              <a:gd name="connsiteY5" fmla="*/ 829854 h 1317534"/>
              <a:gd name="connsiteX0" fmla="*/ 0 w 1555211"/>
              <a:gd name="connsiteY0" fmla="*/ 530471 h 1317534"/>
              <a:gd name="connsiteX1" fmla="*/ 780600 w 1555211"/>
              <a:gd name="connsiteY1" fmla="*/ 16370 h 1317534"/>
              <a:gd name="connsiteX2" fmla="*/ 1555211 w 1555211"/>
              <a:gd name="connsiteY2" fmla="*/ 829854 h 1317534"/>
              <a:gd name="connsiteX3" fmla="*/ 1555211 w 1555211"/>
              <a:gd name="connsiteY3" fmla="*/ 1317534 h 1317534"/>
              <a:gd name="connsiteX4" fmla="*/ 15971 w 1555211"/>
              <a:gd name="connsiteY4" fmla="*/ 1317534 h 1317534"/>
              <a:gd name="connsiteX5" fmla="*/ 0 w 1555211"/>
              <a:gd name="connsiteY5" fmla="*/ 530471 h 1317534"/>
              <a:gd name="connsiteX0" fmla="*/ 0 w 1555211"/>
              <a:gd name="connsiteY0" fmla="*/ 542129 h 1329192"/>
              <a:gd name="connsiteX1" fmla="*/ 780600 w 1555211"/>
              <a:gd name="connsiteY1" fmla="*/ 28028 h 1329192"/>
              <a:gd name="connsiteX2" fmla="*/ 1555211 w 1555211"/>
              <a:gd name="connsiteY2" fmla="*/ 473040 h 1329192"/>
              <a:gd name="connsiteX3" fmla="*/ 1555211 w 1555211"/>
              <a:gd name="connsiteY3" fmla="*/ 1329192 h 1329192"/>
              <a:gd name="connsiteX4" fmla="*/ 15971 w 1555211"/>
              <a:gd name="connsiteY4" fmla="*/ 1329192 h 1329192"/>
              <a:gd name="connsiteX5" fmla="*/ 0 w 1555211"/>
              <a:gd name="connsiteY5" fmla="*/ 542129 h 1329192"/>
              <a:gd name="connsiteX0" fmla="*/ 0 w 1555211"/>
              <a:gd name="connsiteY0" fmla="*/ 549325 h 1336388"/>
              <a:gd name="connsiteX1" fmla="*/ 780600 w 1555211"/>
              <a:gd name="connsiteY1" fmla="*/ 35224 h 1336388"/>
              <a:gd name="connsiteX2" fmla="*/ 1555211 w 1555211"/>
              <a:gd name="connsiteY2" fmla="*/ 480236 h 1336388"/>
              <a:gd name="connsiteX3" fmla="*/ 1555211 w 1555211"/>
              <a:gd name="connsiteY3" fmla="*/ 1336388 h 1336388"/>
              <a:gd name="connsiteX4" fmla="*/ 15971 w 1555211"/>
              <a:gd name="connsiteY4" fmla="*/ 1336388 h 1336388"/>
              <a:gd name="connsiteX5" fmla="*/ 0 w 1555211"/>
              <a:gd name="connsiteY5" fmla="*/ 549325 h 1336388"/>
              <a:gd name="connsiteX0" fmla="*/ 0 w 1555211"/>
              <a:gd name="connsiteY0" fmla="*/ 514101 h 1301164"/>
              <a:gd name="connsiteX1" fmla="*/ 780600 w 1555211"/>
              <a:gd name="connsiteY1" fmla="*/ 0 h 1301164"/>
              <a:gd name="connsiteX2" fmla="*/ 1555211 w 1555211"/>
              <a:gd name="connsiteY2" fmla="*/ 445012 h 1301164"/>
              <a:gd name="connsiteX3" fmla="*/ 1555211 w 1555211"/>
              <a:gd name="connsiteY3" fmla="*/ 1301164 h 1301164"/>
              <a:gd name="connsiteX4" fmla="*/ 15971 w 1555211"/>
              <a:gd name="connsiteY4" fmla="*/ 1301164 h 1301164"/>
              <a:gd name="connsiteX5" fmla="*/ 0 w 1555211"/>
              <a:gd name="connsiteY5" fmla="*/ 514101 h 1301164"/>
              <a:gd name="connsiteX0" fmla="*/ 0 w 1555211"/>
              <a:gd name="connsiteY0" fmla="*/ 514101 h 1301164"/>
              <a:gd name="connsiteX1" fmla="*/ 780600 w 1555211"/>
              <a:gd name="connsiteY1" fmla="*/ 0 h 1301164"/>
              <a:gd name="connsiteX2" fmla="*/ 1555211 w 1555211"/>
              <a:gd name="connsiteY2" fmla="*/ 445012 h 1301164"/>
              <a:gd name="connsiteX3" fmla="*/ 1555211 w 1555211"/>
              <a:gd name="connsiteY3" fmla="*/ 1301164 h 1301164"/>
              <a:gd name="connsiteX4" fmla="*/ 15971 w 1555211"/>
              <a:gd name="connsiteY4" fmla="*/ 1301164 h 1301164"/>
              <a:gd name="connsiteX5" fmla="*/ 0 w 1555211"/>
              <a:gd name="connsiteY5" fmla="*/ 514101 h 1301164"/>
              <a:gd name="connsiteX0" fmla="*/ 0 w 1555211"/>
              <a:gd name="connsiteY0" fmla="*/ 514101 h 1301164"/>
              <a:gd name="connsiteX1" fmla="*/ 780600 w 1555211"/>
              <a:gd name="connsiteY1" fmla="*/ 0 h 1301164"/>
              <a:gd name="connsiteX2" fmla="*/ 1555211 w 1555211"/>
              <a:gd name="connsiteY2" fmla="*/ 445012 h 1301164"/>
              <a:gd name="connsiteX3" fmla="*/ 1555211 w 1555211"/>
              <a:gd name="connsiteY3" fmla="*/ 1301164 h 1301164"/>
              <a:gd name="connsiteX4" fmla="*/ 15971 w 1555211"/>
              <a:gd name="connsiteY4" fmla="*/ 1301164 h 1301164"/>
              <a:gd name="connsiteX5" fmla="*/ 0 w 1555211"/>
              <a:gd name="connsiteY5" fmla="*/ 514101 h 1301164"/>
              <a:gd name="connsiteX0" fmla="*/ 0 w 1555211"/>
              <a:gd name="connsiteY0" fmla="*/ 514101 h 1301164"/>
              <a:gd name="connsiteX1" fmla="*/ 780600 w 1555211"/>
              <a:gd name="connsiteY1" fmla="*/ 0 h 1301164"/>
              <a:gd name="connsiteX2" fmla="*/ 1555211 w 1555211"/>
              <a:gd name="connsiteY2" fmla="*/ 445012 h 1301164"/>
              <a:gd name="connsiteX3" fmla="*/ 1555211 w 1555211"/>
              <a:gd name="connsiteY3" fmla="*/ 1301164 h 1301164"/>
              <a:gd name="connsiteX4" fmla="*/ 15971 w 1555211"/>
              <a:gd name="connsiteY4" fmla="*/ 1301164 h 1301164"/>
              <a:gd name="connsiteX5" fmla="*/ 0 w 1555211"/>
              <a:gd name="connsiteY5" fmla="*/ 514101 h 1301164"/>
              <a:gd name="connsiteX0" fmla="*/ 0 w 1555211"/>
              <a:gd name="connsiteY0" fmla="*/ 514101 h 1301164"/>
              <a:gd name="connsiteX1" fmla="*/ 780600 w 1555211"/>
              <a:gd name="connsiteY1" fmla="*/ 0 h 1301164"/>
              <a:gd name="connsiteX2" fmla="*/ 1555211 w 1555211"/>
              <a:gd name="connsiteY2" fmla="*/ 445012 h 1301164"/>
              <a:gd name="connsiteX3" fmla="*/ 1555211 w 1555211"/>
              <a:gd name="connsiteY3" fmla="*/ 1301164 h 1301164"/>
              <a:gd name="connsiteX4" fmla="*/ 15971 w 1555211"/>
              <a:gd name="connsiteY4" fmla="*/ 1301164 h 1301164"/>
              <a:gd name="connsiteX5" fmla="*/ 0 w 1555211"/>
              <a:gd name="connsiteY5" fmla="*/ 514101 h 1301164"/>
              <a:gd name="connsiteX0" fmla="*/ 0 w 1555211"/>
              <a:gd name="connsiteY0" fmla="*/ 514101 h 1301164"/>
              <a:gd name="connsiteX1" fmla="*/ 780600 w 1555211"/>
              <a:gd name="connsiteY1" fmla="*/ 0 h 1301164"/>
              <a:gd name="connsiteX2" fmla="*/ 1555211 w 1555211"/>
              <a:gd name="connsiteY2" fmla="*/ 445012 h 1301164"/>
              <a:gd name="connsiteX3" fmla="*/ 1555211 w 1555211"/>
              <a:gd name="connsiteY3" fmla="*/ 1301164 h 1301164"/>
              <a:gd name="connsiteX4" fmla="*/ 0 w 1555211"/>
              <a:gd name="connsiteY4" fmla="*/ 1301164 h 1301164"/>
              <a:gd name="connsiteX5" fmla="*/ 0 w 1555211"/>
              <a:gd name="connsiteY5" fmla="*/ 514101 h 1301164"/>
              <a:gd name="connsiteX0" fmla="*/ 7986 w 1555211"/>
              <a:gd name="connsiteY0" fmla="*/ 456527 h 1301164"/>
              <a:gd name="connsiteX1" fmla="*/ 780600 w 1555211"/>
              <a:gd name="connsiteY1" fmla="*/ 0 h 1301164"/>
              <a:gd name="connsiteX2" fmla="*/ 1555211 w 1555211"/>
              <a:gd name="connsiteY2" fmla="*/ 445012 h 1301164"/>
              <a:gd name="connsiteX3" fmla="*/ 1555211 w 1555211"/>
              <a:gd name="connsiteY3" fmla="*/ 1301164 h 1301164"/>
              <a:gd name="connsiteX4" fmla="*/ 0 w 1555211"/>
              <a:gd name="connsiteY4" fmla="*/ 1301164 h 1301164"/>
              <a:gd name="connsiteX5" fmla="*/ 7986 w 1555211"/>
              <a:gd name="connsiteY5" fmla="*/ 456527 h 1301164"/>
              <a:gd name="connsiteX0" fmla="*/ 7986 w 1555211"/>
              <a:gd name="connsiteY0" fmla="*/ 456527 h 1301164"/>
              <a:gd name="connsiteX1" fmla="*/ 780600 w 1555211"/>
              <a:gd name="connsiteY1" fmla="*/ 0 h 1301164"/>
              <a:gd name="connsiteX2" fmla="*/ 1555211 w 1555211"/>
              <a:gd name="connsiteY2" fmla="*/ 445012 h 1301164"/>
              <a:gd name="connsiteX3" fmla="*/ 1555211 w 1555211"/>
              <a:gd name="connsiteY3" fmla="*/ 1301164 h 1301164"/>
              <a:gd name="connsiteX4" fmla="*/ 0 w 1555211"/>
              <a:gd name="connsiteY4" fmla="*/ 1301164 h 1301164"/>
              <a:gd name="connsiteX5" fmla="*/ 7986 w 1555211"/>
              <a:gd name="connsiteY5" fmla="*/ 456527 h 1301164"/>
              <a:gd name="connsiteX0" fmla="*/ 7986 w 1555211"/>
              <a:gd name="connsiteY0" fmla="*/ 456527 h 1301164"/>
              <a:gd name="connsiteX1" fmla="*/ 780600 w 1555211"/>
              <a:gd name="connsiteY1" fmla="*/ 0 h 1301164"/>
              <a:gd name="connsiteX2" fmla="*/ 1555211 w 1555211"/>
              <a:gd name="connsiteY2" fmla="*/ 445012 h 1301164"/>
              <a:gd name="connsiteX3" fmla="*/ 1555211 w 1555211"/>
              <a:gd name="connsiteY3" fmla="*/ 1301164 h 1301164"/>
              <a:gd name="connsiteX4" fmla="*/ 0 w 1555211"/>
              <a:gd name="connsiteY4" fmla="*/ 1301164 h 1301164"/>
              <a:gd name="connsiteX5" fmla="*/ 7986 w 1555211"/>
              <a:gd name="connsiteY5" fmla="*/ 456527 h 1301164"/>
              <a:gd name="connsiteX0" fmla="*/ 0 w 1555211"/>
              <a:gd name="connsiteY0" fmla="*/ 456527 h 1301164"/>
              <a:gd name="connsiteX1" fmla="*/ 780600 w 1555211"/>
              <a:gd name="connsiteY1" fmla="*/ 0 h 1301164"/>
              <a:gd name="connsiteX2" fmla="*/ 1555211 w 1555211"/>
              <a:gd name="connsiteY2" fmla="*/ 445012 h 1301164"/>
              <a:gd name="connsiteX3" fmla="*/ 1555211 w 1555211"/>
              <a:gd name="connsiteY3" fmla="*/ 1301164 h 1301164"/>
              <a:gd name="connsiteX4" fmla="*/ 0 w 1555211"/>
              <a:gd name="connsiteY4" fmla="*/ 1301164 h 1301164"/>
              <a:gd name="connsiteX5" fmla="*/ 0 w 1555211"/>
              <a:gd name="connsiteY5" fmla="*/ 456527 h 130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5211" h="1301164">
                <a:moveTo>
                  <a:pt x="0" y="456527"/>
                </a:moveTo>
                <a:cubicBezTo>
                  <a:pt x="232582" y="316431"/>
                  <a:pt x="356361" y="241809"/>
                  <a:pt x="780600" y="0"/>
                </a:cubicBezTo>
                <a:cubicBezTo>
                  <a:pt x="1109012" y="184236"/>
                  <a:pt x="1036142" y="155225"/>
                  <a:pt x="1555211" y="445012"/>
                </a:cubicBezTo>
                <a:lnTo>
                  <a:pt x="1555211" y="1301164"/>
                </a:lnTo>
                <a:lnTo>
                  <a:pt x="0" y="1301164"/>
                </a:lnTo>
                <a:lnTo>
                  <a:pt x="0" y="456527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User,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 SW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(Agent)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829102" y="3390880"/>
            <a:ext cx="308610" cy="1272540"/>
          </a:xfrm>
          <a:custGeom>
            <a:avLst/>
            <a:gdLst>
              <a:gd name="connsiteX0" fmla="*/ 617220 w 617220"/>
              <a:gd name="connsiteY0" fmla="*/ 0 h 1135380"/>
              <a:gd name="connsiteX1" fmla="*/ 0 w 617220"/>
              <a:gd name="connsiteY1" fmla="*/ 556260 h 1135380"/>
              <a:gd name="connsiteX2" fmla="*/ 617220 w 617220"/>
              <a:gd name="connsiteY2" fmla="*/ 1135380 h 11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" h="1135380">
                <a:moveTo>
                  <a:pt x="617220" y="0"/>
                </a:moveTo>
                <a:cubicBezTo>
                  <a:pt x="308610" y="183515"/>
                  <a:pt x="0" y="367030"/>
                  <a:pt x="0" y="556260"/>
                </a:cubicBezTo>
                <a:cubicBezTo>
                  <a:pt x="0" y="745490"/>
                  <a:pt x="508000" y="1037590"/>
                  <a:pt x="617220" y="113538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6353737" y="3390880"/>
            <a:ext cx="308610" cy="1272540"/>
          </a:xfrm>
          <a:custGeom>
            <a:avLst/>
            <a:gdLst>
              <a:gd name="connsiteX0" fmla="*/ 617220 w 617220"/>
              <a:gd name="connsiteY0" fmla="*/ 0 h 1135380"/>
              <a:gd name="connsiteX1" fmla="*/ 0 w 617220"/>
              <a:gd name="connsiteY1" fmla="*/ 556260 h 1135380"/>
              <a:gd name="connsiteX2" fmla="*/ 617220 w 617220"/>
              <a:gd name="connsiteY2" fmla="*/ 1135380 h 11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" h="1135380">
                <a:moveTo>
                  <a:pt x="617220" y="0"/>
                </a:moveTo>
                <a:cubicBezTo>
                  <a:pt x="308610" y="183515"/>
                  <a:pt x="0" y="367030"/>
                  <a:pt x="0" y="556260"/>
                </a:cubicBezTo>
                <a:cubicBezTo>
                  <a:pt x="0" y="745490"/>
                  <a:pt x="508000" y="1037590"/>
                  <a:pt x="617220" y="113538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73616" y="4011682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62347" y="3673128"/>
            <a:ext cx="1689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wasGeneratedBy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4770" y="3108953"/>
            <a:ext cx="1641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wasAttributedTo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자유형 21"/>
          <p:cNvSpPr/>
          <p:nvPr/>
        </p:nvSpPr>
        <p:spPr>
          <a:xfrm rot="14524242">
            <a:off x="4524951" y="2646559"/>
            <a:ext cx="217799" cy="1624252"/>
          </a:xfrm>
          <a:custGeom>
            <a:avLst/>
            <a:gdLst>
              <a:gd name="connsiteX0" fmla="*/ 617220 w 617220"/>
              <a:gd name="connsiteY0" fmla="*/ 0 h 1135380"/>
              <a:gd name="connsiteX1" fmla="*/ 0 w 617220"/>
              <a:gd name="connsiteY1" fmla="*/ 556260 h 1135380"/>
              <a:gd name="connsiteX2" fmla="*/ 617220 w 617220"/>
              <a:gd name="connsiteY2" fmla="*/ 1135380 h 11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" h="1135380">
                <a:moveTo>
                  <a:pt x="617220" y="0"/>
                </a:moveTo>
                <a:cubicBezTo>
                  <a:pt x="308610" y="183515"/>
                  <a:pt x="0" y="367030"/>
                  <a:pt x="0" y="556260"/>
                </a:cubicBezTo>
                <a:cubicBezTo>
                  <a:pt x="0" y="745490"/>
                  <a:pt x="508000" y="1037590"/>
                  <a:pt x="617220" y="113538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 rot="7100769">
            <a:off x="4551216" y="3591548"/>
            <a:ext cx="231460" cy="1696834"/>
          </a:xfrm>
          <a:custGeom>
            <a:avLst/>
            <a:gdLst>
              <a:gd name="connsiteX0" fmla="*/ 617220 w 617220"/>
              <a:gd name="connsiteY0" fmla="*/ 0 h 1135380"/>
              <a:gd name="connsiteX1" fmla="*/ 0 w 617220"/>
              <a:gd name="connsiteY1" fmla="*/ 556260 h 1135380"/>
              <a:gd name="connsiteX2" fmla="*/ 617220 w 617220"/>
              <a:gd name="connsiteY2" fmla="*/ 1135380 h 11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" h="1135380">
                <a:moveTo>
                  <a:pt x="617220" y="0"/>
                </a:moveTo>
                <a:cubicBezTo>
                  <a:pt x="308610" y="183515"/>
                  <a:pt x="0" y="367030"/>
                  <a:pt x="0" y="556260"/>
                </a:cubicBezTo>
                <a:cubicBezTo>
                  <a:pt x="0" y="745490"/>
                  <a:pt x="508000" y="1037590"/>
                  <a:pt x="617220" y="113538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185384" y="4441615"/>
            <a:ext cx="1904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wasAssociatedWith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6099281" y="1854390"/>
            <a:ext cx="499468" cy="629710"/>
          </a:xfrm>
          <a:custGeom>
            <a:avLst/>
            <a:gdLst>
              <a:gd name="connsiteX0" fmla="*/ 284563 w 499468"/>
              <a:gd name="connsiteY0" fmla="*/ 606850 h 629710"/>
              <a:gd name="connsiteX1" fmla="*/ 490303 w 499468"/>
              <a:gd name="connsiteY1" fmla="*/ 81070 h 629710"/>
              <a:gd name="connsiteX2" fmla="*/ 17863 w 499468"/>
              <a:gd name="connsiteY2" fmla="*/ 58210 h 629710"/>
              <a:gd name="connsiteX3" fmla="*/ 116923 w 499468"/>
              <a:gd name="connsiteY3" fmla="*/ 629710 h 6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468" h="629710">
                <a:moveTo>
                  <a:pt x="284563" y="606850"/>
                </a:moveTo>
                <a:cubicBezTo>
                  <a:pt x="409658" y="389680"/>
                  <a:pt x="534753" y="172510"/>
                  <a:pt x="490303" y="81070"/>
                </a:cubicBezTo>
                <a:cubicBezTo>
                  <a:pt x="445853" y="-10370"/>
                  <a:pt x="80093" y="-33230"/>
                  <a:pt x="17863" y="58210"/>
                </a:cubicBezTo>
                <a:cubicBezTo>
                  <a:pt x="-44367" y="149650"/>
                  <a:pt x="72473" y="510330"/>
                  <a:pt x="116923" y="6297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1117" y="1531665"/>
            <a:ext cx="168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wasDerivedFrom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자유형 30"/>
          <p:cNvSpPr/>
          <p:nvPr/>
        </p:nvSpPr>
        <p:spPr>
          <a:xfrm rot="16200000">
            <a:off x="1422832" y="3575861"/>
            <a:ext cx="499468" cy="629710"/>
          </a:xfrm>
          <a:custGeom>
            <a:avLst/>
            <a:gdLst>
              <a:gd name="connsiteX0" fmla="*/ 284563 w 499468"/>
              <a:gd name="connsiteY0" fmla="*/ 606850 h 629710"/>
              <a:gd name="connsiteX1" fmla="*/ 490303 w 499468"/>
              <a:gd name="connsiteY1" fmla="*/ 81070 h 629710"/>
              <a:gd name="connsiteX2" fmla="*/ 17863 w 499468"/>
              <a:gd name="connsiteY2" fmla="*/ 58210 h 629710"/>
              <a:gd name="connsiteX3" fmla="*/ 116923 w 499468"/>
              <a:gd name="connsiteY3" fmla="*/ 629710 h 6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468" h="629710">
                <a:moveTo>
                  <a:pt x="284563" y="606850"/>
                </a:moveTo>
                <a:cubicBezTo>
                  <a:pt x="409658" y="389680"/>
                  <a:pt x="534753" y="172510"/>
                  <a:pt x="490303" y="81070"/>
                </a:cubicBezTo>
                <a:cubicBezTo>
                  <a:pt x="445853" y="-10370"/>
                  <a:pt x="80093" y="-33230"/>
                  <a:pt x="17863" y="58210"/>
                </a:cubicBezTo>
                <a:cubicBezTo>
                  <a:pt x="-44367" y="149650"/>
                  <a:pt x="72473" y="510330"/>
                  <a:pt x="116923" y="62971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99592" y="3278230"/>
            <a:ext cx="171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actedOnBehalfOf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8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 bwMode="auto">
          <a:xfrm>
            <a:off x="1006302" y="1479906"/>
            <a:ext cx="2764712" cy="3317246"/>
          </a:xfrm>
          <a:prstGeom prst="roundRect">
            <a:avLst>
              <a:gd name="adj" fmla="val 5185"/>
            </a:avLst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7999" tIns="63999" rIns="127999" bIns="63999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500" kern="0" dirty="0">
              <a:solidFill>
                <a:srgbClr val="FFFFFF">
                  <a:lumMod val="9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한컴돋움" pitchFamily="18" charset="2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105042" y="3424844"/>
            <a:ext cx="2567234" cy="367092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7999" tIns="63999" rIns="127999" bIns="63999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한컴돋움" pitchFamily="18" charset="2"/>
              </a:rPr>
              <a:t>Infrastructure</a:t>
            </a:r>
            <a:endParaRPr kumimoji="1" lang="ko-KR" altLang="en-US" sz="15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한컴돋움" pitchFamily="18" charset="2"/>
            </a:endParaRPr>
          </a:p>
        </p:txBody>
      </p:sp>
      <p:pic>
        <p:nvPicPr>
          <p:cNvPr id="5" name="Picture 6" descr="cloud computing, data center, datacenter, hosting, server, server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88" y="3824192"/>
            <a:ext cx="699308" cy="55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80981" y="4416692"/>
            <a:ext cx="694386" cy="298525"/>
          </a:xfrm>
          <a:prstGeom prst="rect">
            <a:avLst/>
          </a:prstGeom>
        </p:spPr>
        <p:txBody>
          <a:bodyPr wrap="square" lIns="127999" tIns="63999" rIns="127999" bIns="63999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0000"/>
                </a:solidFill>
                <a:cs typeface="한컴돋움" pitchFamily="18" charset="2"/>
              </a:rPr>
              <a:t>HPC</a:t>
            </a:r>
            <a:endParaRPr lang="ko-KR" altLang="en-US" sz="1100" b="1" dirty="0">
              <a:solidFill>
                <a:srgbClr val="000000"/>
              </a:solidFill>
              <a:cs typeface="한컴돋움" pitchFamily="18" charset="2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72425" y="3824193"/>
            <a:ext cx="659373" cy="582196"/>
            <a:chOff x="1682212" y="6165304"/>
            <a:chExt cx="480861" cy="532203"/>
          </a:xfrm>
        </p:grpSpPr>
        <p:pic>
          <p:nvPicPr>
            <p:cNvPr id="8" name="Picture 8" descr="disk, serv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969" y="6284403"/>
              <a:ext cx="413104" cy="41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disk, serv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212" y="6165304"/>
              <a:ext cx="413104" cy="41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1817453" y="4348110"/>
            <a:ext cx="1144050" cy="467802"/>
          </a:xfrm>
          <a:prstGeom prst="rect">
            <a:avLst/>
          </a:prstGeom>
        </p:spPr>
        <p:txBody>
          <a:bodyPr wrap="square" lIns="127999" tIns="63999" rIns="127999" bIns="63999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0000"/>
                </a:solidFill>
                <a:cs typeface="한컴돋움" pitchFamily="18" charset="2"/>
              </a:rPr>
              <a:t>Computing Cluster</a:t>
            </a:r>
            <a:endParaRPr lang="ko-KR" altLang="en-US" sz="1100" b="1" dirty="0">
              <a:solidFill>
                <a:srgbClr val="000000"/>
              </a:solidFill>
              <a:cs typeface="한컴돋움" pitchFamily="18" charset="2"/>
            </a:endParaRPr>
          </a:p>
        </p:txBody>
      </p:sp>
      <p:pic>
        <p:nvPicPr>
          <p:cNvPr id="11" name="Picture 10" descr="audio, card, soun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20" y="3919277"/>
            <a:ext cx="682897" cy="5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854602" y="4350122"/>
            <a:ext cx="798080" cy="467802"/>
          </a:xfrm>
          <a:prstGeom prst="rect">
            <a:avLst/>
          </a:prstGeom>
        </p:spPr>
        <p:txBody>
          <a:bodyPr wrap="square" lIns="127999" tIns="63999" rIns="127999" bIns="63999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0000"/>
                </a:solidFill>
                <a:cs typeface="한컴돋움" pitchFamily="18" charset="2"/>
              </a:rPr>
              <a:t>GPU</a:t>
            </a:r>
          </a:p>
          <a:p>
            <a:pPr algn="ctr"/>
            <a:r>
              <a:rPr lang="en-US" altLang="ko-KR" sz="1100" b="1" dirty="0">
                <a:solidFill>
                  <a:srgbClr val="000000"/>
                </a:solidFill>
                <a:cs typeface="한컴돋움" pitchFamily="18" charset="2"/>
              </a:rPr>
              <a:t>Cluster</a:t>
            </a:r>
            <a:endParaRPr lang="ko-KR" altLang="en-US" sz="1100" b="1" dirty="0">
              <a:solidFill>
                <a:srgbClr val="000000"/>
              </a:solidFill>
              <a:cs typeface="한컴돋움" pitchFamily="18" charset="2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982325" y="1268760"/>
            <a:ext cx="2797587" cy="414699"/>
          </a:xfrm>
          <a:prstGeom prst="roundRect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none" lIns="127999" tIns="63999" rIns="127999" bIns="63999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rgbClr val="FFFFFF">
                    <a:lumMod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한컴돋움" pitchFamily="18" charset="2"/>
              </a:rPr>
              <a:t>EDISON </a:t>
            </a:r>
            <a:r>
              <a:rPr kumimoji="1" lang="en-US" altLang="ko-KR" sz="2000" dirty="0" smtClean="0">
                <a:solidFill>
                  <a:srgbClr val="FFFFFF">
                    <a:lumMod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한컴돋움" pitchFamily="18" charset="2"/>
              </a:rPr>
              <a:t>Platform</a:t>
            </a:r>
            <a:endParaRPr kumimoji="1" lang="ko-KR" altLang="en-US" sz="2000" dirty="0">
              <a:solidFill>
                <a:srgbClr val="FFFFFF">
                  <a:lumMod val="9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한컴돋움" pitchFamily="18" charset="2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105042" y="1806827"/>
            <a:ext cx="2567234" cy="990766"/>
          </a:xfrm>
          <a:prstGeom prst="roundRect">
            <a:avLst/>
          </a:prstGeom>
          <a:solidFill>
            <a:srgbClr val="FFC000">
              <a:alpha val="80000"/>
            </a:srgb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7999" tIns="63999" rIns="127999" bIns="63999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한컴돋움" pitchFamily="18" charset="2"/>
              </a:rPr>
              <a:t>Application </a:t>
            </a:r>
            <a:r>
              <a:rPr kumimoji="1" lang="en-US" altLang="ko-KR" sz="15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한컴돋움" pitchFamily="18" charset="2"/>
              </a:rPr>
              <a:t>Portal Framework</a:t>
            </a:r>
            <a:endParaRPr kumimoji="1" lang="ko-KR" altLang="en-US" sz="15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한컴돋움" pitchFamily="18" charset="2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105042" y="2917206"/>
            <a:ext cx="2567234" cy="367092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7999" tIns="63999" rIns="127999" bIns="63999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한컴돋움" pitchFamily="18" charset="2"/>
              </a:rPr>
              <a:t>Job Execution Framework</a:t>
            </a:r>
            <a:endParaRPr kumimoji="1" lang="ko-KR" altLang="en-US" sz="15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한컴돋움" pitchFamily="18" charset="2"/>
            </a:endParaRPr>
          </a:p>
        </p:txBody>
      </p:sp>
      <p:pic>
        <p:nvPicPr>
          <p:cNvPr id="16" name="Picture 10" descr="audio, card, soun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66" y="3839521"/>
            <a:ext cx="682897" cy="5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>
            <a:off x="3674959" y="2276872"/>
            <a:ext cx="1545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638297" y="2797594"/>
            <a:ext cx="0" cy="810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286369" y="2780930"/>
            <a:ext cx="0" cy="827460"/>
          </a:xfrm>
          <a:prstGeom prst="straightConnector1">
            <a:avLst/>
          </a:prstGeom>
          <a:ln w="19050" cap="flat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27548" y="1988840"/>
            <a:ext cx="149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1. Search Request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140968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3. Crawling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00192" y="2863969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2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. Connection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0" y="3079993"/>
            <a:ext cx="1092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4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. Gathering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20272" y="2143889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5. Analyzing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44008" y="1628800"/>
            <a:ext cx="1059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7. Matching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3654133" y="2492896"/>
            <a:ext cx="153475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9740" y="2484732"/>
            <a:ext cx="1620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8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Return to Result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20272" y="1855857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6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. Indexing</a:t>
            </a:r>
          </a:p>
        </p:txBody>
      </p:sp>
      <p:cxnSp>
        <p:nvCxnSpPr>
          <p:cNvPr id="37" name="구부러진 연결선[U] 37"/>
          <p:cNvCxnSpPr>
            <a:stCxn id="72" idx="3"/>
            <a:endCxn id="72" idx="0"/>
          </p:cNvCxnSpPr>
          <p:nvPr/>
        </p:nvCxnSpPr>
        <p:spPr>
          <a:xfrm flipH="1" flipV="1">
            <a:off x="6032570" y="2040808"/>
            <a:ext cx="843686" cy="378393"/>
          </a:xfrm>
          <a:prstGeom prst="curvedConnector4">
            <a:avLst>
              <a:gd name="adj1" fmla="val -27095"/>
              <a:gd name="adj2" fmla="val 1604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5652120" y="1628800"/>
            <a:ext cx="0" cy="41200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 bwMode="auto">
          <a:xfrm>
            <a:off x="5188884" y="2040808"/>
            <a:ext cx="1687372" cy="756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7999" tIns="63999" rIns="127999" bIns="63999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ko-KR" sz="1400" b="1" dirty="0">
                <a:ln w="0"/>
                <a:ea typeface="나눔고딕 ExtraBold"/>
              </a:rPr>
              <a:t> </a:t>
            </a:r>
            <a:br>
              <a:rPr kumimoji="1" lang="en-US" altLang="ko-KR" sz="1400" b="1" dirty="0">
                <a:ln w="0"/>
                <a:ea typeface="나눔고딕 ExtraBold"/>
              </a:rPr>
            </a:br>
            <a:r>
              <a:rPr kumimoji="1" lang="en-US" altLang="ko-KR" sz="1400" b="1" dirty="0">
                <a:ln w="0"/>
                <a:ea typeface="나눔고딕 ExtraBold"/>
              </a:rPr>
              <a:t>Simulation </a:t>
            </a:r>
            <a:r>
              <a:rPr kumimoji="1" lang="en-US" altLang="ko-KR" sz="1400" b="1" dirty="0" smtClean="0">
                <a:ln w="0"/>
                <a:ea typeface="나눔고딕 ExtraBold"/>
              </a:rPr>
              <a:t/>
            </a:r>
            <a:br>
              <a:rPr kumimoji="1" lang="en-US" altLang="ko-KR" sz="1400" b="1" dirty="0" smtClean="0">
                <a:ln w="0"/>
                <a:ea typeface="나눔고딕 ExtraBold"/>
              </a:rPr>
            </a:br>
            <a:r>
              <a:rPr kumimoji="1" lang="en-US" altLang="ko-KR" sz="1400" b="1" dirty="0" smtClean="0">
                <a:ln w="0"/>
                <a:ea typeface="나눔고딕 ExtraBold"/>
              </a:rPr>
              <a:t>Provenance </a:t>
            </a:r>
            <a:endParaRPr kumimoji="1" lang="en-US" altLang="ko-KR" sz="1400" b="1" dirty="0">
              <a:ln w="0"/>
              <a:ea typeface="나눔고딕 ExtraBold"/>
            </a:endParaRPr>
          </a:p>
          <a:p>
            <a:pPr algn="ctr"/>
            <a:r>
              <a:rPr kumimoji="1" lang="en-US" altLang="ko-KR" sz="1400" b="1" dirty="0">
                <a:ln w="0"/>
                <a:ea typeface="나눔고딕 ExtraBold"/>
              </a:rPr>
              <a:t>Retriever</a:t>
            </a:r>
          </a:p>
          <a:p>
            <a:pPr algn="ctr"/>
            <a:endParaRPr kumimoji="1" lang="ko-KR" altLang="en-US" sz="1400" b="1" dirty="0">
              <a:ln w="0"/>
              <a:ea typeface="나눔고딕 ExtraBold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4499992" y="1267754"/>
            <a:ext cx="2880320" cy="3610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7999" tIns="63999" rIns="127999" bIns="63999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ko-KR" sz="1400" b="1" dirty="0">
                <a:ln w="0"/>
                <a:ea typeface="나눔고딕 ExtraBold"/>
              </a:rPr>
              <a:t> </a:t>
            </a:r>
            <a:br>
              <a:rPr kumimoji="1" lang="en-US" altLang="ko-KR" sz="1400" b="1" dirty="0">
                <a:ln w="0"/>
                <a:ea typeface="나눔고딕 ExtraBold"/>
              </a:rPr>
            </a:br>
            <a:r>
              <a:rPr kumimoji="1" lang="en-US" altLang="ko-KR" sz="1400" b="1" dirty="0">
                <a:ln w="0"/>
                <a:ea typeface="나눔고딕 ExtraBold"/>
              </a:rPr>
              <a:t>Simulation </a:t>
            </a:r>
            <a:r>
              <a:rPr kumimoji="1" lang="en-US" altLang="ko-KR" sz="1400" b="1" dirty="0" smtClean="0">
                <a:ln w="0"/>
                <a:ea typeface="나눔고딕 ExtraBold"/>
              </a:rPr>
              <a:t>Provenance Matcher</a:t>
            </a:r>
            <a:endParaRPr kumimoji="1" lang="en-US" altLang="ko-KR" sz="1400" b="1" dirty="0">
              <a:ln w="0"/>
              <a:ea typeface="나눔고딕 ExtraBold"/>
            </a:endParaRPr>
          </a:p>
          <a:p>
            <a:pPr algn="ctr"/>
            <a:endParaRPr kumimoji="1" lang="ko-KR" altLang="en-US" sz="1400" b="1" dirty="0">
              <a:ln w="0"/>
              <a:ea typeface="나눔고딕 ExtraBold"/>
            </a:endParaRPr>
          </a:p>
        </p:txBody>
      </p:sp>
      <p:sp>
        <p:nvSpPr>
          <p:cNvPr id="36" name="Can 9"/>
          <p:cNvSpPr/>
          <p:nvPr/>
        </p:nvSpPr>
        <p:spPr>
          <a:xfrm>
            <a:off x="5188883" y="3608390"/>
            <a:ext cx="1709389" cy="1157435"/>
          </a:xfrm>
          <a:prstGeom prst="can">
            <a:avLst>
              <a:gd name="adj" fmla="val 20333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Simulation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</a:rPr>
              <a:t>Data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0139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69097</TotalTime>
  <Words>775</Words>
  <Application>Microsoft Office PowerPoint</Application>
  <PresentationFormat>On-screen Show (4:3)</PresentationFormat>
  <Paragraphs>445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SUPERMAN(IceSheet) Framework</vt:lpstr>
      <vt:lpstr>SUPERMAN-Powered EDISON Diagram </vt:lpstr>
      <vt:lpstr>Provenance Use Case 2</vt:lpstr>
      <vt:lpstr>PowerPoint Presentation</vt:lpstr>
      <vt:lpstr>PowerPoint Presentation</vt:lpstr>
      <vt:lpstr>PROV-Model </vt:lpstr>
      <vt:lpstr>PowerPoint Presentation</vt:lpstr>
    </vt:vector>
  </TitlesOfParts>
  <Company>KISTI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Provenance Platform</dc:title>
  <dc:creator>Youngkyoon Suh</dc:creator>
  <cp:lastModifiedBy>Youngkyoon Suh</cp:lastModifiedBy>
  <cp:revision>272</cp:revision>
  <cp:lastPrinted>2016-06-20T12:58:58Z</cp:lastPrinted>
  <dcterms:created xsi:type="dcterms:W3CDTF">2016-04-06T09:46:01Z</dcterms:created>
  <dcterms:modified xsi:type="dcterms:W3CDTF">2017-07-28T07:38:29Z</dcterms:modified>
</cp:coreProperties>
</file>