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75" r:id="rId4"/>
    <p:sldId id="274" r:id="rId5"/>
    <p:sldId id="256" r:id="rId6"/>
    <p:sldId id="273" r:id="rId7"/>
    <p:sldId id="270" r:id="rId8"/>
    <p:sldId id="271" r:id="rId9"/>
    <p:sldId id="267" r:id="rId10"/>
    <p:sldId id="269" r:id="rId11"/>
    <p:sldId id="268" r:id="rId12"/>
    <p:sldId id="266" r:id="rId13"/>
    <p:sldId id="263" r:id="rId14"/>
    <p:sldId id="265" r:id="rId15"/>
    <p:sldId id="264" r:id="rId16"/>
    <p:sldId id="259" r:id="rId17"/>
    <p:sldId id="257" r:id="rId18"/>
    <p:sldId id="262" r:id="rId19"/>
    <p:sldId id="261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948" autoAdjust="0"/>
  </p:normalViewPr>
  <p:slideViewPr>
    <p:cSldViewPr>
      <p:cViewPr varScale="1">
        <p:scale>
          <a:sx n="74" d="100"/>
          <a:sy n="74" d="100"/>
        </p:scale>
        <p:origin x="-1986" y="-102"/>
      </p:cViewPr>
      <p:guideLst>
        <p:guide orient="horz" pos="18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-3600" y="-104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19B77-70BA-7F43-9876-E77FFB6F634B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34565-5144-6646-A5FE-11C5760C2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</a:t>
            </a:r>
            <a:r>
              <a:rPr lang="en-US" baseline="0" smtClean="0"/>
              <a:t>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same to non-query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34565-5144-6646-A5FE-11C5760C2D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8D29-CBBA-6C44-A9E3-8FB80C604A15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9359-D0F0-B145-854A-767E39F23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8421" cy="268532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9" idx="1"/>
          </p:cNvCxnSpPr>
          <p:nvPr/>
        </p:nvCxnSpPr>
        <p:spPr>
          <a:xfrm flipV="1">
            <a:off x="1345980" y="2714922"/>
            <a:ext cx="948768" cy="11262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852460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841186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9941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66965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94748" y="2423298"/>
            <a:ext cx="1227653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281374" y="1525308"/>
            <a:ext cx="1255092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093300" y="2408623"/>
            <a:ext cx="12348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105221" y="1529705"/>
            <a:ext cx="12348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590903" y="3378632"/>
            <a:ext cx="1418856" cy="58803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238583" y="3851455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93720" y="2353660"/>
            <a:ext cx="159476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685745" y="43507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4710740" y="2112952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6" idx="3"/>
            <a:endCxn id="122" idx="1"/>
          </p:cNvCxnSpPr>
          <p:nvPr/>
        </p:nvCxnSpPr>
        <p:spPr>
          <a:xfrm flipV="1">
            <a:off x="1556137" y="4143079"/>
            <a:ext cx="1682446" cy="10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727421" y="875514"/>
            <a:ext cx="3245905" cy="2965672"/>
          </a:xfrm>
          <a:prstGeom prst="curved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875514"/>
            <a:ext cx="1567239" cy="2979441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2908575" y="2108555"/>
            <a:ext cx="345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3121929" y="3003541"/>
            <a:ext cx="574909" cy="8376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114" idx="2"/>
          </p:cNvCxnSpPr>
          <p:nvPr/>
        </p:nvCxnSpPr>
        <p:spPr>
          <a:xfrm flipH="1">
            <a:off x="4093300" y="2991870"/>
            <a:ext cx="617440" cy="8630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529834" y="2936907"/>
            <a:ext cx="1002291" cy="9157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 flipV="1">
            <a:off x="6799490" y="4350720"/>
            <a:ext cx="619446" cy="29162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>
            <a:off x="4648810" y="4350720"/>
            <a:ext cx="1036935" cy="29162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1"/>
          </p:cNvCxnSpPr>
          <p:nvPr/>
        </p:nvCxnSpPr>
        <p:spPr>
          <a:xfrm flipH="1">
            <a:off x="4648810" y="3672651"/>
            <a:ext cx="942093" cy="29401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3339503" y="2840046"/>
            <a:ext cx="765718" cy="37600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648810" y="4132810"/>
            <a:ext cx="2770126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56137" y="3265175"/>
            <a:ext cx="1682446" cy="81030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32125" y="4941513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overall only)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865654" y="3003541"/>
            <a:ext cx="2178" cy="8489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865654" y="1167138"/>
            <a:ext cx="2177" cy="1756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05995" y="44038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6226" y="44038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58255" y="4403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>
            <a:off x="1556137" y="4403844"/>
            <a:ext cx="4123446" cy="682680"/>
          </a:xfrm>
          <a:custGeom>
            <a:avLst/>
            <a:gdLst>
              <a:gd name="connsiteX0" fmla="*/ 0 w 4198513"/>
              <a:gd name="connsiteY0" fmla="*/ 0 h 656191"/>
              <a:gd name="connsiteX1" fmla="*/ 2524260 w 4198513"/>
              <a:gd name="connsiteY1" fmla="*/ 643944 h 656191"/>
              <a:gd name="connsiteX2" fmla="*/ 4198513 w 4198513"/>
              <a:gd name="connsiteY2" fmla="*/ 360609 h 65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8513" h="656191">
                <a:moveTo>
                  <a:pt x="0" y="0"/>
                </a:moveTo>
                <a:cubicBezTo>
                  <a:pt x="912254" y="291921"/>
                  <a:pt x="1824508" y="583843"/>
                  <a:pt x="2524260" y="643944"/>
                </a:cubicBezTo>
                <a:cubicBezTo>
                  <a:pt x="3224012" y="704045"/>
                  <a:pt x="3711262" y="532327"/>
                  <a:pt x="4198513" y="36060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93526" y="29312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395955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9" idx="1"/>
          </p:cNvCxnSpPr>
          <p:nvPr/>
        </p:nvCxnSpPr>
        <p:spPr>
          <a:xfrm flipV="1">
            <a:off x="1402196" y="2659959"/>
            <a:ext cx="1043977" cy="7700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17475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56" name="Straight Arrow Connector 155"/>
          <p:cNvCxnSpPr>
            <a:endCxn id="121" idx="1"/>
          </p:cNvCxnSpPr>
          <p:nvPr/>
        </p:nvCxnSpPr>
        <p:spPr>
          <a:xfrm>
            <a:off x="1556137" y="3890096"/>
            <a:ext cx="585230" cy="69872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6" idx="3"/>
            <a:endCxn id="122" idx="1"/>
          </p:cNvCxnSpPr>
          <p:nvPr/>
        </p:nvCxnSpPr>
        <p:spPr>
          <a:xfrm flipV="1">
            <a:off x="1556137" y="3720624"/>
            <a:ext cx="1965104" cy="10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8"/>
            <a:ext cx="1680653" cy="2406457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95754"/>
            <a:ext cx="289010" cy="1308295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>
            <a:off x="1322364" y="1766365"/>
            <a:ext cx="1109746" cy="1663640"/>
          </a:xfrm>
          <a:custGeom>
            <a:avLst/>
            <a:gdLst>
              <a:gd name="connsiteX0" fmla="*/ 0 w 1139483"/>
              <a:gd name="connsiteY0" fmla="*/ 1800664 h 1800664"/>
              <a:gd name="connsiteX1" fmla="*/ 717452 w 1139483"/>
              <a:gd name="connsiteY1" fmla="*/ 309489 h 1800664"/>
              <a:gd name="connsiteX2" fmla="*/ 1139483 w 1139483"/>
              <a:gd name="connsiteY2" fmla="*/ 0 h 18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483" h="1800664">
                <a:moveTo>
                  <a:pt x="0" y="1800664"/>
                </a:moveTo>
                <a:cubicBezTo>
                  <a:pt x="263769" y="1205132"/>
                  <a:pt x="527538" y="609600"/>
                  <a:pt x="717452" y="309489"/>
                </a:cubicBezTo>
                <a:cubicBezTo>
                  <a:pt x="907366" y="9378"/>
                  <a:pt x="1023424" y="4689"/>
                  <a:pt x="1139483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479858" cy="32635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3842061" y="2951582"/>
            <a:ext cx="576319" cy="20124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76410" y="3185015"/>
            <a:ext cx="2142305" cy="4774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614815" y="3083355"/>
            <a:ext cx="2019042" cy="49923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reeform 224"/>
          <p:cNvSpPr/>
          <p:nvPr/>
        </p:nvSpPr>
        <p:spPr>
          <a:xfrm>
            <a:off x="3713870" y="2382403"/>
            <a:ext cx="520505" cy="656219"/>
          </a:xfrm>
          <a:custGeom>
            <a:avLst/>
            <a:gdLst>
              <a:gd name="connsiteX0" fmla="*/ 0 w 520505"/>
              <a:gd name="connsiteY0" fmla="*/ 562708 h 562708"/>
              <a:gd name="connsiteX1" fmla="*/ 393896 w 520505"/>
              <a:gd name="connsiteY1" fmla="*/ 337625 h 562708"/>
              <a:gd name="connsiteX2" fmla="*/ 520505 w 520505"/>
              <a:gd name="connsiteY2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505" h="562708">
                <a:moveTo>
                  <a:pt x="0" y="562708"/>
                </a:moveTo>
                <a:cubicBezTo>
                  <a:pt x="153572" y="497059"/>
                  <a:pt x="307145" y="431410"/>
                  <a:pt x="393896" y="337625"/>
                </a:cubicBezTo>
                <a:cubicBezTo>
                  <a:pt x="480647" y="243840"/>
                  <a:pt x="500576" y="121920"/>
                  <a:pt x="52050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4275029" y="2018284"/>
            <a:ext cx="161097" cy="262879"/>
          </a:xfrm>
          <a:custGeom>
            <a:avLst/>
            <a:gdLst>
              <a:gd name="connsiteX0" fmla="*/ 0 w 548640"/>
              <a:gd name="connsiteY0" fmla="*/ 182880 h 182880"/>
              <a:gd name="connsiteX1" fmla="*/ 253218 w 548640"/>
              <a:gd name="connsiteY1" fmla="*/ 84407 h 182880"/>
              <a:gd name="connsiteX2" fmla="*/ 548640 w 548640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82880">
                <a:moveTo>
                  <a:pt x="0" y="182880"/>
                </a:moveTo>
                <a:cubicBezTo>
                  <a:pt x="80889" y="148883"/>
                  <a:pt x="161778" y="114887"/>
                  <a:pt x="253218" y="84407"/>
                </a:cubicBezTo>
                <a:cubicBezTo>
                  <a:pt x="344658" y="53927"/>
                  <a:pt x="446649" y="26963"/>
                  <a:pt x="54864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16175" y="33285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(overall)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395955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9" idx="1"/>
          </p:cNvCxnSpPr>
          <p:nvPr/>
        </p:nvCxnSpPr>
        <p:spPr>
          <a:xfrm flipV="1">
            <a:off x="1402196" y="2659959"/>
            <a:ext cx="1043977" cy="7700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17475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56" name="Straight Arrow Connector 155"/>
          <p:cNvCxnSpPr>
            <a:endCxn id="121" idx="1"/>
          </p:cNvCxnSpPr>
          <p:nvPr/>
        </p:nvCxnSpPr>
        <p:spPr>
          <a:xfrm>
            <a:off x="1556137" y="3890096"/>
            <a:ext cx="585230" cy="69872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6" idx="3"/>
            <a:endCxn id="122" idx="1"/>
          </p:cNvCxnSpPr>
          <p:nvPr/>
        </p:nvCxnSpPr>
        <p:spPr>
          <a:xfrm flipV="1">
            <a:off x="1556137" y="3720624"/>
            <a:ext cx="1965104" cy="10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8"/>
            <a:ext cx="1680653" cy="2406457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95754"/>
            <a:ext cx="289010" cy="1308295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>
            <a:off x="1322364" y="1766365"/>
            <a:ext cx="1109746" cy="1663640"/>
          </a:xfrm>
          <a:custGeom>
            <a:avLst/>
            <a:gdLst>
              <a:gd name="connsiteX0" fmla="*/ 0 w 1139483"/>
              <a:gd name="connsiteY0" fmla="*/ 1800664 h 1800664"/>
              <a:gd name="connsiteX1" fmla="*/ 717452 w 1139483"/>
              <a:gd name="connsiteY1" fmla="*/ 309489 h 1800664"/>
              <a:gd name="connsiteX2" fmla="*/ 1139483 w 1139483"/>
              <a:gd name="connsiteY2" fmla="*/ 0 h 18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483" h="1800664">
                <a:moveTo>
                  <a:pt x="0" y="1800664"/>
                </a:moveTo>
                <a:cubicBezTo>
                  <a:pt x="263769" y="1205132"/>
                  <a:pt x="527538" y="609600"/>
                  <a:pt x="717452" y="309489"/>
                </a:cubicBezTo>
                <a:cubicBezTo>
                  <a:pt x="907366" y="9378"/>
                  <a:pt x="1023424" y="4689"/>
                  <a:pt x="1139483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479858" cy="32635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Freeform 209"/>
          <p:cNvSpPr/>
          <p:nvPr/>
        </p:nvSpPr>
        <p:spPr>
          <a:xfrm>
            <a:off x="235111" y="101322"/>
            <a:ext cx="5168493" cy="3317127"/>
          </a:xfrm>
          <a:custGeom>
            <a:avLst/>
            <a:gdLst>
              <a:gd name="connsiteX0" fmla="*/ 412003 w 5168493"/>
              <a:gd name="connsiteY0" fmla="*/ 3317127 h 3317127"/>
              <a:gd name="connsiteX1" fmla="*/ 18107 w 5168493"/>
              <a:gd name="connsiteY1" fmla="*/ 742740 h 3317127"/>
              <a:gd name="connsiteX2" fmla="*/ 932507 w 5168493"/>
              <a:gd name="connsiteY2" fmla="*/ 137829 h 3317127"/>
              <a:gd name="connsiteX3" fmla="*/ 4547904 w 5168493"/>
              <a:gd name="connsiteY3" fmla="*/ 109693 h 3317127"/>
              <a:gd name="connsiteX4" fmla="*/ 5138747 w 5168493"/>
              <a:gd name="connsiteY4" fmla="*/ 1375786 h 331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8493" h="3317127">
                <a:moveTo>
                  <a:pt x="412003" y="3317127"/>
                </a:moveTo>
                <a:cubicBezTo>
                  <a:pt x="171679" y="2294875"/>
                  <a:pt x="-68644" y="1272623"/>
                  <a:pt x="18107" y="742740"/>
                </a:cubicBezTo>
                <a:cubicBezTo>
                  <a:pt x="104858" y="212857"/>
                  <a:pt x="177541" y="243337"/>
                  <a:pt x="932507" y="137829"/>
                </a:cubicBezTo>
                <a:cubicBezTo>
                  <a:pt x="1687473" y="32321"/>
                  <a:pt x="3846864" y="-96633"/>
                  <a:pt x="4547904" y="109693"/>
                </a:cubicBezTo>
                <a:cubicBezTo>
                  <a:pt x="5248944" y="316019"/>
                  <a:pt x="5193845" y="845902"/>
                  <a:pt x="5138747" y="1375786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1556137" y="2917447"/>
            <a:ext cx="2815870" cy="703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5"/>
          <p:cNvSpPr txBox="1">
            <a:spLocks noChangeArrowheads="1"/>
          </p:cNvSpPr>
          <p:nvPr/>
        </p:nvSpPr>
        <p:spPr bwMode="auto">
          <a:xfrm>
            <a:off x="2004786" y="1735769"/>
            <a:ext cx="1183044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User </a:t>
            </a:r>
            <a:endParaRPr lang="en-US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29" idx="2"/>
            <a:endCxn id="19458" idx="0"/>
          </p:cNvCxnSpPr>
          <p:nvPr/>
        </p:nvCxnSpPr>
        <p:spPr>
          <a:xfrm>
            <a:off x="1684317" y="678720"/>
            <a:ext cx="911991" cy="105704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3"/>
            <a:endCxn id="19468" idx="1"/>
          </p:cNvCxnSpPr>
          <p:nvPr/>
        </p:nvCxnSpPr>
        <p:spPr>
          <a:xfrm flipV="1">
            <a:off x="5166100" y="4267865"/>
            <a:ext cx="2724515" cy="3174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" idx="3"/>
            <a:endCxn id="63" idx="1"/>
          </p:cNvCxnSpPr>
          <p:nvPr/>
        </p:nvCxnSpPr>
        <p:spPr>
          <a:xfrm flipV="1">
            <a:off x="5166100" y="3720576"/>
            <a:ext cx="899797" cy="57903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6168598" y="4691332"/>
            <a:ext cx="1124923" cy="535531"/>
          </a:xfrm>
          <a:prstGeom prst="rect">
            <a:avLst/>
          </a:prstGeom>
          <a:noFill/>
          <a:ln>
            <a:solidFill>
              <a:srgbClr val="000000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IO </a:t>
            </a:r>
            <a:endParaRPr lang="en-US" sz="1600" dirty="0" smtClean="0">
              <a:solidFill>
                <a:srgbClr val="000000"/>
              </a:solidFill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Wait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Ticks</a:t>
            </a:r>
          </a:p>
        </p:txBody>
      </p:sp>
      <p:cxnSp>
        <p:nvCxnSpPr>
          <p:cNvPr id="16" name="Straight Arrow Connector 15"/>
          <p:cNvCxnSpPr>
            <a:stCxn id="41" idx="3"/>
            <a:endCxn id="19466" idx="1"/>
          </p:cNvCxnSpPr>
          <p:nvPr/>
        </p:nvCxnSpPr>
        <p:spPr>
          <a:xfrm>
            <a:off x="5166100" y="4299606"/>
            <a:ext cx="1002498" cy="65949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3" idx="3"/>
          </p:cNvCxnSpPr>
          <p:nvPr/>
        </p:nvCxnSpPr>
        <p:spPr>
          <a:xfrm>
            <a:off x="7477185" y="3720576"/>
            <a:ext cx="790515" cy="2795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2"/>
            <a:endCxn id="41" idx="0"/>
          </p:cNvCxnSpPr>
          <p:nvPr/>
        </p:nvCxnSpPr>
        <p:spPr>
          <a:xfrm flipH="1">
            <a:off x="4474244" y="3682225"/>
            <a:ext cx="1" cy="34961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800100" y="143189"/>
            <a:ext cx="1768434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# of Involuntary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ontext Switches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2769381" y="143188"/>
            <a:ext cx="1768434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# of Voluntary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ontext Switches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2769381" y="678719"/>
            <a:ext cx="884217" cy="10678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817655" y="3146694"/>
            <a:ext cx="1313180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82388" y="4031840"/>
            <a:ext cx="1383712" cy="5355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# of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IO Requests</a:t>
            </a:r>
            <a:endParaRPr lang="en-US" sz="16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6065897" y="3448319"/>
            <a:ext cx="1411288" cy="544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# of Soft IRQ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Requests</a:t>
            </a:r>
          </a:p>
        </p:txBody>
      </p:sp>
      <p:cxnSp>
        <p:nvCxnSpPr>
          <p:cNvPr id="75" name="Straight Arrow Connector 74"/>
          <p:cNvCxnSpPr>
            <a:stCxn id="19458" idx="2"/>
            <a:endCxn id="41" idx="1"/>
          </p:cNvCxnSpPr>
          <p:nvPr/>
        </p:nvCxnSpPr>
        <p:spPr>
          <a:xfrm>
            <a:off x="2596308" y="2271300"/>
            <a:ext cx="1186080" cy="202830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8" name="Rectangle 19467"/>
          <p:cNvSpPr/>
          <p:nvPr/>
        </p:nvSpPr>
        <p:spPr>
          <a:xfrm>
            <a:off x="7890615" y="4000099"/>
            <a:ext cx="1143000" cy="53553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16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5"/>
          <p:cNvSpPr txBox="1">
            <a:spLocks noChangeArrowheads="1"/>
          </p:cNvSpPr>
          <p:nvPr/>
        </p:nvSpPr>
        <p:spPr bwMode="auto">
          <a:xfrm>
            <a:off x="6289943" y="552912"/>
            <a:ext cx="1189749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#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of Chars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ead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4" name="TextBox 5"/>
          <p:cNvSpPr txBox="1">
            <a:spLocks noChangeArrowheads="1"/>
          </p:cNvSpPr>
          <p:nvPr/>
        </p:nvSpPr>
        <p:spPr bwMode="auto">
          <a:xfrm>
            <a:off x="6347652" y="1977602"/>
            <a:ext cx="1132041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# of C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hars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W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ritten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5" name="TextBox 5"/>
          <p:cNvSpPr txBox="1">
            <a:spLocks noChangeArrowheads="1"/>
          </p:cNvSpPr>
          <p:nvPr/>
        </p:nvSpPr>
        <p:spPr bwMode="auto">
          <a:xfrm>
            <a:off x="6335629" y="1236104"/>
            <a:ext cx="1098378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# of B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ytes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eads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6" name="TextBox 5"/>
          <p:cNvSpPr txBox="1">
            <a:spLocks noChangeArrowheads="1"/>
          </p:cNvSpPr>
          <p:nvPr/>
        </p:nvSpPr>
        <p:spPr bwMode="auto">
          <a:xfrm>
            <a:off x="6378072" y="2702568"/>
            <a:ext cx="1098378" cy="535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W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ritten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87" name="Straight Arrow Connector 86"/>
          <p:cNvCxnSpPr>
            <a:endCxn id="83" idx="1"/>
          </p:cNvCxnSpPr>
          <p:nvPr/>
        </p:nvCxnSpPr>
        <p:spPr>
          <a:xfrm flipV="1">
            <a:off x="3197989" y="820678"/>
            <a:ext cx="3091954" cy="98392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4" idx="1"/>
          </p:cNvCxnSpPr>
          <p:nvPr/>
        </p:nvCxnSpPr>
        <p:spPr>
          <a:xfrm>
            <a:off x="3197989" y="2158867"/>
            <a:ext cx="3149663" cy="8650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5" idx="1"/>
          </p:cNvCxnSpPr>
          <p:nvPr/>
        </p:nvCxnSpPr>
        <p:spPr>
          <a:xfrm flipV="1">
            <a:off x="3197989" y="1503870"/>
            <a:ext cx="3137640" cy="473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6" idx="1"/>
          </p:cNvCxnSpPr>
          <p:nvPr/>
        </p:nvCxnSpPr>
        <p:spPr>
          <a:xfrm>
            <a:off x="3188185" y="2245368"/>
            <a:ext cx="3189887" cy="72496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86" name="Curved Connector 19485"/>
          <p:cNvCxnSpPr>
            <a:stCxn id="83" idx="3"/>
            <a:endCxn id="85" idx="3"/>
          </p:cNvCxnSpPr>
          <p:nvPr/>
        </p:nvCxnSpPr>
        <p:spPr>
          <a:xfrm flipH="1">
            <a:off x="7434007" y="820678"/>
            <a:ext cx="45685" cy="683192"/>
          </a:xfrm>
          <a:prstGeom prst="curvedConnector3">
            <a:avLst>
              <a:gd name="adj1" fmla="val -500383"/>
            </a:avLst>
          </a:prstGeom>
          <a:ln w="285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84" idx="3"/>
            <a:endCxn id="86" idx="3"/>
          </p:cNvCxnSpPr>
          <p:nvPr/>
        </p:nvCxnSpPr>
        <p:spPr>
          <a:xfrm flipH="1">
            <a:off x="7476450" y="2245368"/>
            <a:ext cx="3243" cy="724966"/>
          </a:xfrm>
          <a:prstGeom prst="curvedConnector3">
            <a:avLst>
              <a:gd name="adj1" fmla="val -7049029"/>
            </a:avLst>
          </a:prstGeom>
          <a:ln w="285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0800000">
            <a:off x="4528129" y="341514"/>
            <a:ext cx="2941225" cy="1669624"/>
          </a:xfrm>
          <a:prstGeom prst="bentConnector3">
            <a:avLst>
              <a:gd name="adj1" fmla="val -181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/>
          <p:nvPr/>
        </p:nvCxnSpPr>
        <p:spPr>
          <a:xfrm rot="10800000">
            <a:off x="4533595" y="468239"/>
            <a:ext cx="2939057" cy="210481"/>
          </a:xfrm>
          <a:prstGeom prst="bentConnector3">
            <a:avLst>
              <a:gd name="adj1" fmla="val -6734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endCxn id="19468" idx="0"/>
          </p:cNvCxnSpPr>
          <p:nvPr/>
        </p:nvCxnSpPr>
        <p:spPr>
          <a:xfrm>
            <a:off x="4546957" y="204613"/>
            <a:ext cx="3915158" cy="3795486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5"/>
          <p:cNvSpPr txBox="1">
            <a:spLocks noChangeArrowheads="1"/>
          </p:cNvSpPr>
          <p:nvPr/>
        </p:nvSpPr>
        <p:spPr bwMode="auto">
          <a:xfrm>
            <a:off x="916306" y="2822545"/>
            <a:ext cx="1183044" cy="486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# of Swap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O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uts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08" name="TextBox 5"/>
          <p:cNvSpPr txBox="1">
            <a:spLocks noChangeArrowheads="1"/>
          </p:cNvSpPr>
          <p:nvPr/>
        </p:nvSpPr>
        <p:spPr bwMode="auto">
          <a:xfrm>
            <a:off x="919870" y="3863274"/>
            <a:ext cx="1183044" cy="486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sz="1600" dirty="0" err="1" smtClean="0">
                <a:solidFill>
                  <a:srgbClr val="000000"/>
                </a:solidFill>
                <a:cs typeface="Arial" pitchFamily="34" charset="0"/>
              </a:rPr>
              <a:t>Swapout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 Time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228" name="Straight Arrow Connector 227"/>
          <p:cNvCxnSpPr>
            <a:stCxn id="207" idx="2"/>
            <a:endCxn id="208" idx="0"/>
          </p:cNvCxnSpPr>
          <p:nvPr/>
        </p:nvCxnSpPr>
        <p:spPr>
          <a:xfrm>
            <a:off x="1507828" y="3308832"/>
            <a:ext cx="3564" cy="5544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38740" y="4959097"/>
            <a:ext cx="1557568" cy="8510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5217" y="2268600"/>
            <a:ext cx="111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User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283" y="2255757"/>
            <a:ext cx="172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System Time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154734" y="2437877"/>
            <a:ext cx="952255" cy="6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1"/>
          </p:cNvCxnSpPr>
          <p:nvPr/>
        </p:nvCxnSpPr>
        <p:spPr>
          <a:xfrm flipV="1">
            <a:off x="4436103" y="2428869"/>
            <a:ext cx="2457265" cy="157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3"/>
            <a:endCxn id="24" idx="1"/>
          </p:cNvCxnSpPr>
          <p:nvPr/>
        </p:nvCxnSpPr>
        <p:spPr>
          <a:xfrm flipV="1">
            <a:off x="4446067" y="1877696"/>
            <a:ext cx="702008" cy="57109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6" idx="3"/>
            <a:endCxn id="27" idx="1"/>
          </p:cNvCxnSpPr>
          <p:nvPr/>
        </p:nvCxnSpPr>
        <p:spPr>
          <a:xfrm>
            <a:off x="4446067" y="2448788"/>
            <a:ext cx="733728" cy="5226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1" idx="2"/>
            <a:endCxn id="23" idx="2"/>
          </p:cNvCxnSpPr>
          <p:nvPr/>
        </p:nvCxnSpPr>
        <p:spPr>
          <a:xfrm rot="5400000" flipH="1" flipV="1">
            <a:off x="4582606" y="-380448"/>
            <a:ext cx="16759" cy="5992021"/>
          </a:xfrm>
          <a:prstGeom prst="curvedConnector3">
            <a:avLst>
              <a:gd name="adj1" fmla="val -7168268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35217" y="2255642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93368" y="2250554"/>
            <a:ext cx="1387257" cy="3566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48075" y="1593757"/>
            <a:ext cx="1453389" cy="5678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Soft IRQ 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79795" y="2744372"/>
            <a:ext cx="1453389" cy="45419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IO Wait Ticks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4" idx="3"/>
          </p:cNvCxnSpPr>
          <p:nvPr/>
        </p:nvCxnSpPr>
        <p:spPr>
          <a:xfrm>
            <a:off x="6601464" y="1877696"/>
            <a:ext cx="317819" cy="3909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66" idx="0"/>
          </p:cNvCxnSpPr>
          <p:nvPr/>
        </p:nvCxnSpPr>
        <p:spPr>
          <a:xfrm flipH="1">
            <a:off x="3781510" y="1860650"/>
            <a:ext cx="988" cy="3271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020" y="1520986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</a:t>
            </a:r>
            <a:r>
              <a:rPr lang="en-US" dirty="0" err="1" smtClean="0">
                <a:solidFill>
                  <a:schemeClr val="tx1"/>
                </a:solidFill>
              </a:rPr>
              <a:t>CSw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29" idx="0"/>
            <a:endCxn id="23" idx="0"/>
          </p:cNvCxnSpPr>
          <p:nvPr/>
        </p:nvCxnSpPr>
        <p:spPr>
          <a:xfrm rot="16200000" flipH="1">
            <a:off x="3767104" y="-1569339"/>
            <a:ext cx="729568" cy="6910218"/>
          </a:xfrm>
          <a:prstGeom prst="curvedConnector3">
            <a:avLst>
              <a:gd name="adj1" fmla="val -201872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4" idx="0"/>
          </p:cNvCxnSpPr>
          <p:nvPr/>
        </p:nvCxnSpPr>
        <p:spPr>
          <a:xfrm>
            <a:off x="676779" y="1889286"/>
            <a:ext cx="918197" cy="37931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115965" y="3003732"/>
            <a:ext cx="1329114" cy="521920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116953" y="2187828"/>
            <a:ext cx="1329114" cy="521920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IO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839376" y="1482956"/>
            <a:ext cx="1886244" cy="377694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Major Faults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822724" y="293650"/>
            <a:ext cx="1915596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Bytes </a:t>
            </a: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ritten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805370" y="869725"/>
            <a:ext cx="1890198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Bytes 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Curved Connector 82"/>
          <p:cNvCxnSpPr>
            <a:endCxn id="80" idx="1"/>
          </p:cNvCxnSpPr>
          <p:nvPr/>
        </p:nvCxnSpPr>
        <p:spPr>
          <a:xfrm rot="5400000" flipH="1" flipV="1">
            <a:off x="1390000" y="817830"/>
            <a:ext cx="1772754" cy="1092694"/>
          </a:xfrm>
          <a:prstGeom prst="curvedConnector2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1"/>
          </p:cNvCxnSpPr>
          <p:nvPr/>
        </p:nvCxnSpPr>
        <p:spPr>
          <a:xfrm rot="5400000" flipH="1" flipV="1">
            <a:off x="1766830" y="1230060"/>
            <a:ext cx="1214725" cy="862356"/>
          </a:xfrm>
          <a:prstGeom prst="curvedConnector2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973066" y="2623942"/>
            <a:ext cx="1143887" cy="7729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80" idx="3"/>
          </p:cNvCxnSpPr>
          <p:nvPr/>
        </p:nvCxnSpPr>
        <p:spPr>
          <a:xfrm flipH="1">
            <a:off x="4113074" y="477800"/>
            <a:ext cx="625246" cy="1005156"/>
          </a:xfrm>
          <a:prstGeom prst="curvedConnector4">
            <a:avLst>
              <a:gd name="adj1" fmla="val -36562"/>
              <a:gd name="adj2" fmla="val 86727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2" idx="2"/>
            <a:endCxn id="70" idx="0"/>
          </p:cNvCxnSpPr>
          <p:nvPr/>
        </p:nvCxnSpPr>
        <p:spPr>
          <a:xfrm>
            <a:off x="3750469" y="1238025"/>
            <a:ext cx="32029" cy="2449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96271" y="971080"/>
            <a:ext cx="1190555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out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8" idx="3"/>
          </p:cNvCxnSpPr>
          <p:nvPr/>
        </p:nvCxnSpPr>
        <p:spPr>
          <a:xfrm>
            <a:off x="6386826" y="1155230"/>
            <a:ext cx="911929" cy="11133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0" idx="3"/>
            <a:endCxn id="28" idx="1"/>
          </p:cNvCxnSpPr>
          <p:nvPr/>
        </p:nvCxnSpPr>
        <p:spPr>
          <a:xfrm flipV="1">
            <a:off x="4725620" y="1155230"/>
            <a:ext cx="470651" cy="5165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5217" y="2268600"/>
            <a:ext cx="111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User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283" y="2255757"/>
            <a:ext cx="172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System Time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154734" y="2437877"/>
            <a:ext cx="952255" cy="6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1"/>
          </p:cNvCxnSpPr>
          <p:nvPr/>
        </p:nvCxnSpPr>
        <p:spPr>
          <a:xfrm flipV="1">
            <a:off x="4436103" y="2428869"/>
            <a:ext cx="2457265" cy="157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4436103" y="1705136"/>
            <a:ext cx="895650" cy="7394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4436103" y="2444600"/>
            <a:ext cx="895650" cy="5929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1" idx="2"/>
            <a:endCxn id="23" idx="2"/>
          </p:cNvCxnSpPr>
          <p:nvPr/>
        </p:nvCxnSpPr>
        <p:spPr>
          <a:xfrm rot="5400000" flipH="1" flipV="1">
            <a:off x="4582606" y="-380448"/>
            <a:ext cx="16759" cy="5992021"/>
          </a:xfrm>
          <a:prstGeom prst="curvedConnector3">
            <a:avLst>
              <a:gd name="adj1" fmla="val -7168268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35217" y="2255642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93368" y="2250554"/>
            <a:ext cx="1387257" cy="3566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331753" y="1421197"/>
            <a:ext cx="1453389" cy="5678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Soft IRQ 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31753" y="2810494"/>
            <a:ext cx="1453389" cy="45419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IO Wait Ticks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4" idx="3"/>
          </p:cNvCxnSpPr>
          <p:nvPr/>
        </p:nvCxnSpPr>
        <p:spPr>
          <a:xfrm>
            <a:off x="6785142" y="1705136"/>
            <a:ext cx="628828" cy="5634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66" idx="0"/>
          </p:cNvCxnSpPr>
          <p:nvPr/>
        </p:nvCxnSpPr>
        <p:spPr>
          <a:xfrm flipH="1">
            <a:off x="3781510" y="1860650"/>
            <a:ext cx="988" cy="3271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020" y="1520986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</a:t>
            </a:r>
            <a:r>
              <a:rPr lang="en-US" dirty="0" err="1" smtClean="0">
                <a:solidFill>
                  <a:schemeClr val="tx1"/>
                </a:solidFill>
              </a:rPr>
              <a:t>CSw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29" idx="0"/>
            <a:endCxn id="23" idx="0"/>
          </p:cNvCxnSpPr>
          <p:nvPr/>
        </p:nvCxnSpPr>
        <p:spPr>
          <a:xfrm rot="16200000" flipH="1">
            <a:off x="3767104" y="-1569339"/>
            <a:ext cx="729568" cy="6910218"/>
          </a:xfrm>
          <a:prstGeom prst="curvedConnector3">
            <a:avLst>
              <a:gd name="adj1" fmla="val -201872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4" idx="0"/>
          </p:cNvCxnSpPr>
          <p:nvPr/>
        </p:nvCxnSpPr>
        <p:spPr>
          <a:xfrm>
            <a:off x="676779" y="1889286"/>
            <a:ext cx="918197" cy="37931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115965" y="3003732"/>
            <a:ext cx="1329114" cy="521920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116953" y="2187828"/>
            <a:ext cx="1329114" cy="521920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IO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839376" y="1482956"/>
            <a:ext cx="1886244" cy="377694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Major Faults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835424" y="293650"/>
            <a:ext cx="1890196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bytes written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835422" y="869725"/>
            <a:ext cx="1890198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bytes 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Curved Connector 82"/>
          <p:cNvCxnSpPr>
            <a:endCxn id="80" idx="1"/>
          </p:cNvCxnSpPr>
          <p:nvPr/>
        </p:nvCxnSpPr>
        <p:spPr>
          <a:xfrm rot="5400000" flipH="1" flipV="1">
            <a:off x="1396350" y="811480"/>
            <a:ext cx="1772754" cy="1105394"/>
          </a:xfrm>
          <a:prstGeom prst="curvedConnector2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1"/>
          </p:cNvCxnSpPr>
          <p:nvPr/>
        </p:nvCxnSpPr>
        <p:spPr>
          <a:xfrm rot="5400000" flipH="1" flipV="1">
            <a:off x="1796882" y="1230060"/>
            <a:ext cx="1214725" cy="862356"/>
          </a:xfrm>
          <a:prstGeom prst="curvedConnector2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973066" y="2623942"/>
            <a:ext cx="1143887" cy="7729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80" idx="3"/>
            <a:endCxn id="70" idx="3"/>
          </p:cNvCxnSpPr>
          <p:nvPr/>
        </p:nvCxnSpPr>
        <p:spPr>
          <a:xfrm>
            <a:off x="4725620" y="477800"/>
            <a:ext cx="12700" cy="1194003"/>
          </a:xfrm>
          <a:prstGeom prst="curvedConnector3">
            <a:avLst>
              <a:gd name="adj1" fmla="val 2744260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2" idx="2"/>
            <a:endCxn id="70" idx="0"/>
          </p:cNvCxnSpPr>
          <p:nvPr/>
        </p:nvCxnSpPr>
        <p:spPr>
          <a:xfrm>
            <a:off x="3780521" y="1238025"/>
            <a:ext cx="1977" cy="2449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35217" y="2268600"/>
            <a:ext cx="111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User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9283" y="2255757"/>
            <a:ext cx="172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System Time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endCxn id="33" idx="1"/>
          </p:cNvCxnSpPr>
          <p:nvPr/>
        </p:nvCxnSpPr>
        <p:spPr>
          <a:xfrm flipV="1">
            <a:off x="4436103" y="2428869"/>
            <a:ext cx="2457265" cy="157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4436103" y="1705136"/>
            <a:ext cx="895650" cy="7394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5" idx="1"/>
          </p:cNvCxnSpPr>
          <p:nvPr/>
        </p:nvCxnSpPr>
        <p:spPr>
          <a:xfrm>
            <a:off x="4436103" y="2444600"/>
            <a:ext cx="895650" cy="5929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2" idx="2"/>
            <a:endCxn id="33" idx="2"/>
          </p:cNvCxnSpPr>
          <p:nvPr/>
        </p:nvCxnSpPr>
        <p:spPr>
          <a:xfrm rot="5400000" flipH="1" flipV="1">
            <a:off x="4582606" y="-380448"/>
            <a:ext cx="16759" cy="5992021"/>
          </a:xfrm>
          <a:prstGeom prst="curvedConnector3">
            <a:avLst>
              <a:gd name="adj1" fmla="val -7168268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035217" y="2255642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893368" y="2250554"/>
            <a:ext cx="1387257" cy="3566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331753" y="1421197"/>
            <a:ext cx="1453389" cy="5678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Soft IRQ 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331753" y="2810494"/>
            <a:ext cx="1453389" cy="45419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IO Wait Ticks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6785142" y="1705136"/>
            <a:ext cx="628828" cy="5634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2"/>
            <a:endCxn id="42" idx="0"/>
          </p:cNvCxnSpPr>
          <p:nvPr/>
        </p:nvCxnSpPr>
        <p:spPr>
          <a:xfrm flipH="1">
            <a:off x="3781510" y="1860650"/>
            <a:ext cx="988" cy="3271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020" y="1520986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</a:t>
            </a:r>
            <a:r>
              <a:rPr lang="en-US" dirty="0" err="1" smtClean="0">
                <a:solidFill>
                  <a:schemeClr val="tx1"/>
                </a:solidFill>
              </a:rPr>
              <a:t>CSw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>
            <a:stCxn id="38" idx="0"/>
            <a:endCxn id="33" idx="0"/>
          </p:cNvCxnSpPr>
          <p:nvPr/>
        </p:nvCxnSpPr>
        <p:spPr>
          <a:xfrm rot="16200000" flipH="1">
            <a:off x="3767104" y="-1569339"/>
            <a:ext cx="729568" cy="6910218"/>
          </a:xfrm>
          <a:prstGeom prst="curvedConnector3">
            <a:avLst>
              <a:gd name="adj1" fmla="val -201872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  <a:endCxn id="24" idx="0"/>
          </p:cNvCxnSpPr>
          <p:nvPr/>
        </p:nvCxnSpPr>
        <p:spPr>
          <a:xfrm>
            <a:off x="676779" y="1889286"/>
            <a:ext cx="918197" cy="37931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115965" y="3003732"/>
            <a:ext cx="1329114" cy="521920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116953" y="2187828"/>
            <a:ext cx="1329114" cy="521920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IO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39376" y="1482956"/>
            <a:ext cx="1886244" cy="377694"/>
          </a:xfrm>
          <a:prstGeom prst="roundRect">
            <a:avLst>
              <a:gd name="adj" fmla="val 2127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Major Faults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35424" y="293650"/>
            <a:ext cx="1890196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bytes written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835422" y="869725"/>
            <a:ext cx="1890198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of bytes 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Curved Connector 45"/>
          <p:cNvCxnSpPr>
            <a:endCxn id="44" idx="1"/>
          </p:cNvCxnSpPr>
          <p:nvPr/>
        </p:nvCxnSpPr>
        <p:spPr>
          <a:xfrm rot="5400000" flipH="1" flipV="1">
            <a:off x="1396350" y="811480"/>
            <a:ext cx="1772754" cy="1105394"/>
          </a:xfrm>
          <a:prstGeom prst="curvedConnector2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45" idx="1"/>
          </p:cNvCxnSpPr>
          <p:nvPr/>
        </p:nvCxnSpPr>
        <p:spPr>
          <a:xfrm rot="5400000" flipH="1" flipV="1">
            <a:off x="1796882" y="1230060"/>
            <a:ext cx="1214725" cy="862356"/>
          </a:xfrm>
          <a:prstGeom prst="curvedConnector2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73066" y="2623942"/>
            <a:ext cx="1143887" cy="7729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4" idx="3"/>
            <a:endCxn id="43" idx="3"/>
          </p:cNvCxnSpPr>
          <p:nvPr/>
        </p:nvCxnSpPr>
        <p:spPr>
          <a:xfrm>
            <a:off x="4725620" y="477800"/>
            <a:ext cx="12700" cy="1194003"/>
          </a:xfrm>
          <a:prstGeom prst="curvedConnector3">
            <a:avLst>
              <a:gd name="adj1" fmla="val 2744260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2"/>
            <a:endCxn id="43" idx="0"/>
          </p:cNvCxnSpPr>
          <p:nvPr/>
        </p:nvCxnSpPr>
        <p:spPr>
          <a:xfrm>
            <a:off x="3780521" y="1238025"/>
            <a:ext cx="1977" cy="2449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1035217" y="3145660"/>
            <a:ext cx="111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User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19283" y="3132817"/>
            <a:ext cx="172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System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0558" y="2951319"/>
            <a:ext cx="13251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# of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IO Requests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4158" y="1858016"/>
            <a:ext cx="1712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# of Major Faults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8869" y="2282980"/>
            <a:ext cx="14121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# of Soft IRQ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Requests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75" name="Straight Arrow Connector 74"/>
          <p:cNvCxnSpPr>
            <a:stCxn id="70" idx="3"/>
            <a:endCxn id="87" idx="2"/>
          </p:cNvCxnSpPr>
          <p:nvPr/>
        </p:nvCxnSpPr>
        <p:spPr>
          <a:xfrm flipV="1">
            <a:off x="2154734" y="3311029"/>
            <a:ext cx="952255" cy="3908"/>
          </a:xfrm>
          <a:prstGeom prst="straightConnector1">
            <a:avLst/>
          </a:prstGeom>
          <a:ln w="28575" cmpd="sng"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7" idx="6"/>
            <a:endCxn id="84" idx="1"/>
          </p:cNvCxnSpPr>
          <p:nvPr/>
        </p:nvCxnSpPr>
        <p:spPr>
          <a:xfrm flipV="1">
            <a:off x="4440456" y="3305929"/>
            <a:ext cx="2452912" cy="51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3"/>
            <a:endCxn id="82" idx="1"/>
          </p:cNvCxnSpPr>
          <p:nvPr/>
        </p:nvCxnSpPr>
        <p:spPr>
          <a:xfrm flipV="1">
            <a:off x="2154734" y="2047226"/>
            <a:ext cx="646370" cy="126771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7" idx="6"/>
            <a:endCxn id="85" idx="1"/>
          </p:cNvCxnSpPr>
          <p:nvPr/>
        </p:nvCxnSpPr>
        <p:spPr>
          <a:xfrm flipV="1">
            <a:off x="4440456" y="2582196"/>
            <a:ext cx="983174" cy="72883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30594" y="3526431"/>
            <a:ext cx="1387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IO Wait Ticks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81" name="Curved Connector 80"/>
          <p:cNvCxnSpPr>
            <a:stCxn id="83" idx="2"/>
            <a:endCxn id="84" idx="2"/>
          </p:cNvCxnSpPr>
          <p:nvPr/>
        </p:nvCxnSpPr>
        <p:spPr>
          <a:xfrm rot="5400000" flipH="1" flipV="1">
            <a:off x="4582606" y="496612"/>
            <a:ext cx="16759" cy="5992021"/>
          </a:xfrm>
          <a:prstGeom prst="curvedConnector3">
            <a:avLst>
              <a:gd name="adj1" fmla="val -5647700"/>
            </a:avLst>
          </a:prstGeom>
          <a:ln w="28575" cmpd="sng"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801104" y="1863076"/>
            <a:ext cx="194523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035217" y="3132702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893368" y="3127614"/>
            <a:ext cx="1387257" cy="3566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423630" y="2298257"/>
            <a:ext cx="1269637" cy="5678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317635" y="3535220"/>
            <a:ext cx="1375632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106989" y="2933701"/>
            <a:ext cx="1333467" cy="7546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82" idx="2"/>
            <a:endCxn id="87" idx="0"/>
          </p:cNvCxnSpPr>
          <p:nvPr/>
        </p:nvCxnSpPr>
        <p:spPr>
          <a:xfrm>
            <a:off x="3773723" y="2231376"/>
            <a:ext cx="0" cy="70232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41816" y="2855056"/>
            <a:ext cx="624351" cy="272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50630" y="2855056"/>
            <a:ext cx="99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(Overall)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449030" y="3852285"/>
            <a:ext cx="99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(Overall)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40456" y="3311029"/>
            <a:ext cx="890138" cy="38467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439248" y="82373"/>
            <a:ext cx="1285343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Query Time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444530" y="694931"/>
            <a:ext cx="2141245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Independent Variable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573050" y="694931"/>
            <a:ext cx="2095088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Dependent Variable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17911" y="1553215"/>
            <a:ext cx="1957462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Mix of Transactions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14241" y="2484921"/>
            <a:ext cx="1676400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Wall-Clock Time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872763" y="2484921"/>
            <a:ext cx="1916608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DBMS Process(</a:t>
            </a:r>
            <a:r>
              <a:rPr lang="en-US" sz="1400" dirty="0" err="1" smtClean="0">
                <a:ea typeface="+mn-ea"/>
                <a:cs typeface="DejaVu Sans" charset="0"/>
              </a:rPr>
              <a:t>es</a:t>
            </a:r>
            <a:r>
              <a:rPr lang="en-US" sz="1400" dirty="0" smtClean="0">
                <a:ea typeface="+mn-ea"/>
                <a:cs typeface="DejaVu Sans" charset="0"/>
              </a:rPr>
              <a:t>)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446900" y="3358124"/>
            <a:ext cx="776080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CPU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61402" y="3369061"/>
            <a:ext cx="1056043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Overall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604897" y="3369061"/>
            <a:ext cx="843117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JDBC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968873" y="2484921"/>
            <a:ext cx="1676400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User Processes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785201" y="1553215"/>
            <a:ext cx="1676400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Single Statement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639147" y="1553215"/>
            <a:ext cx="1833065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Single Transaction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5652475" y="2484921"/>
            <a:ext cx="1319529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Daemons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8370911" y="3358124"/>
            <a:ext cx="1360547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Network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5920946" y="3358124"/>
            <a:ext cx="665541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I/O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6657458" y="4190289"/>
            <a:ext cx="846237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Time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628859" y="4220483"/>
            <a:ext cx="1347168" cy="553909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Instruction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cs typeface="DejaVu Sans" charset="0"/>
              </a:rPr>
              <a:t>Counts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333293" y="4206974"/>
            <a:ext cx="963544" cy="546972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Cache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cs typeface="DejaVu Sans" charset="0"/>
              </a:rPr>
              <a:t>Misses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963404" y="4175038"/>
            <a:ext cx="1110247" cy="513904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Request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Counts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3770486" y="4206974"/>
            <a:ext cx="846237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Time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826217" y="4150214"/>
            <a:ext cx="1110247" cy="513904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Packet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Counts</a:t>
            </a:r>
            <a:endParaRPr lang="en-US" sz="1400" dirty="0">
              <a:ea typeface="+mn-ea"/>
              <a:cs typeface="DejaVu Sans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9304919" y="4175038"/>
            <a:ext cx="846237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400" dirty="0" smtClean="0">
                <a:ea typeface="+mn-ea"/>
                <a:cs typeface="DejaVu Sans" charset="0"/>
              </a:rPr>
              <a:t>Time</a:t>
            </a:r>
            <a:endParaRPr lang="en-US" sz="1400" dirty="0">
              <a:ea typeface="+mn-ea"/>
              <a:cs typeface="DejaVu Sans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 flipH="1">
            <a:off x="2515153" y="463373"/>
            <a:ext cx="2566767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6" idx="0"/>
          </p:cNvCxnSpPr>
          <p:nvPr/>
        </p:nvCxnSpPr>
        <p:spPr>
          <a:xfrm>
            <a:off x="5081920" y="463373"/>
            <a:ext cx="2538674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3" idx="0"/>
          </p:cNvCxnSpPr>
          <p:nvPr/>
        </p:nvCxnSpPr>
        <p:spPr>
          <a:xfrm>
            <a:off x="7623401" y="1934215"/>
            <a:ext cx="1183672" cy="55070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6" idx="0"/>
          </p:cNvCxnSpPr>
          <p:nvPr/>
        </p:nvCxnSpPr>
        <p:spPr>
          <a:xfrm flipH="1">
            <a:off x="6312240" y="1934215"/>
            <a:ext cx="1311161" cy="55070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9" idx="0"/>
          </p:cNvCxnSpPr>
          <p:nvPr/>
        </p:nvCxnSpPr>
        <p:spPr>
          <a:xfrm flipH="1">
            <a:off x="3831067" y="1934215"/>
            <a:ext cx="3792334" cy="55070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8" idx="0"/>
          </p:cNvCxnSpPr>
          <p:nvPr/>
        </p:nvCxnSpPr>
        <p:spPr>
          <a:xfrm flipH="1">
            <a:off x="952441" y="1934215"/>
            <a:ext cx="6670960" cy="55070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7" idx="0"/>
          </p:cNvCxnSpPr>
          <p:nvPr/>
        </p:nvCxnSpPr>
        <p:spPr>
          <a:xfrm flipH="1">
            <a:off x="1196642" y="1075931"/>
            <a:ext cx="6423952" cy="4772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5" idx="0"/>
          </p:cNvCxnSpPr>
          <p:nvPr/>
        </p:nvCxnSpPr>
        <p:spPr>
          <a:xfrm flipH="1">
            <a:off x="4555680" y="1075931"/>
            <a:ext cx="3064914" cy="4772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14" idx="0"/>
          </p:cNvCxnSpPr>
          <p:nvPr/>
        </p:nvCxnSpPr>
        <p:spPr>
          <a:xfrm>
            <a:off x="7620594" y="1075931"/>
            <a:ext cx="2807" cy="4772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 flipH="1">
            <a:off x="689424" y="2865921"/>
            <a:ext cx="3141643" cy="5031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12" idx="0"/>
          </p:cNvCxnSpPr>
          <p:nvPr/>
        </p:nvCxnSpPr>
        <p:spPr>
          <a:xfrm flipH="1">
            <a:off x="2026456" y="2865921"/>
            <a:ext cx="1804611" cy="5031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0" idx="0"/>
          </p:cNvCxnSpPr>
          <p:nvPr/>
        </p:nvCxnSpPr>
        <p:spPr>
          <a:xfrm>
            <a:off x="3831067" y="2865921"/>
            <a:ext cx="3873" cy="49220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21" idx="0"/>
          </p:cNvCxnSpPr>
          <p:nvPr/>
        </p:nvCxnSpPr>
        <p:spPr>
          <a:xfrm flipH="1">
            <a:off x="1302443" y="3739124"/>
            <a:ext cx="2532497" cy="4813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22" idx="0"/>
          </p:cNvCxnSpPr>
          <p:nvPr/>
        </p:nvCxnSpPr>
        <p:spPr>
          <a:xfrm flipH="1">
            <a:off x="2815065" y="3739124"/>
            <a:ext cx="1019875" cy="467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  <a:endCxn id="28" idx="0"/>
          </p:cNvCxnSpPr>
          <p:nvPr/>
        </p:nvCxnSpPr>
        <p:spPr>
          <a:xfrm>
            <a:off x="3834940" y="3739124"/>
            <a:ext cx="358665" cy="4678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2"/>
            <a:endCxn id="23" idx="0"/>
          </p:cNvCxnSpPr>
          <p:nvPr/>
        </p:nvCxnSpPr>
        <p:spPr>
          <a:xfrm flipH="1">
            <a:off x="5518528" y="3739124"/>
            <a:ext cx="735189" cy="43591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2"/>
            <a:endCxn id="18" idx="0"/>
          </p:cNvCxnSpPr>
          <p:nvPr/>
        </p:nvCxnSpPr>
        <p:spPr>
          <a:xfrm>
            <a:off x="3831067" y="2865921"/>
            <a:ext cx="2422650" cy="49220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7" idx="0"/>
          </p:cNvCxnSpPr>
          <p:nvPr/>
        </p:nvCxnSpPr>
        <p:spPr>
          <a:xfrm>
            <a:off x="3831067" y="2865921"/>
            <a:ext cx="5220118" cy="49220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20" idx="0"/>
          </p:cNvCxnSpPr>
          <p:nvPr/>
        </p:nvCxnSpPr>
        <p:spPr>
          <a:xfrm>
            <a:off x="6253717" y="3739124"/>
            <a:ext cx="826860" cy="4511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7" idx="2"/>
            <a:endCxn id="29" idx="0"/>
          </p:cNvCxnSpPr>
          <p:nvPr/>
        </p:nvCxnSpPr>
        <p:spPr>
          <a:xfrm flipH="1">
            <a:off x="8381341" y="3739124"/>
            <a:ext cx="669844" cy="41109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2"/>
            <a:endCxn id="30" idx="0"/>
          </p:cNvCxnSpPr>
          <p:nvPr/>
        </p:nvCxnSpPr>
        <p:spPr>
          <a:xfrm>
            <a:off x="9051185" y="3739124"/>
            <a:ext cx="676853" cy="43591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917001" y="82373"/>
            <a:ext cx="1285343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Query 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976026" y="694931"/>
            <a:ext cx="1470873" cy="231192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Independent Variable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764163" y="694931"/>
            <a:ext cx="1253167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Dependent Variable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992039" y="1359784"/>
            <a:ext cx="131988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Mix of Transactions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417312" y="1899138"/>
            <a:ext cx="110121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Wall-Clock 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43637" y="1899138"/>
            <a:ext cx="1137389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DBMS Process(</a:t>
            </a:r>
            <a:r>
              <a:rPr lang="en-US" sz="1000" dirty="0" err="1" smtClean="0">
                <a:ea typeface="+mn-ea"/>
                <a:cs typeface="DejaVu Sans" charset="0"/>
              </a:rPr>
              <a:t>es</a:t>
            </a:r>
            <a:r>
              <a:rPr lang="en-US" sz="1000" dirty="0" smtClean="0">
                <a:ea typeface="+mn-ea"/>
                <a:cs typeface="DejaVu Sans" charset="0"/>
              </a:rPr>
              <a:t>)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194695" y="2520461"/>
            <a:ext cx="452494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CPU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28859" y="2509523"/>
            <a:ext cx="58858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Overall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097299" y="2509523"/>
            <a:ext cx="471988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JDBC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826217" y="1899138"/>
            <a:ext cx="99612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User Processes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714863" y="1365647"/>
            <a:ext cx="1183672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Single Statement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4856022" y="1365647"/>
            <a:ext cx="1249232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Single Transaction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945630" y="1899138"/>
            <a:ext cx="718287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Daemons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7875089" y="2520461"/>
            <a:ext cx="773089" cy="217663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Network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6395281" y="2509523"/>
            <a:ext cx="512836" cy="228601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I/O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6738309" y="3030733"/>
            <a:ext cx="591837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899031" y="3022569"/>
            <a:ext cx="1052874" cy="335555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Instruction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4105673" y="3030733"/>
            <a:ext cx="658746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Cache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Misses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871467" y="3030733"/>
            <a:ext cx="780232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Request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844300" y="3030733"/>
            <a:ext cx="62461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525710" y="3019796"/>
            <a:ext cx="71824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Packet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8406252" y="3030733"/>
            <a:ext cx="57763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 flipH="1">
            <a:off x="2711463" y="463373"/>
            <a:ext cx="1848210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6" idx="0"/>
          </p:cNvCxnSpPr>
          <p:nvPr/>
        </p:nvCxnSpPr>
        <p:spPr>
          <a:xfrm>
            <a:off x="4559673" y="463373"/>
            <a:ext cx="1831074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3" idx="0"/>
          </p:cNvCxnSpPr>
          <p:nvPr/>
        </p:nvCxnSpPr>
        <p:spPr>
          <a:xfrm>
            <a:off x="7306699" y="1594247"/>
            <a:ext cx="1017581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6" idx="0"/>
          </p:cNvCxnSpPr>
          <p:nvPr/>
        </p:nvCxnSpPr>
        <p:spPr>
          <a:xfrm flipH="1">
            <a:off x="7304774" y="1594247"/>
            <a:ext cx="1925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9" idx="0"/>
          </p:cNvCxnSpPr>
          <p:nvPr/>
        </p:nvCxnSpPr>
        <p:spPr>
          <a:xfrm flipH="1">
            <a:off x="6312332" y="1594247"/>
            <a:ext cx="994367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8" idx="0"/>
          </p:cNvCxnSpPr>
          <p:nvPr/>
        </p:nvCxnSpPr>
        <p:spPr>
          <a:xfrm flipH="1">
            <a:off x="4967920" y="1594247"/>
            <a:ext cx="2338779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7" idx="0"/>
          </p:cNvCxnSpPr>
          <p:nvPr/>
        </p:nvCxnSpPr>
        <p:spPr>
          <a:xfrm flipH="1">
            <a:off x="3651982" y="923531"/>
            <a:ext cx="2738765" cy="43625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5" idx="0"/>
          </p:cNvCxnSpPr>
          <p:nvPr/>
        </p:nvCxnSpPr>
        <p:spPr>
          <a:xfrm flipH="1">
            <a:off x="5480638" y="923531"/>
            <a:ext cx="910109" cy="4421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14" idx="0"/>
          </p:cNvCxnSpPr>
          <p:nvPr/>
        </p:nvCxnSpPr>
        <p:spPr>
          <a:xfrm>
            <a:off x="6390747" y="923531"/>
            <a:ext cx="915952" cy="4421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 flipH="1">
            <a:off x="923152" y="2127738"/>
            <a:ext cx="5389180" cy="3817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12" idx="0"/>
          </p:cNvCxnSpPr>
          <p:nvPr/>
        </p:nvCxnSpPr>
        <p:spPr>
          <a:xfrm flipH="1">
            <a:off x="2333293" y="2127738"/>
            <a:ext cx="3979039" cy="3817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0" idx="0"/>
          </p:cNvCxnSpPr>
          <p:nvPr/>
        </p:nvCxnSpPr>
        <p:spPr>
          <a:xfrm flipH="1">
            <a:off x="4420942" y="2127738"/>
            <a:ext cx="1891390" cy="392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21" idx="0"/>
          </p:cNvCxnSpPr>
          <p:nvPr/>
        </p:nvCxnSpPr>
        <p:spPr>
          <a:xfrm flipH="1">
            <a:off x="3425468" y="2749061"/>
            <a:ext cx="995474" cy="2735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22" idx="0"/>
          </p:cNvCxnSpPr>
          <p:nvPr/>
        </p:nvCxnSpPr>
        <p:spPr>
          <a:xfrm>
            <a:off x="4420942" y="2749061"/>
            <a:ext cx="14104" cy="281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  <a:endCxn id="28" idx="0"/>
          </p:cNvCxnSpPr>
          <p:nvPr/>
        </p:nvCxnSpPr>
        <p:spPr>
          <a:xfrm>
            <a:off x="4420942" y="2749061"/>
            <a:ext cx="735666" cy="281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2"/>
            <a:endCxn id="23" idx="0"/>
          </p:cNvCxnSpPr>
          <p:nvPr/>
        </p:nvCxnSpPr>
        <p:spPr>
          <a:xfrm flipH="1">
            <a:off x="6261583" y="2738124"/>
            <a:ext cx="390116" cy="29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2"/>
            <a:endCxn id="18" idx="0"/>
          </p:cNvCxnSpPr>
          <p:nvPr/>
        </p:nvCxnSpPr>
        <p:spPr>
          <a:xfrm>
            <a:off x="6312332" y="2127738"/>
            <a:ext cx="339367" cy="3817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7" idx="0"/>
          </p:cNvCxnSpPr>
          <p:nvPr/>
        </p:nvCxnSpPr>
        <p:spPr>
          <a:xfrm>
            <a:off x="6312332" y="2127738"/>
            <a:ext cx="1949302" cy="392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20" idx="0"/>
          </p:cNvCxnSpPr>
          <p:nvPr/>
        </p:nvCxnSpPr>
        <p:spPr>
          <a:xfrm>
            <a:off x="6651699" y="2738124"/>
            <a:ext cx="382529" cy="29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7" idx="2"/>
            <a:endCxn id="29" idx="0"/>
          </p:cNvCxnSpPr>
          <p:nvPr/>
        </p:nvCxnSpPr>
        <p:spPr>
          <a:xfrm flipH="1">
            <a:off x="7884832" y="2738124"/>
            <a:ext cx="376802" cy="281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2"/>
            <a:endCxn id="30" idx="0"/>
          </p:cNvCxnSpPr>
          <p:nvPr/>
        </p:nvCxnSpPr>
        <p:spPr>
          <a:xfrm>
            <a:off x="8261634" y="2738124"/>
            <a:ext cx="433436" cy="29260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917001" y="82373"/>
            <a:ext cx="1285343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Query 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976026" y="694931"/>
            <a:ext cx="1470873" cy="231192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Independent Variable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764163" y="702245"/>
            <a:ext cx="1380972" cy="221286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Dependent Variable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992039" y="1359784"/>
            <a:ext cx="131988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Mix of Transactions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417312" y="1899138"/>
            <a:ext cx="110121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Wall-Clock 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43637" y="1899138"/>
            <a:ext cx="1137389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DBMS Process(</a:t>
            </a:r>
            <a:r>
              <a:rPr lang="en-US" sz="1000" dirty="0" err="1" smtClean="0">
                <a:ea typeface="+mn-ea"/>
                <a:cs typeface="DejaVu Sans" charset="0"/>
              </a:rPr>
              <a:t>es</a:t>
            </a:r>
            <a:r>
              <a:rPr lang="en-US" sz="1000" dirty="0" smtClean="0">
                <a:ea typeface="+mn-ea"/>
                <a:cs typeface="DejaVu Sans" charset="0"/>
              </a:rPr>
              <a:t>)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716984" y="2520461"/>
            <a:ext cx="452494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CPU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28859" y="2529178"/>
            <a:ext cx="58858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Overall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097299" y="2529178"/>
            <a:ext cx="471988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JDBC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826217" y="1899138"/>
            <a:ext cx="99612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User Processes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714863" y="1365647"/>
            <a:ext cx="1183672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Single Statement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4856022" y="1365647"/>
            <a:ext cx="1249232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Single Transaction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945630" y="1899138"/>
            <a:ext cx="718287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Daemons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7875089" y="2520461"/>
            <a:ext cx="773089" cy="217663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Network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5710294" y="2509523"/>
            <a:ext cx="512836" cy="228601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I/O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5378506" y="3041682"/>
            <a:ext cx="499264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461195" y="3058684"/>
            <a:ext cx="806505" cy="335555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Instruction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382915" y="3044950"/>
            <a:ext cx="658746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Cache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Misses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648810" y="3041682"/>
            <a:ext cx="65288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Request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3227825" y="3044950"/>
            <a:ext cx="509400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525710" y="3043197"/>
            <a:ext cx="71824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Packet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8406252" y="3054134"/>
            <a:ext cx="57763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 flipH="1">
            <a:off x="2711463" y="463373"/>
            <a:ext cx="1848210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6" idx="0"/>
          </p:cNvCxnSpPr>
          <p:nvPr/>
        </p:nvCxnSpPr>
        <p:spPr>
          <a:xfrm>
            <a:off x="4559673" y="463373"/>
            <a:ext cx="1894976" cy="2388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3" idx="0"/>
          </p:cNvCxnSpPr>
          <p:nvPr/>
        </p:nvCxnSpPr>
        <p:spPr>
          <a:xfrm>
            <a:off x="7306699" y="1594247"/>
            <a:ext cx="1017581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6" idx="0"/>
          </p:cNvCxnSpPr>
          <p:nvPr/>
        </p:nvCxnSpPr>
        <p:spPr>
          <a:xfrm flipH="1">
            <a:off x="7304774" y="1594247"/>
            <a:ext cx="1925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9" idx="0"/>
          </p:cNvCxnSpPr>
          <p:nvPr/>
        </p:nvCxnSpPr>
        <p:spPr>
          <a:xfrm flipH="1">
            <a:off x="6312332" y="1594247"/>
            <a:ext cx="994367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8" idx="0"/>
          </p:cNvCxnSpPr>
          <p:nvPr/>
        </p:nvCxnSpPr>
        <p:spPr>
          <a:xfrm flipH="1">
            <a:off x="4967920" y="1594247"/>
            <a:ext cx="2338779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7" idx="0"/>
          </p:cNvCxnSpPr>
          <p:nvPr/>
        </p:nvCxnSpPr>
        <p:spPr>
          <a:xfrm flipH="1">
            <a:off x="3651982" y="923531"/>
            <a:ext cx="2802667" cy="43625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5" idx="0"/>
          </p:cNvCxnSpPr>
          <p:nvPr/>
        </p:nvCxnSpPr>
        <p:spPr>
          <a:xfrm flipH="1">
            <a:off x="5480638" y="923531"/>
            <a:ext cx="974011" cy="4421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14" idx="0"/>
          </p:cNvCxnSpPr>
          <p:nvPr/>
        </p:nvCxnSpPr>
        <p:spPr>
          <a:xfrm>
            <a:off x="6454649" y="923531"/>
            <a:ext cx="852050" cy="4421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 flipH="1">
            <a:off x="923152" y="2127738"/>
            <a:ext cx="5389180" cy="40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12" idx="0"/>
          </p:cNvCxnSpPr>
          <p:nvPr/>
        </p:nvCxnSpPr>
        <p:spPr>
          <a:xfrm flipH="1">
            <a:off x="2333293" y="2127738"/>
            <a:ext cx="3979039" cy="40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0" idx="0"/>
          </p:cNvCxnSpPr>
          <p:nvPr/>
        </p:nvCxnSpPr>
        <p:spPr>
          <a:xfrm flipH="1">
            <a:off x="3943231" y="2127738"/>
            <a:ext cx="2369101" cy="392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21" idx="0"/>
          </p:cNvCxnSpPr>
          <p:nvPr/>
        </p:nvCxnSpPr>
        <p:spPr>
          <a:xfrm flipH="1">
            <a:off x="1864448" y="2749061"/>
            <a:ext cx="2078783" cy="3096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22" idx="0"/>
          </p:cNvCxnSpPr>
          <p:nvPr/>
        </p:nvCxnSpPr>
        <p:spPr>
          <a:xfrm flipH="1">
            <a:off x="2712288" y="2749061"/>
            <a:ext cx="1230943" cy="2958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  <a:endCxn id="28" idx="0"/>
          </p:cNvCxnSpPr>
          <p:nvPr/>
        </p:nvCxnSpPr>
        <p:spPr>
          <a:xfrm flipH="1">
            <a:off x="3482525" y="2749061"/>
            <a:ext cx="460706" cy="2958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2"/>
            <a:endCxn id="23" idx="0"/>
          </p:cNvCxnSpPr>
          <p:nvPr/>
        </p:nvCxnSpPr>
        <p:spPr>
          <a:xfrm flipH="1">
            <a:off x="4975253" y="2738124"/>
            <a:ext cx="991459" cy="303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2"/>
            <a:endCxn id="18" idx="0"/>
          </p:cNvCxnSpPr>
          <p:nvPr/>
        </p:nvCxnSpPr>
        <p:spPr>
          <a:xfrm flipH="1">
            <a:off x="5966712" y="2127738"/>
            <a:ext cx="345620" cy="3817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7" idx="0"/>
          </p:cNvCxnSpPr>
          <p:nvPr/>
        </p:nvCxnSpPr>
        <p:spPr>
          <a:xfrm>
            <a:off x="6312332" y="2127738"/>
            <a:ext cx="1949302" cy="392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20" idx="0"/>
          </p:cNvCxnSpPr>
          <p:nvPr/>
        </p:nvCxnSpPr>
        <p:spPr>
          <a:xfrm flipH="1">
            <a:off x="5628138" y="2738124"/>
            <a:ext cx="338574" cy="303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7" idx="2"/>
            <a:endCxn id="29" idx="0"/>
          </p:cNvCxnSpPr>
          <p:nvPr/>
        </p:nvCxnSpPr>
        <p:spPr>
          <a:xfrm flipH="1">
            <a:off x="7884832" y="2738124"/>
            <a:ext cx="376802" cy="3050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2"/>
            <a:endCxn id="30" idx="0"/>
          </p:cNvCxnSpPr>
          <p:nvPr/>
        </p:nvCxnSpPr>
        <p:spPr>
          <a:xfrm>
            <a:off x="8261634" y="2738124"/>
            <a:ext cx="433436" cy="3160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5992987" y="3041318"/>
            <a:ext cx="65288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Access Pattern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3842305" y="3044950"/>
            <a:ext cx="62461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Per Core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56" name="Straight Arrow Connector 55"/>
          <p:cNvCxnSpPr>
            <a:stCxn id="10" idx="2"/>
            <a:endCxn id="55" idx="0"/>
          </p:cNvCxnSpPr>
          <p:nvPr/>
        </p:nvCxnSpPr>
        <p:spPr>
          <a:xfrm>
            <a:off x="3943231" y="2749061"/>
            <a:ext cx="211382" cy="2958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722680" y="3046876"/>
            <a:ext cx="65288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Per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Device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69" name="Straight Arrow Connector 68"/>
          <p:cNvCxnSpPr>
            <a:stCxn id="18" idx="2"/>
            <a:endCxn id="54" idx="0"/>
          </p:cNvCxnSpPr>
          <p:nvPr/>
        </p:nvCxnSpPr>
        <p:spPr>
          <a:xfrm>
            <a:off x="5966712" y="2738124"/>
            <a:ext cx="352717" cy="30319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59" idx="0"/>
          </p:cNvCxnSpPr>
          <p:nvPr/>
        </p:nvCxnSpPr>
        <p:spPr>
          <a:xfrm>
            <a:off x="5966712" y="2738124"/>
            <a:ext cx="1082410" cy="30875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03482" y="138622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901202" y="689256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314146" y="1892263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710229" y="1892263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478329" y="1892800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681753" y="1367582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8629427" y="1904715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535065" y="3096856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685745" y="3083355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758145" y="3095807"/>
            <a:ext cx="30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flipH="1">
            <a:off x="1025237" y="2519732"/>
            <a:ext cx="26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0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8421" cy="268532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852460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841186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9941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66965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94748" y="2423298"/>
            <a:ext cx="1227653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281374" y="1525308"/>
            <a:ext cx="1255092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093300" y="2408623"/>
            <a:ext cx="12348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105221" y="1529705"/>
            <a:ext cx="12348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590903" y="3378632"/>
            <a:ext cx="1418856" cy="58803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238583" y="3851455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93720" y="2353660"/>
            <a:ext cx="159476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685745" y="43507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4710740" y="2112952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727421" y="875514"/>
            <a:ext cx="3245905" cy="2965672"/>
          </a:xfrm>
          <a:prstGeom prst="curved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875514"/>
            <a:ext cx="1567239" cy="2979441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2908575" y="2108555"/>
            <a:ext cx="345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3121929" y="3003541"/>
            <a:ext cx="574909" cy="8376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114" idx="2"/>
          </p:cNvCxnSpPr>
          <p:nvPr/>
        </p:nvCxnSpPr>
        <p:spPr>
          <a:xfrm flipH="1">
            <a:off x="4093300" y="2991870"/>
            <a:ext cx="617440" cy="8630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529834" y="2936907"/>
            <a:ext cx="1002291" cy="9157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 flipV="1">
            <a:off x="6799490" y="4350720"/>
            <a:ext cx="619446" cy="29162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>
            <a:off x="4648810" y="4350720"/>
            <a:ext cx="1036935" cy="29162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1"/>
          </p:cNvCxnSpPr>
          <p:nvPr/>
        </p:nvCxnSpPr>
        <p:spPr>
          <a:xfrm flipH="1">
            <a:off x="4648810" y="3672651"/>
            <a:ext cx="942093" cy="29401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648810" y="4132810"/>
            <a:ext cx="2770126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32125" y="4941513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overall only)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865654" y="1167139"/>
            <a:ext cx="1" cy="26843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05995" y="44038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6226" y="440384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58255" y="4403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>
            <a:off x="1556137" y="4403844"/>
            <a:ext cx="4123446" cy="682680"/>
          </a:xfrm>
          <a:custGeom>
            <a:avLst/>
            <a:gdLst>
              <a:gd name="connsiteX0" fmla="*/ 0 w 4198513"/>
              <a:gd name="connsiteY0" fmla="*/ 0 h 656191"/>
              <a:gd name="connsiteX1" fmla="*/ 2524260 w 4198513"/>
              <a:gd name="connsiteY1" fmla="*/ 643944 h 656191"/>
              <a:gd name="connsiteX2" fmla="*/ 4198513 w 4198513"/>
              <a:gd name="connsiteY2" fmla="*/ 360609 h 65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8513" h="656191">
                <a:moveTo>
                  <a:pt x="0" y="0"/>
                </a:moveTo>
                <a:cubicBezTo>
                  <a:pt x="912254" y="291921"/>
                  <a:pt x="1824508" y="583843"/>
                  <a:pt x="2524260" y="643944"/>
                </a:cubicBezTo>
                <a:cubicBezTo>
                  <a:pt x="3224012" y="704045"/>
                  <a:pt x="3711262" y="532327"/>
                  <a:pt x="4198513" y="36060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93526" y="29312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917001" y="82373"/>
            <a:ext cx="1285343" cy="381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Query 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976026" y="694931"/>
            <a:ext cx="1470873" cy="231192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Independent Variable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764163" y="694931"/>
            <a:ext cx="1253167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Dependent Variable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992039" y="1359784"/>
            <a:ext cx="131988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Mix of Transactions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417312" y="1899138"/>
            <a:ext cx="110121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Wall-Clock 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43637" y="1899138"/>
            <a:ext cx="1137389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DBMS Process(</a:t>
            </a:r>
            <a:r>
              <a:rPr lang="en-US" sz="1000" dirty="0" err="1" smtClean="0">
                <a:ea typeface="+mn-ea"/>
                <a:cs typeface="DejaVu Sans" charset="0"/>
              </a:rPr>
              <a:t>es</a:t>
            </a:r>
            <a:r>
              <a:rPr lang="en-US" sz="1000" dirty="0" smtClean="0">
                <a:ea typeface="+mn-ea"/>
                <a:cs typeface="DejaVu Sans" charset="0"/>
              </a:rPr>
              <a:t>)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716984" y="2520461"/>
            <a:ext cx="452494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CPU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28859" y="2529178"/>
            <a:ext cx="58858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Overall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097299" y="2529178"/>
            <a:ext cx="471988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JDBC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826217" y="1899138"/>
            <a:ext cx="996126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User Processes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714863" y="1365647"/>
            <a:ext cx="1183672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Single Statement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4856022" y="1365647"/>
            <a:ext cx="1249232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Single Transaction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945630" y="1899138"/>
            <a:ext cx="718287" cy="228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Daemons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7875089" y="2520461"/>
            <a:ext cx="773089" cy="217663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Network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5710294" y="2509523"/>
            <a:ext cx="512836" cy="228601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I/O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5455316" y="3041682"/>
            <a:ext cx="499264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461195" y="3058684"/>
            <a:ext cx="806505" cy="335555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Instruction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382915" y="3044950"/>
            <a:ext cx="658746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Cache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Misses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725620" y="3041682"/>
            <a:ext cx="65288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Request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3189420" y="3044950"/>
            <a:ext cx="62461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525710" y="3030745"/>
            <a:ext cx="71824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Packet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Counts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8406252" y="3041682"/>
            <a:ext cx="57763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Time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 flipH="1">
            <a:off x="2711463" y="463373"/>
            <a:ext cx="1848210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6" idx="0"/>
          </p:cNvCxnSpPr>
          <p:nvPr/>
        </p:nvCxnSpPr>
        <p:spPr>
          <a:xfrm>
            <a:off x="4559673" y="463373"/>
            <a:ext cx="1831074" cy="231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3" idx="0"/>
          </p:cNvCxnSpPr>
          <p:nvPr/>
        </p:nvCxnSpPr>
        <p:spPr>
          <a:xfrm>
            <a:off x="7306699" y="1594247"/>
            <a:ext cx="1017581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6" idx="0"/>
          </p:cNvCxnSpPr>
          <p:nvPr/>
        </p:nvCxnSpPr>
        <p:spPr>
          <a:xfrm flipH="1">
            <a:off x="7304774" y="1594247"/>
            <a:ext cx="1925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9" idx="0"/>
          </p:cNvCxnSpPr>
          <p:nvPr/>
        </p:nvCxnSpPr>
        <p:spPr>
          <a:xfrm flipH="1">
            <a:off x="6312332" y="1594247"/>
            <a:ext cx="994367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8" idx="0"/>
          </p:cNvCxnSpPr>
          <p:nvPr/>
        </p:nvCxnSpPr>
        <p:spPr>
          <a:xfrm flipH="1">
            <a:off x="4967920" y="1594247"/>
            <a:ext cx="2338779" cy="30489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7" idx="0"/>
          </p:cNvCxnSpPr>
          <p:nvPr/>
        </p:nvCxnSpPr>
        <p:spPr>
          <a:xfrm flipH="1">
            <a:off x="3651982" y="923531"/>
            <a:ext cx="2738765" cy="43625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5" idx="0"/>
          </p:cNvCxnSpPr>
          <p:nvPr/>
        </p:nvCxnSpPr>
        <p:spPr>
          <a:xfrm flipH="1">
            <a:off x="5480638" y="923531"/>
            <a:ext cx="910109" cy="4421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14" idx="0"/>
          </p:cNvCxnSpPr>
          <p:nvPr/>
        </p:nvCxnSpPr>
        <p:spPr>
          <a:xfrm>
            <a:off x="6390747" y="923531"/>
            <a:ext cx="915952" cy="4421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1" idx="0"/>
          </p:cNvCxnSpPr>
          <p:nvPr/>
        </p:nvCxnSpPr>
        <p:spPr>
          <a:xfrm flipH="1">
            <a:off x="923152" y="2127738"/>
            <a:ext cx="5389180" cy="40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12" idx="0"/>
          </p:cNvCxnSpPr>
          <p:nvPr/>
        </p:nvCxnSpPr>
        <p:spPr>
          <a:xfrm flipH="1">
            <a:off x="2333293" y="2127738"/>
            <a:ext cx="3979039" cy="4014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0" idx="0"/>
          </p:cNvCxnSpPr>
          <p:nvPr/>
        </p:nvCxnSpPr>
        <p:spPr>
          <a:xfrm flipH="1">
            <a:off x="3943231" y="2127738"/>
            <a:ext cx="2369101" cy="392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21" idx="0"/>
          </p:cNvCxnSpPr>
          <p:nvPr/>
        </p:nvCxnSpPr>
        <p:spPr>
          <a:xfrm flipH="1">
            <a:off x="1864448" y="2749061"/>
            <a:ext cx="2078783" cy="3096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22" idx="0"/>
          </p:cNvCxnSpPr>
          <p:nvPr/>
        </p:nvCxnSpPr>
        <p:spPr>
          <a:xfrm flipH="1">
            <a:off x="2712288" y="2749061"/>
            <a:ext cx="1230943" cy="2958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  <a:endCxn id="28" idx="0"/>
          </p:cNvCxnSpPr>
          <p:nvPr/>
        </p:nvCxnSpPr>
        <p:spPr>
          <a:xfrm flipH="1">
            <a:off x="3501728" y="2749061"/>
            <a:ext cx="441503" cy="2958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2"/>
            <a:endCxn id="23" idx="0"/>
          </p:cNvCxnSpPr>
          <p:nvPr/>
        </p:nvCxnSpPr>
        <p:spPr>
          <a:xfrm flipH="1">
            <a:off x="5052063" y="2738124"/>
            <a:ext cx="914649" cy="303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2"/>
            <a:endCxn id="18" idx="0"/>
          </p:cNvCxnSpPr>
          <p:nvPr/>
        </p:nvCxnSpPr>
        <p:spPr>
          <a:xfrm flipH="1">
            <a:off x="5966712" y="2127738"/>
            <a:ext cx="345620" cy="3817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7" idx="0"/>
          </p:cNvCxnSpPr>
          <p:nvPr/>
        </p:nvCxnSpPr>
        <p:spPr>
          <a:xfrm>
            <a:off x="6312332" y="2127738"/>
            <a:ext cx="1949302" cy="3927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20" idx="0"/>
          </p:cNvCxnSpPr>
          <p:nvPr/>
        </p:nvCxnSpPr>
        <p:spPr>
          <a:xfrm flipH="1">
            <a:off x="5704948" y="2738124"/>
            <a:ext cx="261764" cy="303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7" idx="2"/>
            <a:endCxn id="29" idx="0"/>
          </p:cNvCxnSpPr>
          <p:nvPr/>
        </p:nvCxnSpPr>
        <p:spPr>
          <a:xfrm flipH="1">
            <a:off x="7884832" y="2738124"/>
            <a:ext cx="376802" cy="29262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2"/>
            <a:endCxn id="30" idx="0"/>
          </p:cNvCxnSpPr>
          <p:nvPr/>
        </p:nvCxnSpPr>
        <p:spPr>
          <a:xfrm>
            <a:off x="8261634" y="2738124"/>
            <a:ext cx="433436" cy="303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6069797" y="3041318"/>
            <a:ext cx="65288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Access Pattern</a:t>
            </a:r>
            <a:endParaRPr lang="en-US" sz="1000" dirty="0">
              <a:ea typeface="+mn-ea"/>
              <a:cs typeface="DejaVu Sans" charset="0"/>
            </a:endParaRP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3919115" y="3044950"/>
            <a:ext cx="624615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Per Core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56" name="Straight Arrow Connector 55"/>
          <p:cNvCxnSpPr>
            <a:stCxn id="10" idx="2"/>
            <a:endCxn id="55" idx="0"/>
          </p:cNvCxnSpPr>
          <p:nvPr/>
        </p:nvCxnSpPr>
        <p:spPr>
          <a:xfrm>
            <a:off x="3943231" y="2749061"/>
            <a:ext cx="288192" cy="29588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799490" y="3046876"/>
            <a:ext cx="652883" cy="338328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0" tIns="45706" rIns="91410" bIns="45706" anchor="ctr" anchorCtr="1"/>
          <a:lstStyle/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ea typeface="+mn-ea"/>
                <a:cs typeface="DejaVu Sans" charset="0"/>
              </a:rPr>
              <a:t>Per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000" dirty="0" smtClean="0">
                <a:cs typeface="DejaVu Sans" charset="0"/>
              </a:rPr>
              <a:t>Device</a:t>
            </a:r>
            <a:endParaRPr lang="en-US" sz="1000" dirty="0">
              <a:ea typeface="+mn-ea"/>
              <a:cs typeface="DejaVu Sans" charset="0"/>
            </a:endParaRPr>
          </a:p>
        </p:txBody>
      </p:sp>
      <p:cxnSp>
        <p:nvCxnSpPr>
          <p:cNvPr id="69" name="Straight Arrow Connector 68"/>
          <p:cNvCxnSpPr>
            <a:stCxn id="18" idx="2"/>
            <a:endCxn id="54" idx="0"/>
          </p:cNvCxnSpPr>
          <p:nvPr/>
        </p:nvCxnSpPr>
        <p:spPr>
          <a:xfrm>
            <a:off x="5966712" y="2738124"/>
            <a:ext cx="429527" cy="30319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59" idx="0"/>
          </p:cNvCxnSpPr>
          <p:nvPr/>
        </p:nvCxnSpPr>
        <p:spPr>
          <a:xfrm>
            <a:off x="5966712" y="2738124"/>
            <a:ext cx="1159220" cy="30875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8421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9" idx="1"/>
          </p:cNvCxnSpPr>
          <p:nvPr/>
        </p:nvCxnSpPr>
        <p:spPr>
          <a:xfrm flipV="1">
            <a:off x="1402196" y="2659959"/>
            <a:ext cx="1043977" cy="7587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9941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6" idx="3"/>
            <a:endCxn id="122" idx="1"/>
          </p:cNvCxnSpPr>
          <p:nvPr/>
        </p:nvCxnSpPr>
        <p:spPr>
          <a:xfrm flipV="1">
            <a:off x="1556137" y="3720624"/>
            <a:ext cx="1965104" cy="10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9"/>
            <a:ext cx="1680653" cy="2371552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67138"/>
            <a:ext cx="289010" cy="1336911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513297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3789611" y="2901080"/>
            <a:ext cx="604193" cy="215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56137" y="3142169"/>
            <a:ext cx="2162578" cy="53661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916175" y="33285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(overall)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8421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9941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9"/>
            <a:ext cx="1680653" cy="2371552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67138"/>
            <a:ext cx="289010" cy="1336911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513297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916175" y="33285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(overall)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5217" y="3145660"/>
            <a:ext cx="111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User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283" y="3132817"/>
            <a:ext cx="172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System Time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0558" y="2951319"/>
            <a:ext cx="13251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# of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IO Requests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4158" y="1858016"/>
            <a:ext cx="1712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# of Major Faults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8869" y="2282980"/>
            <a:ext cx="14121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# of Soft IRQ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Requests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4" idx="3"/>
            <a:endCxn id="8" idx="2"/>
          </p:cNvCxnSpPr>
          <p:nvPr/>
        </p:nvCxnSpPr>
        <p:spPr>
          <a:xfrm flipV="1">
            <a:off x="2154734" y="3311029"/>
            <a:ext cx="952255" cy="39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23" idx="1"/>
          </p:cNvCxnSpPr>
          <p:nvPr/>
        </p:nvCxnSpPr>
        <p:spPr>
          <a:xfrm flipV="1">
            <a:off x="4440456" y="3305929"/>
            <a:ext cx="2452912" cy="51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24" idx="1"/>
          </p:cNvCxnSpPr>
          <p:nvPr/>
        </p:nvCxnSpPr>
        <p:spPr>
          <a:xfrm flipV="1">
            <a:off x="4440456" y="2582196"/>
            <a:ext cx="983174" cy="72883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0594" y="3526431"/>
            <a:ext cx="1387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IO Wait Ticks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8" idx="6"/>
            <a:endCxn id="28" idx="1"/>
          </p:cNvCxnSpPr>
          <p:nvPr/>
        </p:nvCxnSpPr>
        <p:spPr>
          <a:xfrm>
            <a:off x="4440456" y="3311029"/>
            <a:ext cx="890138" cy="38467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1" idx="2"/>
            <a:endCxn id="23" idx="2"/>
          </p:cNvCxnSpPr>
          <p:nvPr/>
        </p:nvCxnSpPr>
        <p:spPr>
          <a:xfrm rot="5400000" flipH="1" flipV="1">
            <a:off x="4582606" y="496612"/>
            <a:ext cx="16759" cy="5992021"/>
          </a:xfrm>
          <a:prstGeom prst="curvedConnector3">
            <a:avLst>
              <a:gd name="adj1" fmla="val -5647700"/>
            </a:avLst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801104" y="1863076"/>
            <a:ext cx="194523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35217" y="3132702"/>
            <a:ext cx="1119517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93368" y="3127614"/>
            <a:ext cx="1387257" cy="3566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423630" y="2298257"/>
            <a:ext cx="1269637" cy="5678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317635" y="3535220"/>
            <a:ext cx="1375632" cy="368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6989" y="2933701"/>
            <a:ext cx="1333467" cy="75465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41816" y="2855056"/>
            <a:ext cx="624351" cy="272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50630" y="2855056"/>
            <a:ext cx="99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(Overall)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449030" y="3852285"/>
            <a:ext cx="99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(Overall)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73723" y="2231376"/>
            <a:ext cx="0" cy="70232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395955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17475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8"/>
            <a:ext cx="1680653" cy="2406457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95754"/>
            <a:ext cx="289010" cy="1308295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479858" cy="32635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916175" y="33285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(overall)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395955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9" idx="1"/>
          </p:cNvCxnSpPr>
          <p:nvPr/>
        </p:nvCxnSpPr>
        <p:spPr>
          <a:xfrm flipV="1">
            <a:off x="1402196" y="2659959"/>
            <a:ext cx="1043977" cy="7700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17475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56" name="Straight Arrow Connector 155"/>
          <p:cNvCxnSpPr>
            <a:endCxn id="121" idx="1"/>
          </p:cNvCxnSpPr>
          <p:nvPr/>
        </p:nvCxnSpPr>
        <p:spPr>
          <a:xfrm>
            <a:off x="1556137" y="3890096"/>
            <a:ext cx="585230" cy="69872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6" idx="3"/>
            <a:endCxn id="122" idx="1"/>
          </p:cNvCxnSpPr>
          <p:nvPr/>
        </p:nvCxnSpPr>
        <p:spPr>
          <a:xfrm flipV="1">
            <a:off x="1556137" y="3720624"/>
            <a:ext cx="1965104" cy="10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8"/>
            <a:ext cx="1680653" cy="2406457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95754"/>
            <a:ext cx="289010" cy="1308295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>
            <a:off x="1322364" y="1766365"/>
            <a:ext cx="1109746" cy="1663640"/>
          </a:xfrm>
          <a:custGeom>
            <a:avLst/>
            <a:gdLst>
              <a:gd name="connsiteX0" fmla="*/ 0 w 1139483"/>
              <a:gd name="connsiteY0" fmla="*/ 1800664 h 1800664"/>
              <a:gd name="connsiteX1" fmla="*/ 717452 w 1139483"/>
              <a:gd name="connsiteY1" fmla="*/ 309489 h 1800664"/>
              <a:gd name="connsiteX2" fmla="*/ 1139483 w 1139483"/>
              <a:gd name="connsiteY2" fmla="*/ 0 h 18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483" h="1800664">
                <a:moveTo>
                  <a:pt x="0" y="1800664"/>
                </a:moveTo>
                <a:cubicBezTo>
                  <a:pt x="263769" y="1205132"/>
                  <a:pt x="527538" y="609600"/>
                  <a:pt x="717452" y="309489"/>
                </a:cubicBezTo>
                <a:cubicBezTo>
                  <a:pt x="907366" y="9378"/>
                  <a:pt x="1023424" y="4689"/>
                  <a:pt x="1139483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479858" cy="32635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V="1">
            <a:off x="3842061" y="2951582"/>
            <a:ext cx="576319" cy="20124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76410" y="3185015"/>
            <a:ext cx="2142305" cy="4774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556137" y="3083355"/>
            <a:ext cx="2077720" cy="49923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reeform 224"/>
          <p:cNvSpPr/>
          <p:nvPr/>
        </p:nvSpPr>
        <p:spPr>
          <a:xfrm>
            <a:off x="3713871" y="2315255"/>
            <a:ext cx="512484" cy="740051"/>
          </a:xfrm>
          <a:custGeom>
            <a:avLst/>
            <a:gdLst>
              <a:gd name="connsiteX0" fmla="*/ 0 w 520505"/>
              <a:gd name="connsiteY0" fmla="*/ 562708 h 562708"/>
              <a:gd name="connsiteX1" fmla="*/ 393896 w 520505"/>
              <a:gd name="connsiteY1" fmla="*/ 337625 h 562708"/>
              <a:gd name="connsiteX2" fmla="*/ 520505 w 520505"/>
              <a:gd name="connsiteY2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505" h="562708">
                <a:moveTo>
                  <a:pt x="0" y="562708"/>
                </a:moveTo>
                <a:cubicBezTo>
                  <a:pt x="153572" y="497059"/>
                  <a:pt x="307145" y="431410"/>
                  <a:pt x="393896" y="337625"/>
                </a:cubicBezTo>
                <a:cubicBezTo>
                  <a:pt x="480647" y="243840"/>
                  <a:pt x="500576" y="121920"/>
                  <a:pt x="52050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4264760" y="2008014"/>
            <a:ext cx="138537" cy="256161"/>
          </a:xfrm>
          <a:custGeom>
            <a:avLst/>
            <a:gdLst>
              <a:gd name="connsiteX0" fmla="*/ 0 w 548640"/>
              <a:gd name="connsiteY0" fmla="*/ 182880 h 182880"/>
              <a:gd name="connsiteX1" fmla="*/ 253218 w 548640"/>
              <a:gd name="connsiteY1" fmla="*/ 84407 h 182880"/>
              <a:gd name="connsiteX2" fmla="*/ 548640 w 548640"/>
              <a:gd name="connsiteY2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82880">
                <a:moveTo>
                  <a:pt x="0" y="182880"/>
                </a:moveTo>
                <a:cubicBezTo>
                  <a:pt x="80889" y="148883"/>
                  <a:pt x="161778" y="114887"/>
                  <a:pt x="253218" y="84407"/>
                </a:cubicBezTo>
                <a:cubicBezTo>
                  <a:pt x="344658" y="53927"/>
                  <a:pt x="446649" y="26963"/>
                  <a:pt x="54864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16175" y="33285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(overall)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 flipH="1">
            <a:off x="1001748" y="1167138"/>
            <a:ext cx="395955" cy="2262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47358" y="3430005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8936" y="3418731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17475" y="583891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80379" y="583890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446173" y="2368335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2432109" y="1470345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81883" y="2353660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3804" y="1474742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141367" y="4189159"/>
            <a:ext cx="1201673" cy="7993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21241" y="3429000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663305" y="4151523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825333" y="281452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22364" y="4013252"/>
            <a:ext cx="6744491" cy="1489618"/>
          </a:xfrm>
          <a:custGeom>
            <a:avLst/>
            <a:gdLst>
              <a:gd name="connsiteX0" fmla="*/ 0 w 7412851"/>
              <a:gd name="connsiteY0" fmla="*/ 0 h 2293786"/>
              <a:gd name="connsiteX1" fmla="*/ 590843 w 7412851"/>
              <a:gd name="connsiteY1" fmla="*/ 1505243 h 2293786"/>
              <a:gd name="connsiteX2" fmla="*/ 2335237 w 7412851"/>
              <a:gd name="connsiteY2" fmla="*/ 2293034 h 2293786"/>
              <a:gd name="connsiteX3" fmla="*/ 6654018 w 7412851"/>
              <a:gd name="connsiteY3" fmla="*/ 1378634 h 2293786"/>
              <a:gd name="connsiteX4" fmla="*/ 7385538 w 7412851"/>
              <a:gd name="connsiteY4" fmla="*/ 0 h 229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2851" h="2293786">
                <a:moveTo>
                  <a:pt x="0" y="0"/>
                </a:moveTo>
                <a:cubicBezTo>
                  <a:pt x="100818" y="561535"/>
                  <a:pt x="201637" y="1123071"/>
                  <a:pt x="590843" y="1505243"/>
                </a:cubicBezTo>
                <a:cubicBezTo>
                  <a:pt x="980049" y="1887415"/>
                  <a:pt x="1324708" y="2314135"/>
                  <a:pt x="2335237" y="2293034"/>
                </a:cubicBezTo>
                <a:cubicBezTo>
                  <a:pt x="3345766" y="2271933"/>
                  <a:pt x="5812301" y="1760806"/>
                  <a:pt x="6654018" y="1378634"/>
                </a:cubicBezTo>
                <a:cubicBezTo>
                  <a:pt x="7495735" y="996462"/>
                  <a:pt x="7440636" y="498231"/>
                  <a:pt x="73855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/>
          <p:cNvCxnSpPr>
            <a:stCxn id="114" idx="0"/>
            <a:endCxn id="115" idx="2"/>
          </p:cNvCxnSpPr>
          <p:nvPr/>
        </p:nvCxnSpPr>
        <p:spPr>
          <a:xfrm flipV="1">
            <a:off x="5056930" y="2057989"/>
            <a:ext cx="11921" cy="295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107" idx="3"/>
            <a:endCxn id="38" idx="0"/>
          </p:cNvCxnSpPr>
          <p:nvPr/>
        </p:nvCxnSpPr>
        <p:spPr>
          <a:xfrm>
            <a:off x="4840835" y="875514"/>
            <a:ext cx="3132491" cy="2543217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49"/>
          <p:cNvSpPr/>
          <p:nvPr/>
        </p:nvSpPr>
        <p:spPr>
          <a:xfrm>
            <a:off x="1199726" y="1060948"/>
            <a:ext cx="1680653" cy="2406457"/>
          </a:xfrm>
          <a:custGeom>
            <a:avLst/>
            <a:gdLst>
              <a:gd name="connsiteX0" fmla="*/ 1252024 w 1252024"/>
              <a:gd name="connsiteY0" fmla="*/ 0 h 2658794"/>
              <a:gd name="connsiteX1" fmla="*/ 464233 w 1252024"/>
              <a:gd name="connsiteY1" fmla="*/ 886264 h 2658794"/>
              <a:gd name="connsiteX2" fmla="*/ 0 w 1252024"/>
              <a:gd name="connsiteY2" fmla="*/ 2658794 h 265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024" h="2658794">
                <a:moveTo>
                  <a:pt x="1252024" y="0"/>
                </a:moveTo>
                <a:cubicBezTo>
                  <a:pt x="962464" y="221566"/>
                  <a:pt x="672904" y="443132"/>
                  <a:pt x="464233" y="886264"/>
                </a:cubicBezTo>
                <a:cubicBezTo>
                  <a:pt x="255562" y="1329396"/>
                  <a:pt x="127781" y="1994095"/>
                  <a:pt x="0" y="265879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Arrow Connector 352"/>
          <p:cNvCxnSpPr>
            <a:stCxn id="109" idx="0"/>
            <a:endCxn id="112" idx="2"/>
          </p:cNvCxnSpPr>
          <p:nvPr/>
        </p:nvCxnSpPr>
        <p:spPr>
          <a:xfrm flipV="1">
            <a:off x="3075412" y="2053592"/>
            <a:ext cx="0" cy="3147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reeform 178"/>
          <p:cNvSpPr/>
          <p:nvPr/>
        </p:nvSpPr>
        <p:spPr>
          <a:xfrm>
            <a:off x="3706915" y="1195754"/>
            <a:ext cx="289010" cy="1308295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 flipH="1">
            <a:off x="4138527" y="1167137"/>
            <a:ext cx="233480" cy="1457883"/>
          </a:xfrm>
          <a:custGeom>
            <a:avLst/>
            <a:gdLst>
              <a:gd name="connsiteX0" fmla="*/ 0 w 289010"/>
              <a:gd name="connsiteY0" fmla="*/ 1308295 h 1308295"/>
              <a:gd name="connsiteX1" fmla="*/ 253218 w 289010"/>
              <a:gd name="connsiteY1" fmla="*/ 745588 h 1308295"/>
              <a:gd name="connsiteX2" fmla="*/ 281354 w 289010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10" h="1308295">
                <a:moveTo>
                  <a:pt x="0" y="1308295"/>
                </a:moveTo>
                <a:cubicBezTo>
                  <a:pt x="103163" y="1135966"/>
                  <a:pt x="206326" y="963637"/>
                  <a:pt x="253218" y="745588"/>
                </a:cubicBezTo>
                <a:cubicBezTo>
                  <a:pt x="300110" y="527539"/>
                  <a:pt x="290732" y="263769"/>
                  <a:pt x="28135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/>
          <p:cNvCxnSpPr/>
          <p:nvPr/>
        </p:nvCxnSpPr>
        <p:spPr>
          <a:xfrm>
            <a:off x="3595452" y="2951582"/>
            <a:ext cx="400473" cy="4668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4341571" y="2951582"/>
            <a:ext cx="468826" cy="4809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23" idx="1"/>
          </p:cNvCxnSpPr>
          <p:nvPr/>
        </p:nvCxnSpPr>
        <p:spPr>
          <a:xfrm>
            <a:off x="4931468" y="3973842"/>
            <a:ext cx="731837" cy="46930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24" idx="3"/>
          </p:cNvCxnSpPr>
          <p:nvPr/>
        </p:nvCxnSpPr>
        <p:spPr>
          <a:xfrm>
            <a:off x="6939078" y="3106144"/>
            <a:ext cx="479858" cy="32635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endCxn id="124" idx="1"/>
          </p:cNvCxnSpPr>
          <p:nvPr/>
        </p:nvCxnSpPr>
        <p:spPr>
          <a:xfrm flipV="1">
            <a:off x="4931468" y="3106144"/>
            <a:ext cx="893865" cy="3612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121" idx="3"/>
          </p:cNvCxnSpPr>
          <p:nvPr/>
        </p:nvCxnSpPr>
        <p:spPr>
          <a:xfrm flipV="1">
            <a:off x="3343040" y="4012247"/>
            <a:ext cx="504824" cy="5765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2" idx="3"/>
            <a:endCxn id="38" idx="1"/>
          </p:cNvCxnSpPr>
          <p:nvPr/>
        </p:nvCxnSpPr>
        <p:spPr>
          <a:xfrm flipV="1">
            <a:off x="4931468" y="3710355"/>
            <a:ext cx="2487468" cy="102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916175" y="33285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(overall)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105" idx="2"/>
            <a:endCxn id="6" idx="0"/>
          </p:cNvCxnSpPr>
          <p:nvPr/>
        </p:nvCxnSpPr>
        <p:spPr>
          <a:xfrm>
            <a:off x="1057042" y="744683"/>
            <a:ext cx="0" cy="14798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72735" y="3612818"/>
            <a:ext cx="1920250" cy="3702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3" idx="1"/>
          </p:cNvCxnSpPr>
          <p:nvPr/>
        </p:nvCxnSpPr>
        <p:spPr>
          <a:xfrm>
            <a:off x="4091199" y="4197100"/>
            <a:ext cx="1709761" cy="29162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4" idx="3"/>
            <a:endCxn id="38" idx="1"/>
          </p:cNvCxnSpPr>
          <p:nvPr/>
        </p:nvCxnSpPr>
        <p:spPr>
          <a:xfrm flipV="1">
            <a:off x="7068325" y="2572567"/>
            <a:ext cx="482545" cy="99443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1" idx="2"/>
            <a:endCxn id="122" idx="0"/>
          </p:cNvCxnSpPr>
          <p:nvPr/>
        </p:nvCxnSpPr>
        <p:spPr>
          <a:xfrm>
            <a:off x="3367622" y="3436172"/>
            <a:ext cx="0" cy="2863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11431" y="747822"/>
            <a:ext cx="1385966" cy="15280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22" idx="1"/>
          </p:cNvCxnSpPr>
          <p:nvPr/>
        </p:nvCxnSpPr>
        <p:spPr>
          <a:xfrm>
            <a:off x="1264364" y="2835982"/>
            <a:ext cx="1398144" cy="117812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09" idx="1"/>
          </p:cNvCxnSpPr>
          <p:nvPr/>
        </p:nvCxnSpPr>
        <p:spPr>
          <a:xfrm flipV="1">
            <a:off x="1614815" y="871414"/>
            <a:ext cx="2874456" cy="146399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14" idx="1"/>
          </p:cNvCxnSpPr>
          <p:nvPr/>
        </p:nvCxnSpPr>
        <p:spPr>
          <a:xfrm flipV="1">
            <a:off x="1614815" y="2181185"/>
            <a:ext cx="2765160" cy="33496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12" idx="1"/>
          </p:cNvCxnSpPr>
          <p:nvPr/>
        </p:nvCxnSpPr>
        <p:spPr>
          <a:xfrm flipV="1">
            <a:off x="1593000" y="1503870"/>
            <a:ext cx="2896271" cy="93478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611431" y="2660900"/>
            <a:ext cx="2786224" cy="951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86" name="Curved Connector 19485"/>
          <p:cNvCxnSpPr>
            <a:stCxn id="109" idx="3"/>
            <a:endCxn id="112" idx="3"/>
          </p:cNvCxnSpPr>
          <p:nvPr/>
        </p:nvCxnSpPr>
        <p:spPr>
          <a:xfrm>
            <a:off x="5747749" y="871414"/>
            <a:ext cx="28128" cy="632456"/>
          </a:xfrm>
          <a:prstGeom prst="curvedConnector3">
            <a:avLst>
              <a:gd name="adj1" fmla="val 912713"/>
            </a:avLst>
          </a:prstGeom>
          <a:ln w="285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02652" y="2224529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User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550870" y="2280943"/>
            <a:ext cx="1108779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Time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6814" y="161436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Involuntary Context Switches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26702" y="164575"/>
            <a:ext cx="196045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Voluntary Context Switches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489271" y="579790"/>
            <a:ext cx="1258478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489271" y="1212246"/>
            <a:ext cx="1286606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Read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379975" y="1889561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Chars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397655" y="2559497"/>
            <a:ext cx="1350094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# of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Bytes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Written</a:t>
            </a: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18" name="Curved Connector 117"/>
          <p:cNvCxnSpPr>
            <a:stCxn id="114" idx="3"/>
            <a:endCxn id="115" idx="3"/>
          </p:cNvCxnSpPr>
          <p:nvPr/>
        </p:nvCxnSpPr>
        <p:spPr>
          <a:xfrm>
            <a:off x="5730069" y="2181185"/>
            <a:ext cx="17680" cy="669936"/>
          </a:xfrm>
          <a:prstGeom prst="curvedConnector3">
            <a:avLst>
              <a:gd name="adj1" fmla="val 1392986"/>
            </a:avLst>
          </a:prstGeom>
          <a:ln w="285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2662508" y="2852925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Major Faults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662508" y="3722483"/>
            <a:ext cx="1410227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IO Requests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800960" y="4197100"/>
            <a:ext cx="152023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IO Wait Ticks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954580" y="3275380"/>
            <a:ext cx="1113745" cy="5832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# of 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Soft IRQs</a:t>
            </a:r>
            <a:endParaRPr lang="en-US" i="1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endCxn id="121" idx="1"/>
          </p:cNvCxnSpPr>
          <p:nvPr/>
        </p:nvCxnSpPr>
        <p:spPr>
          <a:xfrm>
            <a:off x="1593000" y="2774311"/>
            <a:ext cx="1069508" cy="37023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4066020" y="2061273"/>
            <a:ext cx="2104979" cy="1661210"/>
          </a:xfrm>
          <a:custGeom>
            <a:avLst/>
            <a:gdLst>
              <a:gd name="connsiteX0" fmla="*/ 1797804 w 2251616"/>
              <a:gd name="connsiteY0" fmla="*/ 0 h 1689315"/>
              <a:gd name="connsiteX1" fmla="*/ 2247254 w 2251616"/>
              <a:gd name="connsiteY1" fmla="*/ 263471 h 1689315"/>
              <a:gd name="connsiteX2" fmla="*/ 1921790 w 2251616"/>
              <a:gd name="connsiteY2" fmla="*/ 1131376 h 1689315"/>
              <a:gd name="connsiteX3" fmla="*/ 433953 w 2251616"/>
              <a:gd name="connsiteY3" fmla="*/ 1348353 h 1689315"/>
              <a:gd name="connsiteX4" fmla="*/ 0 w 2251616"/>
              <a:gd name="connsiteY4" fmla="*/ 1689315 h 1689315"/>
              <a:gd name="connsiteX5" fmla="*/ 0 w 2251616"/>
              <a:gd name="connsiteY5" fmla="*/ 1689315 h 1689315"/>
              <a:gd name="connsiteX6" fmla="*/ 0 w 2251616"/>
              <a:gd name="connsiteY6" fmla="*/ 1689315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616" h="1689315">
                <a:moveTo>
                  <a:pt x="1797804" y="0"/>
                </a:moveTo>
                <a:cubicBezTo>
                  <a:pt x="2012197" y="37454"/>
                  <a:pt x="2226590" y="74908"/>
                  <a:pt x="2247254" y="263471"/>
                </a:cubicBezTo>
                <a:cubicBezTo>
                  <a:pt x="2267918" y="452034"/>
                  <a:pt x="2224007" y="950562"/>
                  <a:pt x="1921790" y="1131376"/>
                </a:cubicBezTo>
                <a:cubicBezTo>
                  <a:pt x="1619573" y="1312190"/>
                  <a:pt x="754251" y="1255363"/>
                  <a:pt x="433953" y="1348353"/>
                </a:cubicBezTo>
                <a:cubicBezTo>
                  <a:pt x="113655" y="1441343"/>
                  <a:pt x="0" y="1689315"/>
                  <a:pt x="0" y="1689315"/>
                </a:cubicBezTo>
                <a:lnTo>
                  <a:pt x="0" y="1689315"/>
                </a:lnTo>
                <a:lnTo>
                  <a:pt x="0" y="1689315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5" name="Freeform 19484"/>
          <p:cNvSpPr/>
          <p:nvPr/>
        </p:nvSpPr>
        <p:spPr>
          <a:xfrm>
            <a:off x="4049828" y="779055"/>
            <a:ext cx="2342705" cy="3018909"/>
          </a:xfrm>
          <a:custGeom>
            <a:avLst/>
            <a:gdLst>
              <a:gd name="connsiteX0" fmla="*/ 1766807 w 2413285"/>
              <a:gd name="connsiteY0" fmla="*/ 5965 h 3121125"/>
              <a:gd name="connsiteX1" fmla="*/ 2386739 w 2413285"/>
              <a:gd name="connsiteY1" fmla="*/ 377925 h 3121125"/>
              <a:gd name="connsiteX2" fmla="*/ 2061275 w 2413285"/>
              <a:gd name="connsiteY2" fmla="*/ 2423701 h 3121125"/>
              <a:gd name="connsiteX3" fmla="*/ 0 w 2413285"/>
              <a:gd name="connsiteY3" fmla="*/ 3121125 h 312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285" h="3121125">
                <a:moveTo>
                  <a:pt x="1766807" y="5965"/>
                </a:moveTo>
                <a:cubicBezTo>
                  <a:pt x="2052234" y="-9533"/>
                  <a:pt x="2337661" y="-25031"/>
                  <a:pt x="2386739" y="377925"/>
                </a:cubicBezTo>
                <a:cubicBezTo>
                  <a:pt x="2435817" y="780881"/>
                  <a:pt x="2459065" y="1966501"/>
                  <a:pt x="2061275" y="2423701"/>
                </a:cubicBezTo>
                <a:cubicBezTo>
                  <a:pt x="1663485" y="2880901"/>
                  <a:pt x="831742" y="3001013"/>
                  <a:pt x="0" y="312112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4091199" y="2891879"/>
            <a:ext cx="3706821" cy="1228412"/>
          </a:xfrm>
          <a:custGeom>
            <a:avLst/>
            <a:gdLst>
              <a:gd name="connsiteX0" fmla="*/ 0 w 4014061"/>
              <a:gd name="connsiteY0" fmla="*/ 1177872 h 1256606"/>
              <a:gd name="connsiteX1" fmla="*/ 3006671 w 4014061"/>
              <a:gd name="connsiteY1" fmla="*/ 1131377 h 1256606"/>
              <a:gd name="connsiteX2" fmla="*/ 4014061 w 4014061"/>
              <a:gd name="connsiteY2" fmla="*/ 0 h 12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4061" h="1256606">
                <a:moveTo>
                  <a:pt x="0" y="1177872"/>
                </a:moveTo>
                <a:cubicBezTo>
                  <a:pt x="1168830" y="1252780"/>
                  <a:pt x="2337661" y="1327689"/>
                  <a:pt x="3006671" y="1131377"/>
                </a:cubicBezTo>
                <a:cubicBezTo>
                  <a:pt x="3675681" y="935065"/>
                  <a:pt x="3844871" y="467532"/>
                  <a:pt x="4014061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0"/>
          <p:cNvSpPr/>
          <p:nvPr/>
        </p:nvSpPr>
        <p:spPr>
          <a:xfrm>
            <a:off x="1022888" y="2805193"/>
            <a:ext cx="7082371" cy="2369142"/>
          </a:xfrm>
          <a:custGeom>
            <a:avLst/>
            <a:gdLst>
              <a:gd name="connsiteX0" fmla="*/ 0 w 7271731"/>
              <a:gd name="connsiteY0" fmla="*/ 0 h 2369142"/>
              <a:gd name="connsiteX1" fmla="*/ 1270861 w 7271731"/>
              <a:gd name="connsiteY1" fmla="*/ 1456841 h 2369142"/>
              <a:gd name="connsiteX2" fmla="*/ 3223648 w 7271731"/>
              <a:gd name="connsiteY2" fmla="*/ 2200760 h 2369142"/>
              <a:gd name="connsiteX3" fmla="*/ 6617776 w 7271731"/>
              <a:gd name="connsiteY3" fmla="*/ 2169763 h 2369142"/>
              <a:gd name="connsiteX4" fmla="*/ 7268705 w 7271731"/>
              <a:gd name="connsiteY4" fmla="*/ 61993 h 23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1731" h="2369142">
                <a:moveTo>
                  <a:pt x="0" y="0"/>
                </a:moveTo>
                <a:cubicBezTo>
                  <a:pt x="366793" y="545024"/>
                  <a:pt x="733586" y="1090048"/>
                  <a:pt x="1270861" y="1456841"/>
                </a:cubicBezTo>
                <a:cubicBezTo>
                  <a:pt x="1808136" y="1823634"/>
                  <a:pt x="2332496" y="2081940"/>
                  <a:pt x="3223648" y="2200760"/>
                </a:cubicBezTo>
                <a:cubicBezTo>
                  <a:pt x="4114800" y="2319580"/>
                  <a:pt x="5943600" y="2526224"/>
                  <a:pt x="6617776" y="2169763"/>
                </a:cubicBezTo>
                <a:cubicBezTo>
                  <a:pt x="7291952" y="1813302"/>
                  <a:pt x="7280328" y="937647"/>
                  <a:pt x="7268705" y="6199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3"/>
          <p:cNvSpPr/>
          <p:nvPr/>
        </p:nvSpPr>
        <p:spPr>
          <a:xfrm>
            <a:off x="4187158" y="237805"/>
            <a:ext cx="4609392" cy="2038077"/>
          </a:xfrm>
          <a:custGeom>
            <a:avLst/>
            <a:gdLst>
              <a:gd name="connsiteX0" fmla="*/ 0 w 1872452"/>
              <a:gd name="connsiteY0" fmla="*/ 20906 h 470356"/>
              <a:gd name="connsiteX1" fmla="*/ 1751309 w 1872452"/>
              <a:gd name="connsiteY1" fmla="*/ 51902 h 470356"/>
              <a:gd name="connsiteX2" fmla="*/ 1580827 w 1872452"/>
              <a:gd name="connsiteY2" fmla="*/ 470356 h 4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452" h="470356">
                <a:moveTo>
                  <a:pt x="0" y="20906"/>
                </a:moveTo>
                <a:cubicBezTo>
                  <a:pt x="743919" y="-1050"/>
                  <a:pt x="1487838" y="-23006"/>
                  <a:pt x="1751309" y="51902"/>
                </a:cubicBezTo>
                <a:cubicBezTo>
                  <a:pt x="2014780" y="126810"/>
                  <a:pt x="1797803" y="298583"/>
                  <a:pt x="1580827" y="470356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Curved Connector 294"/>
          <p:cNvCxnSpPr>
            <a:endCxn id="107" idx="3"/>
          </p:cNvCxnSpPr>
          <p:nvPr/>
        </p:nvCxnSpPr>
        <p:spPr>
          <a:xfrm rot="10800000">
            <a:off x="4187158" y="456200"/>
            <a:ext cx="1577804" cy="229027"/>
          </a:xfrm>
          <a:prstGeom prst="curvedConnector3">
            <a:avLst>
              <a:gd name="adj1" fmla="val -6171"/>
            </a:avLst>
          </a:prstGeom>
          <a:ln w="285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32333</TotalTime>
  <Words>973</Words>
  <Application>Microsoft Office PowerPoint</Application>
  <PresentationFormat>On-screen Show (4:3)</PresentationFormat>
  <Paragraphs>468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Zhang</dc:creator>
  <cp:lastModifiedBy>yksuh</cp:lastModifiedBy>
  <cp:revision>86</cp:revision>
  <dcterms:created xsi:type="dcterms:W3CDTF">2012-08-06T22:15:13Z</dcterms:created>
  <dcterms:modified xsi:type="dcterms:W3CDTF">2013-10-09T19:27:08Z</dcterms:modified>
</cp:coreProperties>
</file>