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0"/>
  </p:notesMasterIdLst>
  <p:handoutMasterIdLst>
    <p:handoutMasterId r:id="rId21"/>
  </p:handoutMasterIdLst>
  <p:sldIdLst>
    <p:sldId id="264" r:id="rId5"/>
    <p:sldId id="260" r:id="rId6"/>
    <p:sldId id="389" r:id="rId7"/>
    <p:sldId id="395" r:id="rId8"/>
    <p:sldId id="390" r:id="rId9"/>
    <p:sldId id="391" r:id="rId10"/>
    <p:sldId id="261" r:id="rId11"/>
    <p:sldId id="397" r:id="rId12"/>
    <p:sldId id="387" r:id="rId13"/>
    <p:sldId id="398" r:id="rId14"/>
    <p:sldId id="392" r:id="rId15"/>
    <p:sldId id="393" r:id="rId16"/>
    <p:sldId id="394" r:id="rId17"/>
    <p:sldId id="383" r:id="rId18"/>
    <p:sldId id="396" r:id="rId19"/>
  </p:sldIdLst>
  <p:sldSz cx="12192000" cy="6858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37"/>
  </p:normalViewPr>
  <p:slideViewPr>
    <p:cSldViewPr snapToGrid="0" snapToObjects="1">
      <p:cViewPr varScale="1">
        <p:scale>
          <a:sx n="62" d="100"/>
          <a:sy n="62" d="100"/>
        </p:scale>
        <p:origin x="828" y="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8427" cy="511731"/>
          </a:xfrm>
          <a:prstGeom prst="rect">
            <a:avLst/>
          </a:prstGeom>
        </p:spPr>
        <p:txBody>
          <a:bodyPr vert="horz" lIns="94796" tIns="47398" rIns="94796" bIns="47398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993" y="0"/>
            <a:ext cx="3078427" cy="511731"/>
          </a:xfrm>
          <a:prstGeom prst="rect">
            <a:avLst/>
          </a:prstGeom>
        </p:spPr>
        <p:txBody>
          <a:bodyPr vert="horz" lIns="94796" tIns="47398" rIns="94796" bIns="47398" rtlCol="0"/>
          <a:lstStyle>
            <a:lvl1pPr algn="r">
              <a:defRPr sz="1200"/>
            </a:lvl1pPr>
          </a:lstStyle>
          <a:p>
            <a:fld id="{3AE6F15B-74FE-4235-81D8-F5C36059784D}" type="datetimeFigureOut">
              <a:rPr lang="en-GB" smtClean="0"/>
              <a:t>30/06/2019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721106"/>
            <a:ext cx="3078427" cy="511731"/>
          </a:xfrm>
          <a:prstGeom prst="rect">
            <a:avLst/>
          </a:prstGeom>
        </p:spPr>
        <p:txBody>
          <a:bodyPr vert="horz" lIns="94796" tIns="47398" rIns="94796" bIns="47398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993" y="9721106"/>
            <a:ext cx="3078427" cy="511731"/>
          </a:xfrm>
          <a:prstGeom prst="rect">
            <a:avLst/>
          </a:prstGeom>
        </p:spPr>
        <p:txBody>
          <a:bodyPr vert="horz" lIns="94796" tIns="47398" rIns="94796" bIns="47398" rtlCol="0" anchor="b"/>
          <a:lstStyle>
            <a:lvl1pPr algn="r">
              <a:defRPr sz="1200"/>
            </a:lvl1pPr>
          </a:lstStyle>
          <a:p>
            <a:fld id="{6F0F871F-16F8-41D4-A67A-AAD35E4E8E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87948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8427" cy="511731"/>
          </a:xfrm>
          <a:prstGeom prst="rect">
            <a:avLst/>
          </a:prstGeom>
        </p:spPr>
        <p:txBody>
          <a:bodyPr vert="horz" lIns="94796" tIns="47398" rIns="94796" bIns="47398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993" y="0"/>
            <a:ext cx="3078427" cy="511731"/>
          </a:xfrm>
          <a:prstGeom prst="rect">
            <a:avLst/>
          </a:prstGeom>
        </p:spPr>
        <p:txBody>
          <a:bodyPr vert="horz" lIns="94796" tIns="47398" rIns="94796" bIns="47398" rtlCol="0"/>
          <a:lstStyle>
            <a:lvl1pPr algn="r">
              <a:defRPr sz="1200"/>
            </a:lvl1pPr>
          </a:lstStyle>
          <a:p>
            <a:fld id="{9B75E376-1421-4906-A7AE-525F4C93DE98}" type="datetimeFigureOut">
              <a:rPr lang="en-GB" smtClean="0"/>
              <a:pPr/>
              <a:t>30/06/2019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96" tIns="47398" rIns="94796" bIns="47398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407" y="4861442"/>
            <a:ext cx="5683250" cy="4605576"/>
          </a:xfrm>
          <a:prstGeom prst="rect">
            <a:avLst/>
          </a:prstGeom>
        </p:spPr>
        <p:txBody>
          <a:bodyPr vert="horz" lIns="94796" tIns="47398" rIns="94796" bIns="47398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721106"/>
            <a:ext cx="3078427" cy="511731"/>
          </a:xfrm>
          <a:prstGeom prst="rect">
            <a:avLst/>
          </a:prstGeom>
        </p:spPr>
        <p:txBody>
          <a:bodyPr vert="horz" lIns="94796" tIns="47398" rIns="94796" bIns="47398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993" y="9721106"/>
            <a:ext cx="3078427" cy="511731"/>
          </a:xfrm>
          <a:prstGeom prst="rect">
            <a:avLst/>
          </a:prstGeom>
        </p:spPr>
        <p:txBody>
          <a:bodyPr vert="horz" lIns="94796" tIns="47398" rIns="94796" bIns="47398" rtlCol="0" anchor="b"/>
          <a:lstStyle>
            <a:lvl1pPr algn="r">
              <a:defRPr sz="1200"/>
            </a:lvl1pPr>
          </a:lstStyle>
          <a:p>
            <a:fld id="{71537F26-6059-42B6-984B-EC5553F7426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091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6760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0096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9245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0598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9755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3224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8566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056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2418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9171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581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581F7-B20F-664B-ADA6-01D94DAB8079}" type="datetimeFigureOut">
              <a:rPr lang="en-GB" smtClean="0"/>
              <a:pPr/>
              <a:t>30/06/2019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5119-5C43-6F43-A2CC-9EFEF691B6C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13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581F7-B20F-664B-ADA6-01D94DAB8079}" type="datetimeFigureOut">
              <a:rPr lang="en-GB" smtClean="0"/>
              <a:pPr/>
              <a:t>30/06/2019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5119-5C43-6F43-A2CC-9EFEF691B6C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7563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581F7-B20F-664B-ADA6-01D94DAB8079}" type="datetimeFigureOut">
              <a:rPr lang="en-GB" smtClean="0"/>
              <a:pPr/>
              <a:t>30/06/2019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5119-5C43-6F43-A2CC-9EFEF691B6C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2531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581F7-B20F-664B-ADA6-01D94DAB8079}" type="datetimeFigureOut">
              <a:rPr lang="en-GB" smtClean="0"/>
              <a:pPr/>
              <a:t>30/06/2019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5119-5C43-6F43-A2CC-9EFEF691B6C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6741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581F7-B20F-664B-ADA6-01D94DAB8079}" type="datetimeFigureOut">
              <a:rPr lang="en-GB" smtClean="0"/>
              <a:pPr/>
              <a:t>30/06/2019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5119-5C43-6F43-A2CC-9EFEF691B6C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7602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581F7-B20F-664B-ADA6-01D94DAB8079}" type="datetimeFigureOut">
              <a:rPr lang="en-GB" smtClean="0"/>
              <a:pPr/>
              <a:t>30/06/2019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5119-5C43-6F43-A2CC-9EFEF691B6C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009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581F7-B20F-664B-ADA6-01D94DAB8079}" type="datetimeFigureOut">
              <a:rPr lang="en-GB" smtClean="0"/>
              <a:pPr/>
              <a:t>30/06/2019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5119-5C43-6F43-A2CC-9EFEF691B6C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3207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581F7-B20F-664B-ADA6-01D94DAB8079}" type="datetimeFigureOut">
              <a:rPr lang="en-GB" smtClean="0"/>
              <a:pPr/>
              <a:t>30/06/2019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5119-5C43-6F43-A2CC-9EFEF691B6C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3428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581F7-B20F-664B-ADA6-01D94DAB8079}" type="datetimeFigureOut">
              <a:rPr lang="en-GB" smtClean="0"/>
              <a:pPr/>
              <a:t>30/06/2019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5119-5C43-6F43-A2CC-9EFEF691B6C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8043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581F7-B20F-664B-ADA6-01D94DAB8079}" type="datetimeFigureOut">
              <a:rPr lang="en-GB" smtClean="0"/>
              <a:pPr/>
              <a:t>30/06/2019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5119-5C43-6F43-A2CC-9EFEF691B6C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3860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581F7-B20F-664B-ADA6-01D94DAB8079}" type="datetimeFigureOut">
              <a:rPr lang="en-GB" smtClean="0"/>
              <a:pPr/>
              <a:t>30/06/2019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5119-5C43-6F43-A2CC-9EFEF691B6C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6552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581F7-B20F-664B-ADA6-01D94DAB8079}" type="datetimeFigureOut">
              <a:rPr lang="en-GB" smtClean="0"/>
              <a:pPr/>
              <a:t>30/06/2019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85119-5C43-6F43-A2CC-9EFEF691B6C6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200" y="1331495"/>
            <a:ext cx="10515600" cy="32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-340895" y="-224589"/>
            <a:ext cx="721895" cy="721894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2670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04086B00-0101-4E88-845A-DA8A924CE78C}"/>
              </a:ext>
            </a:extLst>
          </p:cNvPr>
          <p:cNvSpPr txBox="1">
            <a:spLocks/>
          </p:cNvSpPr>
          <p:nvPr/>
        </p:nvSpPr>
        <p:spPr>
          <a:xfrm>
            <a:off x="1856637" y="4021482"/>
            <a:ext cx="9144000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/>
              <a:t>Presentation By Yajesh Kumar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30</a:t>
            </a:r>
            <a:r>
              <a:rPr lang="en-US" baseline="30000" dirty="0">
                <a:cs typeface="Calibri"/>
              </a:rPr>
              <a:t>th</a:t>
            </a:r>
            <a:r>
              <a:rPr lang="en-US" dirty="0">
                <a:cs typeface="Calibri"/>
              </a:rPr>
              <a:t> June 2019</a:t>
            </a:r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BF477B5-4F5B-499C-A537-9E1A60EF9544}"/>
              </a:ext>
            </a:extLst>
          </p:cNvPr>
          <p:cNvSpPr txBox="1">
            <a:spLocks/>
          </p:cNvSpPr>
          <p:nvPr/>
        </p:nvSpPr>
        <p:spPr>
          <a:xfrm>
            <a:off x="1770911" y="2247385"/>
            <a:ext cx="8887563" cy="16557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GB" sz="4400" dirty="0"/>
              <a:t>Modelling Business Clusters in Regions</a:t>
            </a:r>
            <a:endParaRPr lang="en-GB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33C2E8-4473-41BB-8787-29B9D9049D54}"/>
              </a:ext>
            </a:extLst>
          </p:cNvPr>
          <p:cNvSpPr txBox="1"/>
          <p:nvPr/>
        </p:nvSpPr>
        <p:spPr>
          <a:xfrm>
            <a:off x="8846289" y="6145648"/>
            <a:ext cx="29464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LSPR </a:t>
            </a:r>
            <a:r>
              <a:rPr lang="en-GB" b="1">
                <a:solidFill>
                  <a:schemeClr val="bg1"/>
                </a:solidFill>
              </a:rPr>
              <a:t>© 2018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A295CB4-4303-4E0D-99D2-EE86F984196F}"/>
              </a:ext>
            </a:extLst>
          </p:cNvPr>
          <p:cNvSpPr txBox="1">
            <a:spLocks/>
          </p:cNvSpPr>
          <p:nvPr/>
        </p:nvSpPr>
        <p:spPr>
          <a:xfrm>
            <a:off x="1770910" y="754358"/>
            <a:ext cx="8887563" cy="609042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GB" sz="4000" dirty="0"/>
              <a:t>PhD Project Proposal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1133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2DACCB4E-281E-41E8-9955-353BD70DC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Data Collection and analysis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F3999AE-B413-4264-A678-192AD00BD42B}"/>
              </a:ext>
            </a:extLst>
          </p:cNvPr>
          <p:cNvSpPr txBox="1">
            <a:spLocks/>
          </p:cNvSpPr>
          <p:nvPr/>
        </p:nvSpPr>
        <p:spPr>
          <a:xfrm>
            <a:off x="696616" y="1543268"/>
            <a:ext cx="10657184" cy="4971752"/>
          </a:xfrm>
          <a:prstGeom prst="rect">
            <a:avLst/>
          </a:prstGeom>
        </p:spPr>
        <p:txBody>
          <a:bodyPr vert="horz" lIns="121917" tIns="60958" rIns="121917" bIns="60958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spcAft>
                <a:spcPts val="800"/>
              </a:spcAft>
              <a:buClr>
                <a:schemeClr val="accent2"/>
              </a:buClr>
              <a:buNone/>
            </a:pPr>
            <a:endParaRPr lang="en-GB" altLang="en-US" sz="3000" dirty="0">
              <a:solidFill>
                <a:schemeClr val="accent2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5625DA-F421-4741-AB25-7AA9D6E740BC}"/>
              </a:ext>
            </a:extLst>
          </p:cNvPr>
          <p:cNvPicPr/>
          <p:nvPr/>
        </p:nvPicPr>
        <p:blipFill rotWithShape="1">
          <a:blip r:embed="rId3"/>
          <a:srcRect b="12787"/>
          <a:stretch/>
        </p:blipFill>
        <p:spPr bwMode="auto">
          <a:xfrm>
            <a:off x="1304818" y="1385252"/>
            <a:ext cx="9154274" cy="564227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924995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70980"/>
    </mc:Choice>
    <mc:Fallback xmlns="">
      <p:transition spd="slow" advTm="77098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2DACCB4E-281E-41E8-9955-353BD70DC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557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Methodology - Regression analysis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7B0FBD9-7FF0-488C-90AE-5683A6FF5D72}"/>
              </a:ext>
            </a:extLst>
          </p:cNvPr>
          <p:cNvSpPr txBox="1">
            <a:spLocks/>
          </p:cNvSpPr>
          <p:nvPr/>
        </p:nvSpPr>
        <p:spPr>
          <a:xfrm>
            <a:off x="618925" y="1561459"/>
            <a:ext cx="10657184" cy="4971752"/>
          </a:xfrm>
          <a:prstGeom prst="rect">
            <a:avLst/>
          </a:prstGeom>
        </p:spPr>
        <p:txBody>
          <a:bodyPr vert="horz" lIns="121917" tIns="60958" rIns="121917" bIns="60958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spcAft>
                <a:spcPts val="800"/>
              </a:spcAft>
              <a:buClr>
                <a:schemeClr val="accent2"/>
              </a:buClr>
              <a:buNone/>
            </a:pPr>
            <a:endParaRPr lang="en-GB" altLang="en-US" sz="2400" dirty="0">
              <a:solidFill>
                <a:schemeClr val="accent2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40F181-08CD-4E92-BAF0-153C0033608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915891" y="1481138"/>
            <a:ext cx="10755551" cy="5376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555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70980"/>
    </mc:Choice>
    <mc:Fallback xmlns="">
      <p:transition spd="slow" advTm="77098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2DACCB4E-281E-41E8-9955-353BD70DC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557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Results and perspectives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7B0FBD9-7FF0-488C-90AE-5683A6FF5D72}"/>
              </a:ext>
            </a:extLst>
          </p:cNvPr>
          <p:cNvSpPr txBox="1">
            <a:spLocks/>
          </p:cNvSpPr>
          <p:nvPr/>
        </p:nvSpPr>
        <p:spPr>
          <a:xfrm>
            <a:off x="767408" y="1730673"/>
            <a:ext cx="10657184" cy="4971752"/>
          </a:xfrm>
          <a:prstGeom prst="rect">
            <a:avLst/>
          </a:prstGeom>
        </p:spPr>
        <p:txBody>
          <a:bodyPr vert="horz" lIns="121917" tIns="60958" rIns="121917" bIns="60958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just">
              <a:lnSpc>
                <a:spcPct val="100000"/>
              </a:lnSpc>
              <a:spcAft>
                <a:spcPts val="800"/>
              </a:spcAft>
              <a:buClr>
                <a:schemeClr val="accent2"/>
              </a:buClr>
              <a:buFont typeface="Arial"/>
              <a:buAutoNum type="arabicPeriod"/>
            </a:pPr>
            <a:r>
              <a:rPr lang="en-GB" altLang="en-US" sz="3200" dirty="0">
                <a:solidFill>
                  <a:schemeClr val="accent2"/>
                </a:solidFill>
              </a:rPr>
              <a:t>We can see from above Decision tree accuracy to predict the location of next UKSPA is 0.905..</a:t>
            </a:r>
          </a:p>
          <a:p>
            <a:pPr marL="514350" indent="-514350" algn="just">
              <a:lnSpc>
                <a:spcPct val="100000"/>
              </a:lnSpc>
              <a:spcAft>
                <a:spcPts val="800"/>
              </a:spcAft>
              <a:buClr>
                <a:schemeClr val="accent2"/>
              </a:buClr>
              <a:buFont typeface="Arial"/>
              <a:buAutoNum type="arabicPeriod"/>
            </a:pPr>
            <a:r>
              <a:rPr lang="en-GB" altLang="en-US" sz="3200" dirty="0">
                <a:solidFill>
                  <a:schemeClr val="accent2"/>
                </a:solidFill>
              </a:rPr>
              <a:t> The analysis was also performed using ‘K </a:t>
            </a:r>
            <a:r>
              <a:rPr lang="en-GB" altLang="en-US" sz="3200" dirty="0" err="1">
                <a:solidFill>
                  <a:schemeClr val="accent2"/>
                </a:solidFill>
              </a:rPr>
              <a:t>Neighbors</a:t>
            </a:r>
            <a:r>
              <a:rPr lang="en-GB" altLang="en-US" sz="3200" dirty="0">
                <a:solidFill>
                  <a:schemeClr val="accent2"/>
                </a:solidFill>
              </a:rPr>
              <a:t> Classifier’ algorithm and SVM and it was observed that F1 Score and Jaccard Similarity values are in the range of 0.7 which is quite good for supporting the analysis.</a:t>
            </a:r>
          </a:p>
        </p:txBody>
      </p:sp>
    </p:spTree>
    <p:extLst>
      <p:ext uri="{BB962C8B-B14F-4D97-AF65-F5344CB8AC3E}">
        <p14:creationId xmlns:p14="http://schemas.microsoft.com/office/powerpoint/2010/main" val="2201837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70980"/>
    </mc:Choice>
    <mc:Fallback xmlns="">
      <p:transition spd="slow" advTm="77098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2DACCB4E-281E-41E8-9955-353BD70DC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557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Future recommendations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7B0FBD9-7FF0-488C-90AE-5683A6FF5D72}"/>
              </a:ext>
            </a:extLst>
          </p:cNvPr>
          <p:cNvSpPr txBox="1">
            <a:spLocks/>
          </p:cNvSpPr>
          <p:nvPr/>
        </p:nvSpPr>
        <p:spPr>
          <a:xfrm>
            <a:off x="767408" y="1730673"/>
            <a:ext cx="10657184" cy="4971752"/>
          </a:xfrm>
          <a:prstGeom prst="rect">
            <a:avLst/>
          </a:prstGeom>
        </p:spPr>
        <p:txBody>
          <a:bodyPr vert="horz" lIns="121917" tIns="60958" rIns="121917" bIns="60958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just">
              <a:lnSpc>
                <a:spcPct val="100000"/>
              </a:lnSpc>
              <a:spcAft>
                <a:spcPts val="800"/>
              </a:spcAft>
              <a:buClr>
                <a:schemeClr val="accent2"/>
              </a:buClr>
              <a:buAutoNum type="arabicPeriod"/>
            </a:pPr>
            <a:r>
              <a:rPr lang="en-GB" altLang="en-US" sz="3200" dirty="0">
                <a:solidFill>
                  <a:schemeClr val="accent2"/>
                </a:solidFill>
              </a:rPr>
              <a:t>Presently this project uses task-specific algorithms but in the future "Deep Learning" could be added, which in turn could establish principles for further studies </a:t>
            </a:r>
          </a:p>
          <a:p>
            <a:pPr marL="514350" indent="-514350" algn="just">
              <a:lnSpc>
                <a:spcPct val="100000"/>
              </a:lnSpc>
              <a:spcAft>
                <a:spcPts val="800"/>
              </a:spcAft>
              <a:buClr>
                <a:schemeClr val="accent2"/>
              </a:buClr>
              <a:buAutoNum type="arabicPeriod"/>
            </a:pPr>
            <a:r>
              <a:rPr lang="en-GB" altLang="en-US" sz="3200" dirty="0">
                <a:solidFill>
                  <a:schemeClr val="accent2"/>
                </a:solidFill>
              </a:rPr>
              <a:t>"Deep Learning" may help realize one ambitious future goal, a relatively real-time modelling business clusters in regions</a:t>
            </a:r>
          </a:p>
        </p:txBody>
      </p:sp>
    </p:spTree>
    <p:extLst>
      <p:ext uri="{BB962C8B-B14F-4D97-AF65-F5344CB8AC3E}">
        <p14:creationId xmlns:p14="http://schemas.microsoft.com/office/powerpoint/2010/main" val="2657605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70980"/>
    </mc:Choice>
    <mc:Fallback xmlns="">
      <p:transition spd="slow" advTm="77098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24A41-358F-4D04-B8BF-850F02323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4FAD9-772C-47E0-B7DB-460D3F3D5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9382"/>
            <a:ext cx="10515600" cy="4351338"/>
          </a:xfrm>
        </p:spPr>
        <p:txBody>
          <a:bodyPr>
            <a:normAutofit fontScale="55000" lnSpcReduction="20000"/>
          </a:bodyPr>
          <a:lstStyle/>
          <a:p>
            <a:r>
              <a:rPr lang="en-GB" sz="3200" dirty="0">
                <a:solidFill>
                  <a:schemeClr val="accent2"/>
                </a:solidFill>
              </a:rPr>
              <a:t>Al-</a:t>
            </a:r>
            <a:r>
              <a:rPr lang="en-GB" sz="3200" dirty="0" err="1">
                <a:solidFill>
                  <a:schemeClr val="accent2"/>
                </a:solidFill>
              </a:rPr>
              <a:t>Kfairy</a:t>
            </a:r>
            <a:r>
              <a:rPr lang="en-GB" sz="3200" dirty="0">
                <a:solidFill>
                  <a:schemeClr val="accent2"/>
                </a:solidFill>
              </a:rPr>
              <a:t>, M., </a:t>
            </a:r>
            <a:r>
              <a:rPr lang="en-GB" sz="3200" dirty="0" err="1">
                <a:solidFill>
                  <a:schemeClr val="accent2"/>
                </a:solidFill>
              </a:rPr>
              <a:t>Khaddaj</a:t>
            </a:r>
            <a:r>
              <a:rPr lang="en-GB" sz="3200" dirty="0">
                <a:solidFill>
                  <a:schemeClr val="accent2"/>
                </a:solidFill>
              </a:rPr>
              <a:t>, S. and Mellor, R.B. (2018): Computer modelling reveals the optimal organisational structure for business cluster success. Journal of economic geography</a:t>
            </a:r>
          </a:p>
          <a:p>
            <a:r>
              <a:rPr lang="en-GB" sz="3200" dirty="0">
                <a:solidFill>
                  <a:schemeClr val="accent2"/>
                </a:solidFill>
              </a:rPr>
              <a:t>Feldman M.P., Francis J. and </a:t>
            </a:r>
            <a:r>
              <a:rPr lang="en-GB" sz="3200" dirty="0" err="1">
                <a:solidFill>
                  <a:schemeClr val="accent2"/>
                </a:solidFill>
              </a:rPr>
              <a:t>Bercovitz</a:t>
            </a:r>
            <a:r>
              <a:rPr lang="en-GB" sz="3200" dirty="0">
                <a:solidFill>
                  <a:schemeClr val="accent2"/>
                </a:solidFill>
              </a:rPr>
              <a:t> J. (2005) </a:t>
            </a:r>
            <a:r>
              <a:rPr lang="en-GB" sz="3200" i="1" dirty="0">
                <a:solidFill>
                  <a:schemeClr val="accent2"/>
                </a:solidFill>
              </a:rPr>
              <a:t>Creating a Cluster While Building a Firm: Entrepreneurs and the Formation of Industrial Clusters </a:t>
            </a:r>
            <a:r>
              <a:rPr lang="en-GB" sz="3200" dirty="0">
                <a:solidFill>
                  <a:schemeClr val="accent2"/>
                </a:solidFill>
              </a:rPr>
              <a:t>Regional Studies, Vol. 39.1, pp. 129–141, February 2005.</a:t>
            </a:r>
          </a:p>
          <a:p>
            <a:r>
              <a:rPr lang="en-GB" sz="3200" dirty="0">
                <a:solidFill>
                  <a:schemeClr val="accent2"/>
                </a:solidFill>
              </a:rPr>
              <a:t>Morosini P. (2004) </a:t>
            </a:r>
            <a:r>
              <a:rPr lang="en-GB" sz="3200" i="1" dirty="0">
                <a:solidFill>
                  <a:schemeClr val="accent2"/>
                </a:solidFill>
              </a:rPr>
              <a:t>Industrial Clusters, Knowledge Integration and Performance World Development Vol. 32, No. 2, pp. 305–326, 2004.</a:t>
            </a:r>
          </a:p>
          <a:p>
            <a:r>
              <a:rPr lang="en-GB" sz="3200" dirty="0">
                <a:solidFill>
                  <a:schemeClr val="accent2"/>
                </a:solidFill>
              </a:rPr>
              <a:t>Will, M.G., Al-</a:t>
            </a:r>
            <a:r>
              <a:rPr lang="en-GB" sz="3200" dirty="0" err="1">
                <a:solidFill>
                  <a:schemeClr val="accent2"/>
                </a:solidFill>
              </a:rPr>
              <a:t>Kfairy</a:t>
            </a:r>
            <a:r>
              <a:rPr lang="en-GB" sz="3200" dirty="0">
                <a:solidFill>
                  <a:schemeClr val="accent2"/>
                </a:solidFill>
              </a:rPr>
              <a:t>, M. and Mellor, R.B. (2018): Hierarchies, Polyarchies and Hybrids: How Organizational Structures Determine Economic Performance in a Risky Environment. Organization Science</a:t>
            </a:r>
          </a:p>
          <a:p>
            <a:r>
              <a:rPr lang="en-GB" sz="3200" dirty="0">
                <a:solidFill>
                  <a:schemeClr val="accent2"/>
                </a:solidFill>
              </a:rPr>
              <a:t>Gov.uk</a:t>
            </a:r>
          </a:p>
          <a:p>
            <a:r>
              <a:rPr lang="en-GB" sz="3200" dirty="0">
                <a:solidFill>
                  <a:schemeClr val="accent2"/>
                </a:solidFill>
              </a:rPr>
              <a:t>UKSPA</a:t>
            </a:r>
          </a:p>
          <a:p>
            <a:r>
              <a:rPr lang="en-GB" sz="3200" dirty="0">
                <a:solidFill>
                  <a:schemeClr val="accent2"/>
                </a:solidFill>
              </a:rPr>
              <a:t>Company house</a:t>
            </a:r>
          </a:p>
          <a:p>
            <a:r>
              <a:rPr lang="en-GB" sz="3200" dirty="0">
                <a:solidFill>
                  <a:schemeClr val="accent2"/>
                </a:solidFill>
              </a:rPr>
              <a:t>ESRI ARC GIS</a:t>
            </a:r>
          </a:p>
          <a:p>
            <a:r>
              <a:rPr lang="en-GB" sz="3200" dirty="0">
                <a:solidFill>
                  <a:schemeClr val="accent2"/>
                </a:solidFill>
              </a:rPr>
              <a:t>Watson studio</a:t>
            </a:r>
          </a:p>
          <a:p>
            <a:r>
              <a:rPr lang="en-GB" sz="3200" dirty="0">
                <a:solidFill>
                  <a:schemeClr val="accent2"/>
                </a:solidFill>
              </a:rPr>
              <a:t>MSSQL studio</a:t>
            </a:r>
          </a:p>
          <a:p>
            <a:endParaRPr lang="en-GB" sz="3200" dirty="0">
              <a:solidFill>
                <a:schemeClr val="accent2"/>
              </a:solidFill>
            </a:endParaRPr>
          </a:p>
          <a:p>
            <a:endParaRPr lang="en-GB" sz="3200" dirty="0"/>
          </a:p>
          <a:p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9531347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24A41-358F-4D04-B8BF-850F02323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9332" y="2069869"/>
            <a:ext cx="5735781" cy="2227810"/>
          </a:xfrm>
        </p:spPr>
        <p:txBody>
          <a:bodyPr>
            <a:normAutofit/>
          </a:bodyPr>
          <a:lstStyle/>
          <a:p>
            <a:r>
              <a:rPr lang="en-GB" sz="7200" dirty="0">
                <a:solidFill>
                  <a:schemeClr val="accent2"/>
                </a:solidFill>
              </a:rPr>
              <a:t>Thank you!</a:t>
            </a:r>
            <a:endParaRPr lang="en-GB" sz="7200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1432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Agenda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1057275" y="1730674"/>
            <a:ext cx="10657184" cy="4971752"/>
          </a:xfrm>
          <a:prstGeom prst="rect">
            <a:avLst/>
          </a:prstGeom>
        </p:spPr>
        <p:txBody>
          <a:bodyPr lIns="121917" tIns="60958" rIns="121917" bIns="60958">
            <a:noAutofit/>
          </a:bodyPr>
          <a:lstStyle/>
          <a:p>
            <a:pPr marL="742950" indent="-742950" algn="just">
              <a:lnSpc>
                <a:spcPct val="100000"/>
              </a:lnSpc>
              <a:spcAft>
                <a:spcPts val="800"/>
              </a:spcAft>
              <a:buClr>
                <a:schemeClr val="accent2"/>
              </a:buClr>
              <a:buFont typeface="+mj-lt"/>
              <a:buAutoNum type="arabicPeriod"/>
            </a:pPr>
            <a:r>
              <a:rPr lang="en-GB" altLang="en-US" sz="3000" dirty="0">
                <a:solidFill>
                  <a:schemeClr val="accent2"/>
                </a:solidFill>
              </a:rPr>
              <a:t>A brief introduction of cluster</a:t>
            </a:r>
          </a:p>
          <a:p>
            <a:pPr marL="742950" indent="-742950" algn="just">
              <a:lnSpc>
                <a:spcPct val="100000"/>
              </a:lnSpc>
              <a:spcAft>
                <a:spcPts val="800"/>
              </a:spcAft>
              <a:buClr>
                <a:schemeClr val="accent2"/>
              </a:buClr>
              <a:buFont typeface="+mj-lt"/>
              <a:buAutoNum type="arabicPeriod"/>
            </a:pPr>
            <a:r>
              <a:rPr lang="en-GB" altLang="en-US" sz="3000" dirty="0">
                <a:solidFill>
                  <a:schemeClr val="accent2"/>
                </a:solidFill>
              </a:rPr>
              <a:t>Factors responsible in the formation of the region </a:t>
            </a:r>
          </a:p>
          <a:p>
            <a:pPr marL="742950" indent="-742950" algn="just">
              <a:lnSpc>
                <a:spcPct val="100000"/>
              </a:lnSpc>
              <a:spcAft>
                <a:spcPts val="800"/>
              </a:spcAft>
              <a:buClr>
                <a:schemeClr val="accent2"/>
              </a:buClr>
              <a:buFont typeface="+mj-lt"/>
              <a:buAutoNum type="arabicPeriod"/>
            </a:pPr>
            <a:r>
              <a:rPr lang="en-GB" altLang="en-US" sz="3000" dirty="0">
                <a:solidFill>
                  <a:schemeClr val="accent2"/>
                </a:solidFill>
              </a:rPr>
              <a:t>Methodology</a:t>
            </a:r>
          </a:p>
          <a:p>
            <a:pPr marL="742950" indent="-742950" algn="just">
              <a:lnSpc>
                <a:spcPct val="100000"/>
              </a:lnSpc>
              <a:spcAft>
                <a:spcPts val="800"/>
              </a:spcAft>
              <a:buClr>
                <a:schemeClr val="accent2"/>
              </a:buClr>
              <a:buFont typeface="+mj-lt"/>
              <a:buAutoNum type="arabicPeriod"/>
            </a:pPr>
            <a:r>
              <a:rPr lang="en-GB" altLang="en-US" sz="3000" dirty="0">
                <a:solidFill>
                  <a:schemeClr val="accent2"/>
                </a:solidFill>
              </a:rPr>
              <a:t>Results and perspectives</a:t>
            </a:r>
          </a:p>
          <a:p>
            <a:pPr marL="742950" indent="-742950" algn="just">
              <a:lnSpc>
                <a:spcPct val="100000"/>
              </a:lnSpc>
              <a:spcAft>
                <a:spcPts val="800"/>
              </a:spcAft>
              <a:buClr>
                <a:schemeClr val="accent2"/>
              </a:buClr>
              <a:buFont typeface="+mj-lt"/>
              <a:buAutoNum type="arabicPeriod"/>
            </a:pPr>
            <a:r>
              <a:rPr lang="en-GB" altLang="en-US" sz="3000" dirty="0">
                <a:solidFill>
                  <a:schemeClr val="accent2"/>
                </a:solidFill>
              </a:rPr>
              <a:t>Future recommendations</a:t>
            </a:r>
          </a:p>
          <a:p>
            <a:pPr marL="0" indent="0" algn="just">
              <a:lnSpc>
                <a:spcPct val="80000"/>
              </a:lnSpc>
              <a:spcAft>
                <a:spcPts val="800"/>
              </a:spcAft>
              <a:buClr>
                <a:schemeClr val="accent2"/>
              </a:buClr>
              <a:buNone/>
            </a:pPr>
            <a:r>
              <a:rPr lang="en-GB" altLang="en-US" sz="3000" dirty="0">
                <a:solidFill>
                  <a:schemeClr val="accent2"/>
                </a:solidFill>
              </a:rPr>
              <a:t>   </a:t>
            </a:r>
          </a:p>
          <a:p>
            <a:pPr marL="514350" indent="-514350" algn="just">
              <a:lnSpc>
                <a:spcPct val="80000"/>
              </a:lnSpc>
              <a:spcAft>
                <a:spcPts val="800"/>
              </a:spcAft>
              <a:buClr>
                <a:schemeClr val="accent2"/>
              </a:buClr>
              <a:buAutoNum type="arabicPeriod" startAt="5"/>
            </a:pPr>
            <a:endParaRPr lang="en-GB" altLang="en-US" sz="30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37927"/>
    </mc:Choice>
    <mc:Fallback xmlns="">
      <p:transition spd="slow" advTm="637927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What Is a Cluster?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696616" y="1543268"/>
            <a:ext cx="10657184" cy="4971752"/>
          </a:xfrm>
          <a:prstGeom prst="rect">
            <a:avLst/>
          </a:prstGeom>
        </p:spPr>
        <p:txBody>
          <a:bodyPr lIns="121917" tIns="60958" rIns="121917" bIns="60958">
            <a:noAutofit/>
          </a:bodyPr>
          <a:lstStyle/>
          <a:p>
            <a:r>
              <a:rPr lang="en-GB" dirty="0">
                <a:solidFill>
                  <a:schemeClr val="accent2"/>
                </a:solidFill>
              </a:rPr>
              <a:t>Clusters are geographic concentrations of interconnected companies and institutions in a particular field. </a:t>
            </a:r>
          </a:p>
          <a:p>
            <a:r>
              <a:rPr lang="en-GB" dirty="0">
                <a:solidFill>
                  <a:schemeClr val="accent2"/>
                </a:solidFill>
              </a:rPr>
              <a:t>Clusters encompass an array of linked industries and other entities important to competition. </a:t>
            </a:r>
          </a:p>
          <a:p>
            <a:r>
              <a:rPr lang="en-GB" dirty="0">
                <a:solidFill>
                  <a:schemeClr val="accent2"/>
                </a:solidFill>
              </a:rPr>
              <a:t>They include, for example, suppliers of specialized inputs such as components, machinery, and services, and providers of specialized infrastructure.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184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37927"/>
    </mc:Choice>
    <mc:Fallback xmlns="">
      <p:transition spd="slow" advTm="637927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What Is a Cluster?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696616" y="1543268"/>
            <a:ext cx="10657184" cy="4971752"/>
          </a:xfrm>
          <a:prstGeom prst="rect">
            <a:avLst/>
          </a:prstGeom>
        </p:spPr>
        <p:txBody>
          <a:bodyPr lIns="121917" tIns="60958" rIns="121917" bIns="60958">
            <a:noAutofit/>
          </a:bodyPr>
          <a:lstStyle/>
          <a:p>
            <a:r>
              <a:rPr lang="en-GB" dirty="0">
                <a:solidFill>
                  <a:schemeClr val="accent2"/>
                </a:solidFill>
              </a:rPr>
              <a:t>Clusters also often extend downstream to channels and customers and laterally to manufacturers of complementary products and to companies in industries related by skills, technologies, or common inputs. </a:t>
            </a:r>
          </a:p>
          <a:p>
            <a:r>
              <a:rPr lang="en-GB" dirty="0">
                <a:solidFill>
                  <a:schemeClr val="accent2"/>
                </a:solidFill>
              </a:rPr>
              <a:t>Finally, many clusters include governmental and other institutions—such as universities, standards-setting agencies, think tanks, vocational training providers, and trade associations—that provide specialized training, education, information, research, and technical support.</a:t>
            </a:r>
          </a:p>
        </p:txBody>
      </p:sp>
    </p:spTree>
    <p:extLst>
      <p:ext uri="{BB962C8B-B14F-4D97-AF65-F5344CB8AC3E}">
        <p14:creationId xmlns:p14="http://schemas.microsoft.com/office/powerpoint/2010/main" val="1605098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37927"/>
    </mc:Choice>
    <mc:Fallback xmlns="">
      <p:transition spd="slow" advTm="637927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2DACCB4E-281E-41E8-9955-353BD70DC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/>
              <a:t>Factors in the formation of the region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7E7BBE-E38C-4088-A178-2513F423482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806382" y="2096174"/>
            <a:ext cx="5499418" cy="345106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1BD81D7-6FC7-4F6A-B572-EBDAEF554B87}"/>
              </a:ext>
            </a:extLst>
          </p:cNvPr>
          <p:cNvSpPr txBox="1"/>
          <p:nvPr/>
        </p:nvSpPr>
        <p:spPr>
          <a:xfrm>
            <a:off x="7305237" y="5556764"/>
            <a:ext cx="2261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Feldman et. al. (2005)</a:t>
            </a:r>
          </a:p>
        </p:txBody>
      </p:sp>
    </p:spTree>
    <p:extLst>
      <p:ext uri="{BB962C8B-B14F-4D97-AF65-F5344CB8AC3E}">
        <p14:creationId xmlns:p14="http://schemas.microsoft.com/office/powerpoint/2010/main" val="3541277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70980"/>
    </mc:Choice>
    <mc:Fallback xmlns="">
      <p:transition spd="slow" advTm="77098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838200" y="94456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/>
              <a:t>Characteristics that determine the economic performance of industrial clusters.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60AB1BD-3CDF-45B9-AF40-6F8FF0507186}"/>
              </a:ext>
            </a:extLst>
          </p:cNvPr>
          <p:cNvPicPr>
            <a:picLocks noGrp="1"/>
          </p:cNvPicPr>
          <p:nvPr>
            <p:ph sz="quarter" idx="4294967295"/>
          </p:nvPr>
        </p:nvPicPr>
        <p:blipFill>
          <a:blip r:embed="rId3"/>
          <a:stretch>
            <a:fillRect/>
          </a:stretch>
        </p:blipFill>
        <p:spPr>
          <a:xfrm>
            <a:off x="1595437" y="1709737"/>
            <a:ext cx="9001125" cy="41433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5F98C5F-46D4-4668-9030-468339959D2F}"/>
              </a:ext>
            </a:extLst>
          </p:cNvPr>
          <p:cNvSpPr txBox="1"/>
          <p:nvPr/>
        </p:nvSpPr>
        <p:spPr>
          <a:xfrm>
            <a:off x="7752912" y="6276974"/>
            <a:ext cx="2105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Morosini P. (2004)</a:t>
            </a:r>
          </a:p>
        </p:txBody>
      </p:sp>
    </p:spTree>
    <p:extLst>
      <p:ext uri="{BB962C8B-B14F-4D97-AF65-F5344CB8AC3E}">
        <p14:creationId xmlns:p14="http://schemas.microsoft.com/office/powerpoint/2010/main" val="735453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37927"/>
    </mc:Choice>
    <mc:Fallback xmlns="">
      <p:transition spd="slow" advTm="637927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2DACCB4E-281E-41E8-9955-353BD70DC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Data Collection and analysis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F3999AE-B413-4264-A678-192AD00BD42B}"/>
              </a:ext>
            </a:extLst>
          </p:cNvPr>
          <p:cNvSpPr txBox="1">
            <a:spLocks/>
          </p:cNvSpPr>
          <p:nvPr/>
        </p:nvSpPr>
        <p:spPr>
          <a:xfrm>
            <a:off x="696616" y="1543268"/>
            <a:ext cx="10657184" cy="4971752"/>
          </a:xfrm>
          <a:prstGeom prst="rect">
            <a:avLst/>
          </a:prstGeom>
        </p:spPr>
        <p:txBody>
          <a:bodyPr vert="horz" lIns="121917" tIns="60958" rIns="121917" bIns="60958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indent="-742950" algn="just">
              <a:lnSpc>
                <a:spcPct val="100000"/>
              </a:lnSpc>
              <a:spcAft>
                <a:spcPts val="800"/>
              </a:spcAft>
              <a:buClr>
                <a:schemeClr val="accent2"/>
              </a:buClr>
              <a:buFont typeface="+mj-lt"/>
              <a:buAutoNum type="arabicPeriod"/>
            </a:pPr>
            <a:r>
              <a:rPr lang="en-GB" altLang="en-US" sz="3000" dirty="0">
                <a:solidFill>
                  <a:schemeClr val="accent2"/>
                </a:solidFill>
              </a:rPr>
              <a:t>At a micro-level, GIS will be used with real data obtained from the UK Office of National Statistics and data.gov.uk to create mashups of the  (post code) locations of ‘prey’ firms onto maps </a:t>
            </a:r>
          </a:p>
          <a:p>
            <a:pPr marL="742950" indent="-742950" algn="just">
              <a:lnSpc>
                <a:spcPct val="100000"/>
              </a:lnSpc>
              <a:spcAft>
                <a:spcPts val="800"/>
              </a:spcAft>
              <a:buClr>
                <a:schemeClr val="accent2"/>
              </a:buClr>
              <a:buFont typeface="+mj-lt"/>
              <a:buAutoNum type="arabicPeriod"/>
            </a:pPr>
            <a:r>
              <a:rPr lang="en-GB" altLang="en-US" sz="3000" dirty="0">
                <a:solidFill>
                  <a:schemeClr val="accent2"/>
                </a:solidFill>
              </a:rPr>
              <a:t>Then superimpose real "predators", using data regarding mature clusters (obtained from UKSPA, IASP etc) as well as younger nascent initiatives (from innovate UK). </a:t>
            </a:r>
          </a:p>
        </p:txBody>
      </p:sp>
    </p:spTree>
    <p:extLst>
      <p:ext uri="{BB962C8B-B14F-4D97-AF65-F5344CB8AC3E}">
        <p14:creationId xmlns:p14="http://schemas.microsoft.com/office/powerpoint/2010/main" val="3395148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70980"/>
    </mc:Choice>
    <mc:Fallback xmlns="">
      <p:transition spd="slow" advTm="77098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2DACCB4E-281E-41E8-9955-353BD70DC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Data Collection and analysis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F3999AE-B413-4264-A678-192AD00BD42B}"/>
              </a:ext>
            </a:extLst>
          </p:cNvPr>
          <p:cNvSpPr txBox="1">
            <a:spLocks/>
          </p:cNvSpPr>
          <p:nvPr/>
        </p:nvSpPr>
        <p:spPr>
          <a:xfrm>
            <a:off x="696616" y="1543268"/>
            <a:ext cx="10657184" cy="4971752"/>
          </a:xfrm>
          <a:prstGeom prst="rect">
            <a:avLst/>
          </a:prstGeom>
        </p:spPr>
        <p:txBody>
          <a:bodyPr vert="horz" lIns="121917" tIns="60958" rIns="121917" bIns="60958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indent="-742950" algn="just">
              <a:lnSpc>
                <a:spcPct val="100000"/>
              </a:lnSpc>
              <a:spcAft>
                <a:spcPts val="800"/>
              </a:spcAft>
              <a:buClr>
                <a:schemeClr val="accent2"/>
              </a:buClr>
              <a:buFont typeface="+mj-lt"/>
              <a:buAutoNum type="arabicPeriod"/>
            </a:pPr>
            <a:r>
              <a:rPr lang="en-GB" altLang="en-US" sz="3000" dirty="0">
                <a:solidFill>
                  <a:schemeClr val="accent2"/>
                </a:solidFill>
              </a:rPr>
              <a:t>At a micro-level, GIS will be used with real data obtained from the UK Office of National Statistics and data.gov.uk to create mashups of the  (post code) locations of ‘prey’ firms onto maps </a:t>
            </a:r>
          </a:p>
          <a:p>
            <a:pPr marL="742950" indent="-742950" algn="just">
              <a:lnSpc>
                <a:spcPct val="100000"/>
              </a:lnSpc>
              <a:spcAft>
                <a:spcPts val="800"/>
              </a:spcAft>
              <a:buClr>
                <a:schemeClr val="accent2"/>
              </a:buClr>
              <a:buFont typeface="+mj-lt"/>
              <a:buAutoNum type="arabicPeriod"/>
            </a:pPr>
            <a:r>
              <a:rPr lang="en-GB" altLang="en-US" sz="3000" dirty="0">
                <a:solidFill>
                  <a:schemeClr val="accent2"/>
                </a:solidFill>
              </a:rPr>
              <a:t>Then superimpose real "predators", using data regarding mature clusters (obtained from UKSPA, IASP etc) as well as younger nascent initiatives (from innovate UK). </a:t>
            </a:r>
          </a:p>
          <a:p>
            <a:pPr marL="742950" indent="-742950" algn="just">
              <a:lnSpc>
                <a:spcPct val="100000"/>
              </a:lnSpc>
              <a:spcAft>
                <a:spcPts val="800"/>
              </a:spcAft>
              <a:buClr>
                <a:schemeClr val="accent2"/>
              </a:buClr>
              <a:buFont typeface="+mj-lt"/>
              <a:buAutoNum type="arabicPeriod"/>
            </a:pPr>
            <a:r>
              <a:rPr lang="en-GB" altLang="en-US" sz="3000" dirty="0">
                <a:solidFill>
                  <a:schemeClr val="accent2"/>
                </a:solidFill>
              </a:rPr>
              <a:t>Any missing data can be retrieved from database sources that KU routinely subscribes to, including Thomson ONE, FAME, Business Source Premier (EBSCO), Mintel Reports etc. </a:t>
            </a:r>
          </a:p>
        </p:txBody>
      </p:sp>
    </p:spTree>
    <p:extLst>
      <p:ext uri="{BB962C8B-B14F-4D97-AF65-F5344CB8AC3E}">
        <p14:creationId xmlns:p14="http://schemas.microsoft.com/office/powerpoint/2010/main" val="309587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70980"/>
    </mc:Choice>
    <mc:Fallback xmlns="">
      <p:transition spd="slow" advTm="77098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2DACCB4E-281E-41E8-9955-353BD70DC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7B0FBD9-7FF0-488C-90AE-5683A6FF5D72}"/>
              </a:ext>
            </a:extLst>
          </p:cNvPr>
          <p:cNvSpPr txBox="1">
            <a:spLocks/>
          </p:cNvSpPr>
          <p:nvPr/>
        </p:nvSpPr>
        <p:spPr>
          <a:xfrm>
            <a:off x="696616" y="1543268"/>
            <a:ext cx="10657184" cy="4971752"/>
          </a:xfrm>
          <a:prstGeom prst="rect">
            <a:avLst/>
          </a:prstGeom>
        </p:spPr>
        <p:txBody>
          <a:bodyPr vert="horz" lIns="121917" tIns="60958" rIns="121917" bIns="60958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indent="-742950" algn="just">
              <a:lnSpc>
                <a:spcPct val="100000"/>
              </a:lnSpc>
              <a:spcAft>
                <a:spcPts val="800"/>
              </a:spcAft>
              <a:buClr>
                <a:schemeClr val="accent2"/>
              </a:buClr>
              <a:buFont typeface="+mj-lt"/>
              <a:buAutoNum type="arabicPeriod"/>
            </a:pPr>
            <a:r>
              <a:rPr lang="en-GB" altLang="en-US" sz="3000" dirty="0">
                <a:solidFill>
                  <a:schemeClr val="accent2"/>
                </a:solidFill>
              </a:rPr>
              <a:t>At a micro-level, GIS will be used with real data obtained from the UK Office of National Statistics and data.gov.uk to create mashups of the  (post code) locations of ‘prey’ firms onto maps </a:t>
            </a:r>
          </a:p>
          <a:p>
            <a:pPr marL="742950" indent="-742950" algn="just">
              <a:lnSpc>
                <a:spcPct val="100000"/>
              </a:lnSpc>
              <a:spcAft>
                <a:spcPts val="800"/>
              </a:spcAft>
              <a:buClr>
                <a:schemeClr val="accent2"/>
              </a:buClr>
              <a:buFont typeface="+mj-lt"/>
              <a:buAutoNum type="arabicPeriod"/>
            </a:pPr>
            <a:r>
              <a:rPr lang="en-GB" altLang="en-US" sz="3000" dirty="0">
                <a:solidFill>
                  <a:schemeClr val="accent2"/>
                </a:solidFill>
              </a:rPr>
              <a:t>Then superimpose real "predators", using data regarding mature clusters (obtained from UKSPA, IASP etc) as well as younger nascent initiatives (from innovate UK). </a:t>
            </a:r>
          </a:p>
          <a:p>
            <a:pPr marL="742950" indent="-742950" algn="just">
              <a:lnSpc>
                <a:spcPct val="100000"/>
              </a:lnSpc>
              <a:spcAft>
                <a:spcPts val="800"/>
              </a:spcAft>
              <a:buClr>
                <a:schemeClr val="accent2"/>
              </a:buClr>
              <a:buFont typeface="+mj-lt"/>
              <a:buAutoNum type="arabicPeriod"/>
            </a:pPr>
            <a:r>
              <a:rPr lang="en-GB" altLang="en-US" sz="3000" dirty="0">
                <a:solidFill>
                  <a:schemeClr val="accent2"/>
                </a:solidFill>
              </a:rPr>
              <a:t>Any missing data can be retrieved from database sources that KU routinely subscribes to, including Thomson ONE, FAME, Business Source Premier (EBSCO), Mintel Reports etc. </a:t>
            </a:r>
          </a:p>
        </p:txBody>
      </p:sp>
    </p:spTree>
    <p:extLst>
      <p:ext uri="{BB962C8B-B14F-4D97-AF65-F5344CB8AC3E}">
        <p14:creationId xmlns:p14="http://schemas.microsoft.com/office/powerpoint/2010/main" val="2549449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70980"/>
    </mc:Choice>
    <mc:Fallback xmlns="">
      <p:transition spd="slow" advTm="770980"/>
    </mc:Fallback>
  </mc:AlternateContent>
</p:sld>
</file>

<file path=ppt/theme/theme1.xml><?xml version="1.0" encoding="utf-8"?>
<a:theme xmlns:a="http://schemas.openxmlformats.org/drawingml/2006/main" name="Custom Design">
  <a:themeElements>
    <a:clrScheme name="Fluj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SPR" id="{EAF2186D-9275-CE49-A234-63D41C249FFD}" vid="{A2DE30CA-ABA5-1446-8E24-3469EA5F54C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C8611808608A143B12AB72C04EFE41A" ma:contentTypeVersion="8" ma:contentTypeDescription="Create a new document." ma:contentTypeScope="" ma:versionID="f1faf7efcf663b5ff2993763c7a6ae56">
  <xsd:schema xmlns:xsd="http://www.w3.org/2001/XMLSchema" xmlns:xs="http://www.w3.org/2001/XMLSchema" xmlns:p="http://schemas.microsoft.com/office/2006/metadata/properties" xmlns:ns2="88c41e78-1ee5-4214-b4ba-3badc85dd9f7" xmlns:ns3="8f0ef409-5688-4e0a-8a66-a432aad75ea4" targetNamespace="http://schemas.microsoft.com/office/2006/metadata/properties" ma:root="true" ma:fieldsID="6aebcc4e33e8454e70adf33b70be1653" ns2:_="" ns3:_="">
    <xsd:import namespace="88c41e78-1ee5-4214-b4ba-3badc85dd9f7"/>
    <xsd:import namespace="8f0ef409-5688-4e0a-8a66-a432aad75ea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OCR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8c41e78-1ee5-4214-b4ba-3badc85dd9f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2" nillable="true" ma:displayName="MediaServiceLocation" ma:internalName="MediaServiceLocation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0ef409-5688-4e0a-8a66-a432aad75ea4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66BD553-AC2C-46BE-9F88-EC5DEAD0BE83}">
  <ds:schemaRefs>
    <ds:schemaRef ds:uri="http://purl.org/dc/dcmitype/"/>
    <ds:schemaRef ds:uri="88c41e78-1ee5-4214-b4ba-3badc85dd9f7"/>
    <ds:schemaRef ds:uri="http://purl.org/dc/terms/"/>
    <ds:schemaRef ds:uri="http://purl.org/dc/elements/1.1/"/>
    <ds:schemaRef ds:uri="http://schemas.openxmlformats.org/package/2006/metadata/core-properties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8f0ef409-5688-4e0a-8a66-a432aad75ea4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304619CF-4D52-4A04-B0CD-4D3688D2867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A0477EC-CE8F-4920-8A7E-0ED667D93AC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8c41e78-1ee5-4214-b4ba-3badc85dd9f7"/>
    <ds:schemaRef ds:uri="8f0ef409-5688-4e0a-8a66-a432aad75ea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Introduction to PR</Template>
  <TotalTime>2170</TotalTime>
  <Words>788</Words>
  <Application>Microsoft Office PowerPoint</Application>
  <PresentationFormat>Widescreen</PresentationFormat>
  <Paragraphs>66</Paragraphs>
  <Slides>15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Custom Design</vt:lpstr>
      <vt:lpstr>PowerPoint Presentation</vt:lpstr>
      <vt:lpstr>Agenda </vt:lpstr>
      <vt:lpstr>What Is a Cluster?</vt:lpstr>
      <vt:lpstr>What Is a Cluster?</vt:lpstr>
      <vt:lpstr>Factors in the formation of the region</vt:lpstr>
      <vt:lpstr>Characteristics that determine the economic performance of industrial clusters.</vt:lpstr>
      <vt:lpstr>Data Collection and analysis</vt:lpstr>
      <vt:lpstr>Data Collection and analysis</vt:lpstr>
      <vt:lpstr>Methodology</vt:lpstr>
      <vt:lpstr>Data Collection and analysis</vt:lpstr>
      <vt:lpstr>Methodology - Regression analysis</vt:lpstr>
      <vt:lpstr>Results and perspectives</vt:lpstr>
      <vt:lpstr>Future recommendations</vt:lpstr>
      <vt:lpstr>References: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London School of Public Relation LSPR</dc:creator>
  <cp:lastModifiedBy>Yajesh Kumar</cp:lastModifiedBy>
  <cp:revision>85</cp:revision>
  <cp:lastPrinted>2017-04-24T08:46:14Z</cp:lastPrinted>
  <dcterms:created xsi:type="dcterms:W3CDTF">2016-07-27T09:06:14Z</dcterms:created>
  <dcterms:modified xsi:type="dcterms:W3CDTF">2019-06-30T11:09:54Z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0x010100FC8611808608A143B12AB72C04EFE41A</vt:lpwstr>
  </property>
</Properties>
</file>