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xmy6PVr4ZgjyDd/xjpUHYpyfZ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88669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1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af11d1a4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af11d1a4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5af11d1a4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88608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96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66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92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80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af11d1a4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af11d1a4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5af11d1a4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82907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82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65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30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72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99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18" name="Google Shape;18;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75" name="Google Shape;75;p21"/>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76" name="Google Shape;76;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2"/>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2" name="Google Shape;82;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3"/>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8" name="Google Shape;88;p23"/>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9" name="Google Shape;89;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23"/>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Rockwell"/>
              <a:buNone/>
            </a:pPr>
            <a:r>
              <a:rPr lang="en-US" sz="8000" b="0" cap="none">
                <a:solidFill>
                  <a:schemeClr val="lt1"/>
                </a:solidFill>
                <a:latin typeface="Rockwell"/>
                <a:ea typeface="Rockwell"/>
                <a:cs typeface="Rockwell"/>
                <a:sym typeface="Rockwell"/>
              </a:rPr>
              <a:t>“</a:t>
            </a:r>
            <a:endParaRPr/>
          </a:p>
        </p:txBody>
      </p:sp>
      <p:sp>
        <p:nvSpPr>
          <p:cNvPr id="93" name="Google Shape;93;p23"/>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Rockwell"/>
              <a:buNone/>
            </a:pPr>
            <a:r>
              <a:rPr lang="en-US" sz="8000" b="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4"/>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7" name="Google Shape;97;p2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5"/>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3" name="Google Shape;103;p25"/>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4" name="Google Shape;104;p25"/>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5" name="Google Shape;105;p25"/>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6" name="Google Shape;106;p25"/>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400"/>
              <a:buNone/>
              <a:defRPr sz="24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07" name="Google Shape;107;p25"/>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08" name="Google Shape;108;p2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913795"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4" name="Google Shape;114;p26"/>
          <p:cNvSpPr>
            <a:spLocks noGrp="1"/>
          </p:cNvSpPr>
          <p:nvPr>
            <p:ph type="pic" idx="2"/>
          </p:nvPr>
        </p:nvSpPr>
        <p:spPr>
          <a:xfrm>
            <a:off x="1092020"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5" name="Google Shape;115;p26"/>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6" name="Google Shape;116;p26"/>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17" name="Google Shape;117;p26"/>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18" name="Google Shape;118;p26"/>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19" name="Google Shape;119;p26"/>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1000"/>
              </a:spcBef>
              <a:spcAft>
                <a:spcPts val="0"/>
              </a:spcAft>
              <a:buClr>
                <a:schemeClr val="lt1"/>
              </a:buClr>
              <a:buSzPts val="2000"/>
              <a:buNone/>
              <a:defRPr sz="2000" b="0">
                <a:solidFill>
                  <a:schemeClr val="lt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20" name="Google Shape;120;p26"/>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1600"/>
              <a:buFont typeface="Arial"/>
              <a:buNone/>
              <a:defRPr sz="1600" b="0" i="0" u="none" strike="noStrike" cap="none">
                <a:solidFill>
                  <a:schemeClr val="lt1"/>
                </a:solidFill>
                <a:latin typeface="Rockwell"/>
                <a:ea typeface="Rockwell"/>
                <a:cs typeface="Rockwell"/>
                <a:sym typeface="Rockwell"/>
              </a:defRPr>
            </a:lvl9pPr>
          </a:lstStyle>
          <a:p>
            <a:endParaRPr/>
          </a:p>
        </p:txBody>
      </p:sp>
      <p:sp>
        <p:nvSpPr>
          <p:cNvPr id="121" name="Google Shape;121;p26"/>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400"/>
              <a:buNone/>
              <a:defRPr sz="1400"/>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22" name="Google Shape;122;p2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2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7"/>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28" name="Google Shape;128;p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8"/>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34" name="Google Shape;134;p2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4" name="Google Shape;2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2400"/>
              <a:buNone/>
              <a:defRPr sz="24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6" name="Google Shape;36;p15"/>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7" name="Google Shape;37;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lt1"/>
              </a:buClr>
              <a:buSzPts val="2400"/>
              <a:buNone/>
              <a:defRPr sz="2400" b="1"/>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1" name="Google Shape;61;p19"/>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600"/>
              <a:buNone/>
              <a:defRPr sz="16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lt1"/>
              </a:buClr>
              <a:buSzPts val="3200"/>
              <a:buFont typeface="Arial"/>
              <a:buNone/>
              <a:defRPr sz="3200" b="0" i="0" u="none" strike="noStrike" cap="none">
                <a:solidFill>
                  <a:schemeClr val="lt1"/>
                </a:solidFill>
                <a:latin typeface="Rockwell"/>
                <a:ea typeface="Rockwell"/>
                <a:cs typeface="Rockwell"/>
                <a:sym typeface="Rockwell"/>
              </a:defRPr>
            </a:lvl1pPr>
            <a:lvl2pPr marR="0" lvl="1" algn="l" rtl="0">
              <a:lnSpc>
                <a:spcPct val="120000"/>
              </a:lnSpc>
              <a:spcBef>
                <a:spcPts val="500"/>
              </a:spcBef>
              <a:spcAft>
                <a:spcPts val="0"/>
              </a:spcAft>
              <a:buClr>
                <a:schemeClr val="lt1"/>
              </a:buClr>
              <a:buSzPts val="2800"/>
              <a:buFont typeface="Arial"/>
              <a:buNone/>
              <a:defRPr sz="2800" b="0" i="0" u="none" strike="noStrike" cap="none">
                <a:solidFill>
                  <a:schemeClr val="lt1"/>
                </a:solidFill>
                <a:latin typeface="Rockwell"/>
                <a:ea typeface="Rockwell"/>
                <a:cs typeface="Rockwell"/>
                <a:sym typeface="Rockwell"/>
              </a:defRPr>
            </a:lvl2pPr>
            <a:lvl3pPr marR="0" lvl="2" algn="l" rtl="0">
              <a:lnSpc>
                <a:spcPct val="120000"/>
              </a:lnSpc>
              <a:spcBef>
                <a:spcPts val="50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3pPr>
            <a:lvl4pPr marR="0" lvl="3"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4pPr>
            <a:lvl5pPr marR="0" lvl="4"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5pPr>
            <a:lvl6pPr marR="0" lvl="5"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6pPr>
            <a:lvl7pPr marR="0" lvl="6"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7pPr>
            <a:lvl8pPr marR="0" lvl="7"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8pPr>
            <a:lvl9pPr marR="0" lvl="8" algn="l" rtl="0">
              <a:lnSpc>
                <a:spcPct val="120000"/>
              </a:lnSpc>
              <a:spcBef>
                <a:spcPts val="500"/>
              </a:spcBef>
              <a:spcAft>
                <a:spcPts val="0"/>
              </a:spcAft>
              <a:buClr>
                <a:schemeClr val="lt1"/>
              </a:buClr>
              <a:buSzPts val="2000"/>
              <a:buFont typeface="Arial"/>
              <a:buNone/>
              <a:defRPr sz="2000" b="0" i="0" u="none" strike="noStrike" cap="none">
                <a:solidFill>
                  <a:schemeClr val="lt1"/>
                </a:solidFill>
                <a:latin typeface="Rockwell"/>
                <a:ea typeface="Rockwell"/>
                <a:cs typeface="Rockwell"/>
                <a:sym typeface="Rockwell"/>
              </a:defRPr>
            </a:lvl9pPr>
          </a:lstStyle>
          <a:p>
            <a:endParaRPr/>
          </a:p>
        </p:txBody>
      </p:sp>
      <p:sp>
        <p:nvSpPr>
          <p:cNvPr id="68" name="Google Shape;68;p20"/>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lt1"/>
              </a:buClr>
              <a:buSzPts val="1800"/>
              <a:buNone/>
              <a:defRPr sz="1800"/>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Rockwell"/>
                <a:ea typeface="Rockwell"/>
                <a:cs typeface="Rockwell"/>
                <a:sym typeface="Rockwel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Rockwell"/>
                <a:ea typeface="Rockwell"/>
                <a:cs typeface="Rockwell"/>
                <a:sym typeface="Rockwel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Rockwell"/>
                <a:ea typeface="Rockwell"/>
                <a:cs typeface="Rockwell"/>
                <a:sym typeface="Rockwel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Rockwell"/>
                <a:ea typeface="Rockwell"/>
                <a:cs typeface="Rockwell"/>
                <a:sym typeface="Rockwel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2" name="Google Shape;12;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3" name="Google Shape;13;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4" name="Google Shape;14;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1595244" y="238313"/>
            <a:ext cx="90015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Bookman Old Style"/>
              <a:buNone/>
            </a:pPr>
            <a:r>
              <a:rPr lang="en-US" sz="5400"/>
              <a:t>MAVERICSDTU</a:t>
            </a:r>
            <a:endParaRPr sz="5400"/>
          </a:p>
        </p:txBody>
      </p:sp>
      <p:sp>
        <p:nvSpPr>
          <p:cNvPr id="142" name="Google Shape;142;p1"/>
          <p:cNvSpPr txBox="1">
            <a:spLocks noGrp="1"/>
          </p:cNvSpPr>
          <p:nvPr>
            <p:ph type="subTitle" idx="1"/>
          </p:nvPr>
        </p:nvSpPr>
        <p:spPr>
          <a:xfrm>
            <a:off x="1524000" y="3280562"/>
            <a:ext cx="9144000" cy="2867700"/>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2400"/>
              <a:buNone/>
            </a:pPr>
            <a:r>
              <a:rPr lang="en-US" sz="2800"/>
              <a:t>Inspire Hackathon 2019</a:t>
            </a:r>
            <a:endParaRPr sz="2800"/>
          </a:p>
          <a:p>
            <a:pPr marL="0" lvl="0" indent="0" algn="ctr" rtl="0">
              <a:lnSpc>
                <a:spcPct val="120000"/>
              </a:lnSpc>
              <a:spcBef>
                <a:spcPts val="1000"/>
              </a:spcBef>
              <a:spcAft>
                <a:spcPts val="0"/>
              </a:spcAft>
              <a:buClr>
                <a:schemeClr val="lt1"/>
              </a:buClr>
              <a:buSzPts val="2400"/>
              <a:buNone/>
            </a:pPr>
            <a:endParaRPr/>
          </a:p>
          <a:p>
            <a:pPr marL="0" lvl="0" indent="0" algn="ctr" rtl="0">
              <a:lnSpc>
                <a:spcPct val="120000"/>
              </a:lnSpc>
              <a:spcBef>
                <a:spcPts val="1000"/>
              </a:spcBef>
              <a:spcAft>
                <a:spcPts val="0"/>
              </a:spcAft>
              <a:buClr>
                <a:schemeClr val="lt1"/>
              </a:buClr>
              <a:buSzPts val="2400"/>
              <a:buNone/>
            </a:pPr>
            <a:r>
              <a:rPr lang="en-US"/>
              <a:t>Team Members :-</a:t>
            </a:r>
            <a:endParaRPr/>
          </a:p>
          <a:p>
            <a:pPr marL="0" lvl="0" indent="0" algn="ctr" rtl="0">
              <a:lnSpc>
                <a:spcPct val="120000"/>
              </a:lnSpc>
              <a:spcBef>
                <a:spcPts val="1000"/>
              </a:spcBef>
              <a:spcAft>
                <a:spcPts val="0"/>
              </a:spcAft>
              <a:buClr>
                <a:schemeClr val="lt1"/>
              </a:buClr>
              <a:buSzPts val="2400"/>
              <a:buNone/>
            </a:pPr>
            <a:r>
              <a:rPr lang="en-US"/>
              <a:t>Yash Kumar Gupta, 3</a:t>
            </a:r>
            <a:r>
              <a:rPr lang="en-US" baseline="30000"/>
              <a:t>rd</a:t>
            </a:r>
            <a:r>
              <a:rPr lang="en-US"/>
              <a:t> Year, CSE ,B.Tech, DTU</a:t>
            </a:r>
            <a:endParaRPr/>
          </a:p>
          <a:p>
            <a:pPr marL="0" lvl="0" indent="0" algn="ctr" rtl="0">
              <a:lnSpc>
                <a:spcPct val="120000"/>
              </a:lnSpc>
              <a:spcBef>
                <a:spcPts val="1000"/>
              </a:spcBef>
              <a:spcAft>
                <a:spcPts val="0"/>
              </a:spcAft>
              <a:buClr>
                <a:schemeClr val="lt1"/>
              </a:buClr>
              <a:buSzPts val="2400"/>
              <a:buNone/>
            </a:pPr>
            <a:r>
              <a:rPr lang="en-US"/>
              <a:t>Salil Manocha , 3</a:t>
            </a:r>
            <a:r>
              <a:rPr lang="en-US" baseline="30000"/>
              <a:t>rd</a:t>
            </a:r>
            <a:r>
              <a:rPr lang="en-US"/>
              <a:t> Year, SE ,B.Tech, DTU</a:t>
            </a:r>
            <a:endParaRPr/>
          </a:p>
        </p:txBody>
      </p:sp>
      <p:pic>
        <p:nvPicPr>
          <p:cNvPr id="143" name="Google Shape;143;p1"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af11d1a45_0_7"/>
          <p:cNvSpPr txBox="1">
            <a:spLocks noGrp="1"/>
          </p:cNvSpPr>
          <p:nvPr>
            <p:ph type="title"/>
          </p:nvPr>
        </p:nvSpPr>
        <p:spPr>
          <a:xfrm>
            <a:off x="913795" y="180125"/>
            <a:ext cx="10353900" cy="1109179"/>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Future Scope</a:t>
            </a:r>
            <a:endParaRPr sz="4000" dirty="0"/>
          </a:p>
        </p:txBody>
      </p:sp>
      <p:sp>
        <p:nvSpPr>
          <p:cNvPr id="216" name="Google Shape;216;g5af11d1a45_0_7"/>
          <p:cNvSpPr txBox="1">
            <a:spLocks noGrp="1"/>
          </p:cNvSpPr>
          <p:nvPr>
            <p:ph type="body" idx="1"/>
          </p:nvPr>
        </p:nvSpPr>
        <p:spPr>
          <a:xfrm>
            <a:off x="913795" y="1197864"/>
            <a:ext cx="10353900" cy="5449824"/>
          </a:xfrm>
          <a:prstGeom prst="rect">
            <a:avLst/>
          </a:prstGeom>
        </p:spPr>
        <p:txBody>
          <a:bodyPr spcFirstLastPara="1" wrap="square" lIns="91425" tIns="45700" rIns="91425" bIns="45700" anchor="t" anchorCtr="0">
            <a:noAutofit/>
          </a:bodyPr>
          <a:lstStyle/>
          <a:p>
            <a:pPr marL="457200" lvl="0" indent="-368300" algn="l" rtl="0">
              <a:spcBef>
                <a:spcPts val="1000"/>
              </a:spcBef>
              <a:spcAft>
                <a:spcPts val="0"/>
              </a:spcAft>
              <a:buSzPts val="2200"/>
              <a:buChar char="•"/>
            </a:pPr>
            <a:r>
              <a:rPr lang="en-US" dirty="0" smtClean="0"/>
              <a:t>The Current Approach gave an Accuracy of 76% on a Dataset(readings of 5 days for 1000 consumers) with 2 Features (Power consumption, Periodic Readings). But accuracy can be increased further with a larger dataset and more layers in ANN.</a:t>
            </a:r>
          </a:p>
          <a:p>
            <a:pPr marL="457200" lvl="0" indent="-368300" algn="l" rtl="0">
              <a:spcBef>
                <a:spcPts val="1000"/>
              </a:spcBef>
              <a:spcAft>
                <a:spcPts val="0"/>
              </a:spcAft>
              <a:buSzPts val="2200"/>
              <a:buChar char="•"/>
            </a:pPr>
            <a:r>
              <a:rPr lang="en-US" dirty="0" smtClean="0"/>
              <a:t>For </a:t>
            </a:r>
            <a:r>
              <a:rPr lang="en-US" dirty="0"/>
              <a:t>a larger dataset with more number of features, a time-series based model can be trained( using LSTM and GRU) for fine tuning of </a:t>
            </a:r>
            <a:r>
              <a:rPr lang="en-US" dirty="0" err="1"/>
              <a:t>hyperparameters</a:t>
            </a:r>
            <a:r>
              <a:rPr lang="en-US" dirty="0"/>
              <a:t> to </a:t>
            </a:r>
            <a:r>
              <a:rPr lang="en-US" dirty="0" err="1"/>
              <a:t>recognise</a:t>
            </a:r>
            <a:r>
              <a:rPr lang="en-US" dirty="0"/>
              <a:t> highly complex, time variant power usage patterns and determine fraudulent customers.</a:t>
            </a:r>
            <a:endParaRPr dirty="0"/>
          </a:p>
          <a:p>
            <a:pPr marL="457200" lvl="0" indent="-368300" algn="l" rtl="0">
              <a:spcBef>
                <a:spcPts val="0"/>
              </a:spcBef>
              <a:spcAft>
                <a:spcPts val="0"/>
              </a:spcAft>
              <a:buSzPts val="2200"/>
              <a:buChar char="•"/>
            </a:pPr>
            <a:r>
              <a:rPr lang="en-US" dirty="0"/>
              <a:t>After analysis of Power usage patterns of different localities with more features, the system can be used by the authorities at higher levels in hierarchy.  </a:t>
            </a:r>
            <a:endParaRPr dirty="0"/>
          </a:p>
          <a:p>
            <a:pPr marL="457200" lvl="0" indent="-368300" algn="l" rtl="0">
              <a:spcBef>
                <a:spcPts val="0"/>
              </a:spcBef>
              <a:spcAft>
                <a:spcPts val="0"/>
              </a:spcAft>
              <a:buSzPts val="2200"/>
              <a:buChar char="•"/>
            </a:pPr>
            <a:r>
              <a:rPr lang="en-US" dirty="0"/>
              <a:t>With the knowledge of power usage patterns, specific power demand for future can be predicted which can help reduce transmission losses and installation of power storage infrastructure at specific locations</a:t>
            </a:r>
            <a:r>
              <a:rPr lang="en-US" sz="2200" dirty="0"/>
              <a:t>.</a:t>
            </a:r>
            <a:endParaRPr sz="2200" dirty="0"/>
          </a:p>
        </p:txBody>
      </p:sp>
      <p:sp>
        <p:nvSpPr>
          <p:cNvPr id="217" name="Google Shape;217;g5af11d1a45_0_7"/>
          <p:cNvSpPr txBox="1">
            <a:spLocks noGrp="1"/>
          </p:cNvSpPr>
          <p:nvPr>
            <p:ph type="sldNum" idx="12"/>
          </p:nvPr>
        </p:nvSpPr>
        <p:spPr>
          <a:xfrm>
            <a:off x="10514011" y="5883275"/>
            <a:ext cx="75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838200" y="251197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Bookman Old Style"/>
              <a:buNone/>
            </a:pPr>
            <a:r>
              <a:rPr lang="en-US" sz="6600"/>
              <a:t>THANK YOU</a:t>
            </a:r>
            <a:endParaRPr sz="6600"/>
          </a:p>
        </p:txBody>
      </p:sp>
      <p:sp>
        <p:nvSpPr>
          <p:cNvPr id="223" name="Google Shape;223;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4" name="Google Shape;224;p9"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838200" y="112312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6600"/>
              <a:buFont typeface="Bookman Old Style"/>
              <a:buNone/>
            </a:pPr>
            <a:r>
              <a:rPr lang="en-US" sz="6600"/>
              <a:t>REFENCES</a:t>
            </a:r>
            <a:endParaRPr sz="6600"/>
          </a:p>
        </p:txBody>
      </p:sp>
      <p:sp>
        <p:nvSpPr>
          <p:cNvPr id="230" name="Google Shape;230;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31" name="Google Shape;231;p10"/>
          <p:cNvSpPr txBox="1"/>
          <p:nvPr/>
        </p:nvSpPr>
        <p:spPr>
          <a:xfrm>
            <a:off x="1000664" y="2234242"/>
            <a:ext cx="1058461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Rockwell"/>
                <a:ea typeface="Rockwell"/>
                <a:cs typeface="Rockwell"/>
                <a:sym typeface="Rockwell"/>
              </a:rPr>
              <a:t>[1] P. Jokar, N. Arianpoo, and V. C. Leung, “Electricity theft detection in AMI</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using customers’ consumption patterns,” IEEE Transactions on Smart</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Grid, vol. 7, no. 1, pp. 216–226, 2016.</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[2] S. K. Singh, R. Bose, and A. Joshi, “Entropy-based electricity theft</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detection in AMI network,” IET Cyber-Physical Systems: Theory &amp;</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Applications, 2017.</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[3] P. Antmann, “Reducing technical and non-technical losses in the power</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sector,” World Bank, Washington, DC, 2009.</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[4] P. Pickering, “E-Meters Offer Multiple Ways to Com-</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bat Electricity Theft and Tampering,” Last accesed: Nov</a:t>
            </a:r>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2017. [Online]. Available: http://www.electronicdesign.com/meters/</a:t>
            </a:r>
            <a:endParaRPr sz="1800">
              <a:solidFill>
                <a:schemeClr val="lt1"/>
              </a:solidFill>
              <a:latin typeface="Rockwell"/>
              <a:ea typeface="Rockwell"/>
              <a:cs typeface="Rockwell"/>
              <a:sym typeface="Rockwell"/>
            </a:endParaRPr>
          </a:p>
          <a:p>
            <a:pPr marL="0" marR="0" lvl="0" indent="0" algn="l" rtl="0">
              <a:spcBef>
                <a:spcPts val="0"/>
              </a:spcBef>
              <a:spcAft>
                <a:spcPts val="0"/>
              </a:spcAft>
              <a:buNone/>
            </a:pPr>
            <a:r>
              <a:rPr lang="en-US" sz="1800">
                <a:solidFill>
                  <a:schemeClr val="lt1"/>
                </a:solidFill>
                <a:latin typeface="Rockwell"/>
                <a:ea typeface="Rockwell"/>
                <a:cs typeface="Rockwell"/>
                <a:sym typeface="Rockwell"/>
              </a:rPr>
              <a:t>[5] J, Jeyaranjani; D, Devaraj. Machine Learning Algorithm for Efficient Power Theft Detection using Smart Meter Data. </a:t>
            </a:r>
            <a:r>
              <a:rPr lang="en-US" sz="1800" b="1">
                <a:solidFill>
                  <a:schemeClr val="lt1"/>
                </a:solidFill>
                <a:latin typeface="Rockwell"/>
                <a:ea typeface="Rockwell"/>
                <a:cs typeface="Rockwell"/>
                <a:sym typeface="Rockwell"/>
              </a:rPr>
              <a:t>International Journal of Engineering &amp; Technology</a:t>
            </a:r>
            <a:r>
              <a:rPr lang="en-US" sz="1800">
                <a:solidFill>
                  <a:schemeClr val="lt1"/>
                </a:solidFill>
                <a:latin typeface="Rockwell"/>
                <a:ea typeface="Rockwell"/>
                <a:cs typeface="Rockwell"/>
                <a:sym typeface="Rockwell"/>
              </a:rPr>
              <a:t>, [S.l.], v. 7, n. 3.34, p. 900-904, sep. 2018. ISSN 2227-524X</a:t>
            </a:r>
            <a:endParaRPr sz="1800">
              <a:solidFill>
                <a:schemeClr val="lt1"/>
              </a:solidFill>
              <a:latin typeface="Rockwell"/>
              <a:ea typeface="Rockwell"/>
              <a:cs typeface="Rockwell"/>
              <a:sym typeface="Rockwell"/>
            </a:endParaRPr>
          </a:p>
        </p:txBody>
      </p:sp>
      <p:pic>
        <p:nvPicPr>
          <p:cNvPr id="232" name="Google Shape;232;p10"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EXECUTIVE SUMMARY </a:t>
            </a:r>
            <a:endParaRPr/>
          </a:p>
        </p:txBody>
      </p:sp>
      <p:sp>
        <p:nvSpPr>
          <p:cNvPr id="149" name="Google Shape;149;p2"/>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dirty="0"/>
              <a:t>Modern smart grids rely on advanced metering infrastructure (AMI) networks for monitoring and billing purposes. However, such an approach suffers from electricity </a:t>
            </a:r>
            <a:r>
              <a:rPr lang="en-US" dirty="0" smtClean="0"/>
              <a:t>theft. </a:t>
            </a:r>
            <a:endParaRPr dirty="0"/>
          </a:p>
          <a:p>
            <a:pPr marL="228600" lvl="0" indent="-228600" algn="l" rtl="0">
              <a:lnSpc>
                <a:spcPct val="120000"/>
              </a:lnSpc>
              <a:spcBef>
                <a:spcPts val="1000"/>
              </a:spcBef>
              <a:spcAft>
                <a:spcPts val="0"/>
              </a:spcAft>
              <a:buClr>
                <a:schemeClr val="lt1"/>
              </a:buClr>
              <a:buSzPts val="2000"/>
              <a:buChar char="•"/>
            </a:pPr>
            <a:r>
              <a:rPr lang="en-US" dirty="0"/>
              <a:t>Electricity theft results in high ﬁnancial losses for several countries such as the United States ($6 billion/year) and India ($17 billion/year) . Other developing countries lose almost 50% of their electricity revenue due to theft .</a:t>
            </a:r>
            <a:endParaRPr dirty="0"/>
          </a:p>
          <a:p>
            <a:pPr marL="228600" lvl="0" indent="-241300" algn="l" rtl="0">
              <a:lnSpc>
                <a:spcPct val="120000"/>
              </a:lnSpc>
              <a:spcBef>
                <a:spcPts val="1000"/>
              </a:spcBef>
              <a:spcAft>
                <a:spcPts val="0"/>
              </a:spcAft>
              <a:buSzPts val="2200"/>
              <a:buChar char="•"/>
            </a:pPr>
            <a:r>
              <a:rPr lang="en-US" sz="2200" b="1" dirty="0"/>
              <a:t>Here we present an approach to identify the suspect customers, using the customer power usage pattern.</a:t>
            </a:r>
            <a:endParaRPr sz="2200" dirty="0"/>
          </a:p>
          <a:p>
            <a:pPr marL="0" lvl="0" indent="0" algn="l" rtl="0">
              <a:lnSpc>
                <a:spcPct val="120000"/>
              </a:lnSpc>
              <a:spcBef>
                <a:spcPts val="1000"/>
              </a:spcBef>
              <a:spcAft>
                <a:spcPts val="0"/>
              </a:spcAft>
              <a:buClr>
                <a:schemeClr val="lt1"/>
              </a:buClr>
              <a:buSzPts val="2000"/>
              <a:buNone/>
            </a:pPr>
            <a:endParaRPr dirty="0"/>
          </a:p>
        </p:txBody>
      </p:sp>
      <p:sp>
        <p:nvSpPr>
          <p:cNvPr id="150" name="Google Shape;150;p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51" name="Google Shape;151;p2"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160095" y="1024250"/>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b="1"/>
              <a:t>SMART METER DATA ANALYSIS</a:t>
            </a:r>
            <a:endParaRPr/>
          </a:p>
        </p:txBody>
      </p:sp>
      <p:sp>
        <p:nvSpPr>
          <p:cNvPr id="157" name="Google Shape;157;p3"/>
          <p:cNvSpPr txBox="1">
            <a:spLocks noGrp="1"/>
          </p:cNvSpPr>
          <p:nvPr>
            <p:ph type="body" idx="1"/>
          </p:nvPr>
        </p:nvSpPr>
        <p:spPr>
          <a:xfrm>
            <a:off x="429768" y="2096075"/>
            <a:ext cx="10837632" cy="45534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lt1"/>
              </a:buClr>
              <a:buSzPts val="1850"/>
              <a:buChar char="•"/>
            </a:pPr>
            <a:r>
              <a:rPr lang="en-US" sz="1850" i="1" dirty="0"/>
              <a:t>In this theme , we propose to implement</a:t>
            </a:r>
            <a:endParaRPr dirty="0"/>
          </a:p>
          <a:p>
            <a:pPr marL="0" lvl="0" indent="0" algn="l" rtl="0">
              <a:lnSpc>
                <a:spcPct val="110000"/>
              </a:lnSpc>
              <a:spcBef>
                <a:spcPts val="1000"/>
              </a:spcBef>
              <a:spcAft>
                <a:spcPts val="0"/>
              </a:spcAft>
              <a:buClr>
                <a:schemeClr val="lt1"/>
              </a:buClr>
              <a:buSzPts val="4070"/>
              <a:buNone/>
            </a:pPr>
            <a:r>
              <a:rPr lang="en-US" sz="4070" i="1" dirty="0" smtClean="0"/>
              <a:t>Machine Learning Algorithm for Efficient </a:t>
            </a:r>
            <a:r>
              <a:rPr lang="en-US" sz="4070" i="1" dirty="0"/>
              <a:t>Power Theft </a:t>
            </a:r>
            <a:r>
              <a:rPr lang="en-US" sz="4070" i="1" dirty="0" smtClean="0"/>
              <a:t>Detection </a:t>
            </a:r>
            <a:r>
              <a:rPr lang="en-US" sz="4070" i="1" dirty="0"/>
              <a:t>using Smart Meter Data </a:t>
            </a:r>
            <a:endParaRPr dirty="0"/>
          </a:p>
          <a:p>
            <a:pPr marL="0" lvl="0" indent="0" algn="l" rtl="0">
              <a:lnSpc>
                <a:spcPct val="110000"/>
              </a:lnSpc>
              <a:spcBef>
                <a:spcPts val="1000"/>
              </a:spcBef>
              <a:spcAft>
                <a:spcPts val="0"/>
              </a:spcAft>
              <a:buClr>
                <a:schemeClr val="lt1"/>
              </a:buClr>
              <a:buSzPts val="1850"/>
              <a:buNone/>
            </a:pPr>
            <a:r>
              <a:rPr lang="en-US" sz="2200" dirty="0"/>
              <a:t>The AMI networks rely on smart meters located in the customer’s premises to regularly report their energy consumption. This approach has the potential to hinder traditional physical electricity theft attacks including </a:t>
            </a:r>
            <a:r>
              <a:rPr lang="en-US" sz="2200" dirty="0" err="1"/>
              <a:t>linehooking</a:t>
            </a:r>
            <a:r>
              <a:rPr lang="en-US" sz="2200" dirty="0"/>
              <a:t> or meter tampering [4].</a:t>
            </a:r>
            <a:endParaRPr sz="2200" dirty="0"/>
          </a:p>
          <a:p>
            <a:pPr marL="0" lvl="0" indent="0" algn="l" rtl="0">
              <a:lnSpc>
                <a:spcPct val="110000"/>
              </a:lnSpc>
              <a:spcBef>
                <a:spcPts val="1000"/>
              </a:spcBef>
              <a:spcAft>
                <a:spcPts val="0"/>
              </a:spcAft>
              <a:buClr>
                <a:schemeClr val="lt1"/>
              </a:buClr>
              <a:buSzPts val="4070"/>
              <a:buNone/>
            </a:pPr>
            <a:endParaRPr sz="4070" dirty="0"/>
          </a:p>
          <a:p>
            <a:pPr marL="228600" lvl="0" indent="-111125" algn="l" rtl="0">
              <a:lnSpc>
                <a:spcPct val="110000"/>
              </a:lnSpc>
              <a:spcBef>
                <a:spcPts val="1000"/>
              </a:spcBef>
              <a:spcAft>
                <a:spcPts val="0"/>
              </a:spcAft>
              <a:buClr>
                <a:schemeClr val="lt1"/>
              </a:buClr>
              <a:buSzPts val="1850"/>
              <a:buNone/>
            </a:pPr>
            <a:endParaRPr sz="1850" i="1" dirty="0"/>
          </a:p>
        </p:txBody>
      </p:sp>
      <p:sp>
        <p:nvSpPr>
          <p:cNvPr id="158" name="Google Shape;158;p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59" name="Google Shape;159;p3"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5af11d1a45_0_0"/>
          <p:cNvSpPr txBox="1">
            <a:spLocks noGrp="1"/>
          </p:cNvSpPr>
          <p:nvPr>
            <p:ph type="title"/>
          </p:nvPr>
        </p:nvSpPr>
        <p:spPr>
          <a:xfrm>
            <a:off x="913795" y="609600"/>
            <a:ext cx="10353900" cy="1326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a:t>Stakeholders</a:t>
            </a:r>
            <a:endParaRPr sz="4600"/>
          </a:p>
        </p:txBody>
      </p:sp>
      <p:sp>
        <p:nvSpPr>
          <p:cNvPr id="166" name="Google Shape;166;g5af11d1a45_0_0"/>
          <p:cNvSpPr txBox="1">
            <a:spLocks noGrp="1"/>
          </p:cNvSpPr>
          <p:nvPr>
            <p:ph type="body" idx="1"/>
          </p:nvPr>
        </p:nvSpPr>
        <p:spPr>
          <a:xfrm>
            <a:off x="919045" y="2553264"/>
            <a:ext cx="10353900" cy="36951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sz="2800"/>
              <a:t>The </a:t>
            </a:r>
            <a:r>
              <a:rPr lang="en-US" sz="2800" b="1"/>
              <a:t>Electricity Distribution companies </a:t>
            </a:r>
            <a:r>
              <a:rPr lang="en-US" sz="2800"/>
              <a:t>through local region-wise substations to detect fraudulent customers.</a:t>
            </a:r>
            <a:endParaRPr sz="2800"/>
          </a:p>
          <a:p>
            <a:pPr marL="457200" lvl="0" indent="-406400" algn="l" rtl="0">
              <a:spcBef>
                <a:spcPts val="0"/>
              </a:spcBef>
              <a:spcAft>
                <a:spcPts val="0"/>
              </a:spcAft>
              <a:buSzPts val="2800"/>
              <a:buChar char="•"/>
            </a:pPr>
            <a:r>
              <a:rPr lang="en-US" sz="2800" b="1"/>
              <a:t>Consumers</a:t>
            </a:r>
            <a:r>
              <a:rPr lang="en-US" sz="2800"/>
              <a:t> can also use their power usage patterns to keep a check on power wastage and hence reducing electricity bills.</a:t>
            </a:r>
            <a:endParaRPr sz="2800"/>
          </a:p>
          <a:p>
            <a:pPr marL="0" lvl="0" indent="0" algn="l" rtl="0">
              <a:spcBef>
                <a:spcPts val="1000"/>
              </a:spcBef>
              <a:spcAft>
                <a:spcPts val="0"/>
              </a:spcAft>
              <a:buNone/>
            </a:pPr>
            <a:endParaRPr sz="2400"/>
          </a:p>
        </p:txBody>
      </p:sp>
      <p:sp>
        <p:nvSpPr>
          <p:cNvPr id="167" name="Google Shape;167;g5af11d1a45_0_0"/>
          <p:cNvSpPr txBox="1">
            <a:spLocks noGrp="1"/>
          </p:cNvSpPr>
          <p:nvPr>
            <p:ph type="sldNum" idx="12"/>
          </p:nvPr>
        </p:nvSpPr>
        <p:spPr>
          <a:xfrm>
            <a:off x="10514011" y="5883275"/>
            <a:ext cx="75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xfrm>
            <a:off x="267870" y="104225"/>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sz="4000"/>
              <a:t>SOLUTION</a:t>
            </a:r>
            <a:endParaRPr sz="4000"/>
          </a:p>
        </p:txBody>
      </p:sp>
      <p:sp>
        <p:nvSpPr>
          <p:cNvPr id="173" name="Google Shape;173;p4"/>
          <p:cNvSpPr txBox="1">
            <a:spLocks noGrp="1"/>
          </p:cNvSpPr>
          <p:nvPr>
            <p:ph type="body" idx="1"/>
          </p:nvPr>
        </p:nvSpPr>
        <p:spPr>
          <a:xfrm>
            <a:off x="548565" y="1242622"/>
            <a:ext cx="6753000" cy="50325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000"/>
              <a:buChar char="•"/>
            </a:pPr>
            <a:r>
              <a:rPr lang="en-US"/>
              <a:t>The k-means clustering algorithm will cluster these customers into k clusters. The customer’s profiles that belong to the largest cluster are chosen for further investigation into the power usage patterns. These customers are identified as </a:t>
            </a:r>
            <a:r>
              <a:rPr lang="en-US" b="1"/>
              <a:t>trustworthy customers.</a:t>
            </a:r>
            <a:endParaRPr/>
          </a:p>
          <a:p>
            <a:pPr marL="228600" lvl="0" indent="-228600" algn="l" rtl="0">
              <a:lnSpc>
                <a:spcPct val="120000"/>
              </a:lnSpc>
              <a:spcBef>
                <a:spcPts val="1000"/>
              </a:spcBef>
              <a:spcAft>
                <a:spcPts val="0"/>
              </a:spcAft>
              <a:buClr>
                <a:schemeClr val="lt1"/>
              </a:buClr>
              <a:buSzPts val="2000"/>
              <a:buChar char="•"/>
            </a:pPr>
            <a:r>
              <a:rPr lang="en-US"/>
              <a:t> The selected genuine customer’s profile data are the input to the smart meter data analytics system.</a:t>
            </a:r>
            <a:endParaRPr/>
          </a:p>
          <a:p>
            <a:pPr marL="228600" lvl="0" indent="-228600" algn="l" rtl="0">
              <a:lnSpc>
                <a:spcPct val="120000"/>
              </a:lnSpc>
              <a:spcBef>
                <a:spcPts val="1000"/>
              </a:spcBef>
              <a:spcAft>
                <a:spcPts val="0"/>
              </a:spcAft>
              <a:buClr>
                <a:schemeClr val="lt1"/>
              </a:buClr>
              <a:buSzPts val="2000"/>
              <a:buChar char="•"/>
            </a:pPr>
            <a:r>
              <a:rPr lang="en-US"/>
              <a:t>Three types of bogus data are obtained from dataset .Then the classifier is trained to categorise the normal and bogus data that was included into the actual genuine dataset while training the neural network . The performance of the classifier is measured and evaluated. </a:t>
            </a:r>
            <a:endParaRPr/>
          </a:p>
        </p:txBody>
      </p:sp>
      <p:sp>
        <p:nvSpPr>
          <p:cNvPr id="174" name="Google Shape;174;p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75" name="Google Shape;175;p4"/>
          <p:cNvSpPr txBox="1"/>
          <p:nvPr/>
        </p:nvSpPr>
        <p:spPr>
          <a:xfrm>
            <a:off x="7666840" y="6087229"/>
            <a:ext cx="39595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Rockwell"/>
                <a:ea typeface="Rockwell"/>
                <a:cs typeface="Rockwell"/>
                <a:sym typeface="Rockwell"/>
              </a:rPr>
              <a:t>Architecture for electricity theft detector</a:t>
            </a:r>
            <a:endParaRPr sz="1800">
              <a:solidFill>
                <a:schemeClr val="lt1"/>
              </a:solidFill>
              <a:latin typeface="Rockwell"/>
              <a:ea typeface="Rockwell"/>
              <a:cs typeface="Rockwell"/>
              <a:sym typeface="Rockwell"/>
            </a:endParaRPr>
          </a:p>
        </p:txBody>
      </p:sp>
      <p:pic>
        <p:nvPicPr>
          <p:cNvPr id="176" name="Google Shape;176;p4" descr="https://innovatetoinspire.in/img/logo1.png"/>
          <p:cNvPicPr preferRelativeResize="0"/>
          <p:nvPr/>
        </p:nvPicPr>
        <p:blipFill rotWithShape="1">
          <a:blip r:embed="rId3">
            <a:alphaModFix/>
          </a:blip>
          <a:srcRect/>
          <a:stretch/>
        </p:blipFill>
        <p:spPr>
          <a:xfrm>
            <a:off x="7301565" y="-362398"/>
            <a:ext cx="5084640" cy="1792918"/>
          </a:xfrm>
          <a:prstGeom prst="rect">
            <a:avLst/>
          </a:prstGeom>
          <a:noFill/>
          <a:ln>
            <a:noFill/>
          </a:ln>
        </p:spPr>
      </p:pic>
      <p:pic>
        <p:nvPicPr>
          <p:cNvPr id="177" name="Google Shape;177;p4"/>
          <p:cNvPicPr preferRelativeResize="0"/>
          <p:nvPr/>
        </p:nvPicPr>
        <p:blipFill rotWithShape="1">
          <a:blip r:embed="rId4">
            <a:alphaModFix/>
          </a:blip>
          <a:srcRect/>
          <a:stretch/>
        </p:blipFill>
        <p:spPr>
          <a:xfrm>
            <a:off x="7232904" y="1009223"/>
            <a:ext cx="4517963" cy="508363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APPROACH</a:t>
            </a:r>
            <a:endParaRPr/>
          </a:p>
        </p:txBody>
      </p:sp>
      <p:sp>
        <p:nvSpPr>
          <p:cNvPr id="183" name="Google Shape;183;p5"/>
          <p:cNvSpPr txBox="1">
            <a:spLocks noGrp="1"/>
          </p:cNvSpPr>
          <p:nvPr>
            <p:ph type="body" idx="1"/>
          </p:nvPr>
        </p:nvSpPr>
        <p:spPr>
          <a:xfrm>
            <a:off x="913800" y="2096077"/>
            <a:ext cx="10353600" cy="4325700"/>
          </a:xfrm>
          <a:prstGeom prst="rect">
            <a:avLst/>
          </a:prstGeom>
          <a:noFill/>
          <a:ln>
            <a:noFill/>
          </a:ln>
        </p:spPr>
        <p:txBody>
          <a:bodyPr spcFirstLastPara="1" wrap="square" lIns="91425" tIns="45700" rIns="91425" bIns="45700" anchor="t" anchorCtr="0">
            <a:normAutofit/>
          </a:bodyPr>
          <a:lstStyle/>
          <a:p>
            <a:pPr marL="457200" lvl="0" indent="-457200" algn="l" rtl="0">
              <a:lnSpc>
                <a:spcPct val="110000"/>
              </a:lnSpc>
              <a:spcBef>
                <a:spcPts val="0"/>
              </a:spcBef>
              <a:spcAft>
                <a:spcPts val="0"/>
              </a:spcAft>
              <a:buClr>
                <a:schemeClr val="lt1"/>
              </a:buClr>
              <a:buSzPts val="1850"/>
              <a:buAutoNum type="arabicPeriod"/>
            </a:pPr>
            <a:r>
              <a:rPr lang="en-US" sz="1850" b="1" dirty="0"/>
              <a:t>Trustworthiness of Customers </a:t>
            </a:r>
            <a:r>
              <a:rPr lang="en-US" sz="1850" dirty="0"/>
              <a:t>– It is believed that all the customers of the selected region are genuine profiled. The percentage of trustworthy customers is identified by using K – Means Clustering.  For this purpose, a sample customer’s smart meter reading for every 30 minutes in (KWH) for 28 days is considered and later the readings are verified manually.</a:t>
            </a:r>
            <a:endParaRPr dirty="0"/>
          </a:p>
          <a:p>
            <a:pPr marL="457200" lvl="0" indent="-457200" algn="l" rtl="0">
              <a:lnSpc>
                <a:spcPct val="110000"/>
              </a:lnSpc>
              <a:spcBef>
                <a:spcPts val="1000"/>
              </a:spcBef>
              <a:spcAft>
                <a:spcPts val="0"/>
              </a:spcAft>
              <a:buClr>
                <a:schemeClr val="lt1"/>
              </a:buClr>
              <a:buSzPts val="1850"/>
              <a:buAutoNum type="arabicPeriod"/>
            </a:pPr>
            <a:r>
              <a:rPr lang="en-US" sz="1850" b="1" dirty="0"/>
              <a:t>The three bogus </a:t>
            </a:r>
            <a:r>
              <a:rPr lang="en-US" sz="1850" dirty="0"/>
              <a:t>data is also collected experimentally by generating use cases for the types of tampering with meters and these were classified into 3 broad classes(T1, T2,T3) that  are mathematically represented by the following equations for </a:t>
            </a:r>
            <a:r>
              <a:rPr lang="en-US" sz="1850" dirty="0" err="1"/>
              <a:t>generalisation</a:t>
            </a:r>
            <a:r>
              <a:rPr lang="en-US" sz="1850" dirty="0"/>
              <a:t>: </a:t>
            </a:r>
            <a:endParaRPr dirty="0"/>
          </a:p>
          <a:p>
            <a:pPr marL="0" lvl="0" indent="0" algn="l" rtl="0">
              <a:lnSpc>
                <a:spcPct val="110000"/>
              </a:lnSpc>
              <a:spcBef>
                <a:spcPts val="1000"/>
              </a:spcBef>
              <a:spcAft>
                <a:spcPts val="0"/>
              </a:spcAft>
              <a:buClr>
                <a:schemeClr val="lt1"/>
              </a:buClr>
              <a:buSzPts val="1850"/>
              <a:buNone/>
            </a:pPr>
            <a:r>
              <a:rPr lang="en-US" sz="1850" dirty="0"/>
              <a:t> </a:t>
            </a:r>
            <a:r>
              <a:rPr lang="en-US" sz="1850" b="1" dirty="0"/>
              <a:t>T1(Dt) = α Dt : α = Random (0, 1)</a:t>
            </a:r>
            <a:endParaRPr dirty="0"/>
          </a:p>
          <a:p>
            <a:pPr marL="0" lvl="0" indent="0" algn="l" rtl="0">
              <a:lnSpc>
                <a:spcPct val="110000"/>
              </a:lnSpc>
              <a:spcBef>
                <a:spcPts val="1000"/>
              </a:spcBef>
              <a:spcAft>
                <a:spcPts val="0"/>
              </a:spcAft>
              <a:buClr>
                <a:schemeClr val="lt1"/>
              </a:buClr>
              <a:buSzPts val="1850"/>
              <a:buNone/>
            </a:pPr>
            <a:r>
              <a:rPr lang="en-US" sz="1850" b="1" dirty="0"/>
              <a:t> T2(Dt) = β Dt β = Random (0.1, 0.8) </a:t>
            </a:r>
            <a:endParaRPr sz="1850" b="1" dirty="0"/>
          </a:p>
          <a:p>
            <a:pPr marL="0" lvl="0" indent="0" algn="l" rtl="0">
              <a:lnSpc>
                <a:spcPct val="110000"/>
              </a:lnSpc>
              <a:spcBef>
                <a:spcPts val="1000"/>
              </a:spcBef>
              <a:spcAft>
                <a:spcPts val="0"/>
              </a:spcAft>
              <a:buClr>
                <a:schemeClr val="lt1"/>
              </a:buClr>
              <a:buSzPts val="1850"/>
              <a:buNone/>
            </a:pPr>
            <a:r>
              <a:rPr lang="en-US" sz="1850" b="1" dirty="0"/>
              <a:t> T3(Dt) = Ƴ Dt Ƴ= mean (Dt) </a:t>
            </a:r>
            <a:endParaRPr dirty="0"/>
          </a:p>
          <a:p>
            <a:pPr marL="457200" lvl="0" indent="-339725" algn="l" rtl="0">
              <a:lnSpc>
                <a:spcPct val="110000"/>
              </a:lnSpc>
              <a:spcBef>
                <a:spcPts val="1000"/>
              </a:spcBef>
              <a:spcAft>
                <a:spcPts val="0"/>
              </a:spcAft>
              <a:buClr>
                <a:schemeClr val="lt1"/>
              </a:buClr>
              <a:buSzPts val="1850"/>
              <a:buNone/>
            </a:pPr>
            <a:endParaRPr sz="1850" dirty="0"/>
          </a:p>
          <a:p>
            <a:pPr marL="457200" lvl="0" indent="-339725" algn="l" rtl="0">
              <a:lnSpc>
                <a:spcPct val="110000"/>
              </a:lnSpc>
              <a:spcBef>
                <a:spcPts val="1000"/>
              </a:spcBef>
              <a:spcAft>
                <a:spcPts val="0"/>
              </a:spcAft>
              <a:buClr>
                <a:schemeClr val="lt1"/>
              </a:buClr>
              <a:buSzPts val="1850"/>
              <a:buNone/>
            </a:pPr>
            <a:endParaRPr sz="1850" dirty="0"/>
          </a:p>
        </p:txBody>
      </p:sp>
      <p:sp>
        <p:nvSpPr>
          <p:cNvPr id="184" name="Google Shape;184;p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5" name="Google Shape;185;p5"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BOGUS DATA</a:t>
            </a:r>
            <a:endParaRPr/>
          </a:p>
        </p:txBody>
      </p:sp>
      <p:pic>
        <p:nvPicPr>
          <p:cNvPr id="191" name="Google Shape;191;p6"/>
          <p:cNvPicPr preferRelativeResize="0">
            <a:picLocks noGrp="1"/>
          </p:cNvPicPr>
          <p:nvPr>
            <p:ph type="body" idx="1"/>
          </p:nvPr>
        </p:nvPicPr>
        <p:blipFill rotWithShape="1">
          <a:blip r:embed="rId3">
            <a:alphaModFix/>
          </a:blip>
          <a:srcRect/>
          <a:stretch/>
        </p:blipFill>
        <p:spPr>
          <a:xfrm>
            <a:off x="913795" y="2863712"/>
            <a:ext cx="10353675" cy="3384688"/>
          </a:xfrm>
          <a:prstGeom prst="rect">
            <a:avLst/>
          </a:prstGeom>
          <a:noFill/>
          <a:ln>
            <a:noFill/>
          </a:ln>
        </p:spPr>
      </p:pic>
      <p:sp>
        <p:nvSpPr>
          <p:cNvPr id="192" name="Google Shape;192;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93" name="Google Shape;193;p6"/>
          <p:cNvSpPr txBox="1"/>
          <p:nvPr/>
        </p:nvSpPr>
        <p:spPr>
          <a:xfrm>
            <a:off x="1035170" y="1651488"/>
            <a:ext cx="9169879"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TYPE 1</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TYPE 2</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TYPE 3</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Original Data</a:t>
            </a:r>
            <a:endParaRPr sz="1800">
              <a:solidFill>
                <a:schemeClr val="lt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dirty="0" smtClean="0"/>
              <a:t>3. CLASSIFICATION</a:t>
            </a:r>
            <a:endParaRPr dirty="0"/>
          </a:p>
        </p:txBody>
      </p:sp>
      <p:sp>
        <p:nvSpPr>
          <p:cNvPr id="199" name="Google Shape;199;p7"/>
          <p:cNvSpPr txBox="1">
            <a:spLocks noGrp="1"/>
          </p:cNvSpPr>
          <p:nvPr>
            <p:ph type="body" idx="1"/>
          </p:nvPr>
        </p:nvSpPr>
        <p:spPr>
          <a:xfrm>
            <a:off x="913795" y="2096064"/>
            <a:ext cx="5081563" cy="3695136"/>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Clr>
                <a:schemeClr val="lt1"/>
              </a:buClr>
              <a:buSzPts val="2000"/>
              <a:buChar char="•"/>
            </a:pPr>
            <a:r>
              <a:rPr lang="en-US" dirty="0"/>
              <a:t> The genuine profiled customers are considered for the classification model by including the bogus data into actual data. </a:t>
            </a:r>
            <a:endParaRPr dirty="0"/>
          </a:p>
          <a:p>
            <a:pPr marL="228600" lvl="0" indent="-228600" algn="l" rtl="0">
              <a:lnSpc>
                <a:spcPct val="120000"/>
              </a:lnSpc>
              <a:spcBef>
                <a:spcPts val="1000"/>
              </a:spcBef>
              <a:spcAft>
                <a:spcPts val="0"/>
              </a:spcAft>
              <a:buClr>
                <a:schemeClr val="lt1"/>
              </a:buClr>
              <a:buSzPts val="2000"/>
              <a:buChar char="•"/>
            </a:pPr>
            <a:r>
              <a:rPr lang="en-US" dirty="0"/>
              <a:t> The prediction is made by the ANN classification model. The performance of the proposed system is using parameter namely accuracy</a:t>
            </a:r>
            <a:r>
              <a:rPr lang="en-US" dirty="0" smtClean="0"/>
              <a:t>.</a:t>
            </a:r>
          </a:p>
          <a:p>
            <a:pPr marL="228600" lvl="0" indent="-228600" algn="l" rtl="0">
              <a:lnSpc>
                <a:spcPct val="120000"/>
              </a:lnSpc>
              <a:spcBef>
                <a:spcPts val="1000"/>
              </a:spcBef>
              <a:spcAft>
                <a:spcPts val="0"/>
              </a:spcAft>
              <a:buClr>
                <a:schemeClr val="lt1"/>
              </a:buClr>
              <a:buSzPts val="2000"/>
              <a:buChar char="•"/>
            </a:pPr>
            <a:r>
              <a:rPr lang="en-US" dirty="0" smtClean="0"/>
              <a:t>Our Implemented Accuracy comes as 76% .</a:t>
            </a:r>
            <a:endParaRPr dirty="0"/>
          </a:p>
        </p:txBody>
      </p:sp>
      <p:sp>
        <p:nvSpPr>
          <p:cNvPr id="200" name="Google Shape;200;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01" name="Google Shape;201;p7"/>
          <p:cNvPicPr preferRelativeResize="0"/>
          <p:nvPr/>
        </p:nvPicPr>
        <p:blipFill rotWithShape="1">
          <a:blip r:embed="rId3">
            <a:alphaModFix/>
          </a:blip>
          <a:srcRect/>
          <a:stretch/>
        </p:blipFill>
        <p:spPr>
          <a:xfrm>
            <a:off x="5825617" y="1697158"/>
            <a:ext cx="5992600" cy="45512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458370" y="917125"/>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Bookman Old Style"/>
              <a:buNone/>
            </a:pPr>
            <a:r>
              <a:rPr lang="en-US"/>
              <a:t>TECHNOLOGY STACK</a:t>
            </a:r>
            <a:endParaRPr/>
          </a:p>
        </p:txBody>
      </p:sp>
      <p:sp>
        <p:nvSpPr>
          <p:cNvPr id="207" name="Google Shape;207;p8"/>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i="1"/>
              <a:t>Python 3.6</a:t>
            </a:r>
            <a:endParaRPr/>
          </a:p>
          <a:p>
            <a:pPr marL="228600" lvl="0" indent="-228600" algn="l" rtl="0">
              <a:lnSpc>
                <a:spcPct val="120000"/>
              </a:lnSpc>
              <a:spcBef>
                <a:spcPts val="1000"/>
              </a:spcBef>
              <a:spcAft>
                <a:spcPts val="0"/>
              </a:spcAft>
              <a:buClr>
                <a:schemeClr val="lt1"/>
              </a:buClr>
              <a:buSzPts val="2000"/>
              <a:buChar char="•"/>
            </a:pPr>
            <a:r>
              <a:rPr lang="en-US" i="1"/>
              <a:t>Libraries :-</a:t>
            </a:r>
            <a:endParaRPr/>
          </a:p>
          <a:p>
            <a:pPr marL="685800" lvl="1" indent="-228600" algn="l" rtl="0">
              <a:lnSpc>
                <a:spcPct val="120000"/>
              </a:lnSpc>
              <a:spcBef>
                <a:spcPts val="500"/>
              </a:spcBef>
              <a:spcAft>
                <a:spcPts val="0"/>
              </a:spcAft>
              <a:buClr>
                <a:schemeClr val="lt1"/>
              </a:buClr>
              <a:buSzPts val="1800"/>
              <a:buChar char="•"/>
            </a:pPr>
            <a:r>
              <a:rPr lang="en-US" i="1"/>
              <a:t>Tensorflow – For Deep Learning Layers</a:t>
            </a:r>
            <a:endParaRPr/>
          </a:p>
          <a:p>
            <a:pPr marL="685800" lvl="1" indent="-228600" algn="l" rtl="0">
              <a:lnSpc>
                <a:spcPct val="120000"/>
              </a:lnSpc>
              <a:spcBef>
                <a:spcPts val="500"/>
              </a:spcBef>
              <a:spcAft>
                <a:spcPts val="0"/>
              </a:spcAft>
              <a:buClr>
                <a:schemeClr val="lt1"/>
              </a:buClr>
              <a:buSzPts val="1800"/>
              <a:buChar char="•"/>
            </a:pPr>
            <a:r>
              <a:rPr lang="en-US" i="1"/>
              <a:t>Keras – Implementing Tensorflow</a:t>
            </a:r>
            <a:endParaRPr i="1"/>
          </a:p>
          <a:p>
            <a:pPr marL="685800" lvl="1" indent="-228600" algn="l" rtl="0">
              <a:lnSpc>
                <a:spcPct val="120000"/>
              </a:lnSpc>
              <a:spcBef>
                <a:spcPts val="500"/>
              </a:spcBef>
              <a:spcAft>
                <a:spcPts val="0"/>
              </a:spcAft>
              <a:buClr>
                <a:schemeClr val="lt1"/>
              </a:buClr>
              <a:buSzPts val="1800"/>
              <a:buChar char="•"/>
            </a:pPr>
            <a:r>
              <a:rPr lang="en-US" i="1"/>
              <a:t>Numpy – Basic Numerical Operations</a:t>
            </a:r>
            <a:endParaRPr/>
          </a:p>
          <a:p>
            <a:pPr marL="685800" lvl="1" indent="-228600" algn="l" rtl="0">
              <a:lnSpc>
                <a:spcPct val="120000"/>
              </a:lnSpc>
              <a:spcBef>
                <a:spcPts val="500"/>
              </a:spcBef>
              <a:spcAft>
                <a:spcPts val="0"/>
              </a:spcAft>
              <a:buClr>
                <a:schemeClr val="lt1"/>
              </a:buClr>
              <a:buSzPts val="1800"/>
              <a:buChar char="•"/>
            </a:pPr>
            <a:r>
              <a:rPr lang="en-US" i="1"/>
              <a:t>Matplotlib – To Visualize the data plot</a:t>
            </a:r>
            <a:endParaRPr i="1"/>
          </a:p>
          <a:p>
            <a:pPr marL="685800" lvl="1" indent="-228600" algn="l" rtl="0">
              <a:lnSpc>
                <a:spcPct val="120000"/>
              </a:lnSpc>
              <a:spcBef>
                <a:spcPts val="500"/>
              </a:spcBef>
              <a:spcAft>
                <a:spcPts val="0"/>
              </a:spcAft>
              <a:buSzPts val="1800"/>
              <a:buChar char="•"/>
            </a:pPr>
            <a:r>
              <a:rPr lang="en-US" i="1"/>
              <a:t>sklearn - For using k-means algorithm</a:t>
            </a:r>
            <a:endParaRPr i="1"/>
          </a:p>
          <a:p>
            <a:pPr marL="228600" lvl="0" indent="-228600" algn="l" rtl="0">
              <a:lnSpc>
                <a:spcPct val="120000"/>
              </a:lnSpc>
              <a:spcBef>
                <a:spcPts val="1000"/>
              </a:spcBef>
              <a:spcAft>
                <a:spcPts val="0"/>
              </a:spcAft>
              <a:buClr>
                <a:schemeClr val="lt1"/>
              </a:buClr>
              <a:buSzPts val="2000"/>
              <a:buChar char="•"/>
            </a:pPr>
            <a:r>
              <a:rPr lang="en-US" i="1"/>
              <a:t>Jupyter Notebook</a:t>
            </a:r>
            <a:endParaRPr/>
          </a:p>
          <a:p>
            <a:pPr marL="228600" lvl="0" indent="-101600" algn="l" rtl="0">
              <a:lnSpc>
                <a:spcPct val="120000"/>
              </a:lnSpc>
              <a:spcBef>
                <a:spcPts val="1000"/>
              </a:spcBef>
              <a:spcAft>
                <a:spcPts val="0"/>
              </a:spcAft>
              <a:buClr>
                <a:schemeClr val="lt1"/>
              </a:buClr>
              <a:buSzPts val="2000"/>
              <a:buNone/>
            </a:pPr>
            <a:endParaRPr i="1"/>
          </a:p>
        </p:txBody>
      </p:sp>
      <p:sp>
        <p:nvSpPr>
          <p:cNvPr id="208" name="Google Shape;208;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09" name="Google Shape;209;p8" descr="https://innovatetoinspire.in/img/logo1.png"/>
          <p:cNvPicPr preferRelativeResize="0"/>
          <p:nvPr/>
        </p:nvPicPr>
        <p:blipFill rotWithShape="1">
          <a:blip r:embed="rId3">
            <a:alphaModFix/>
          </a:blip>
          <a:srcRect/>
          <a:stretch/>
        </p:blipFill>
        <p:spPr>
          <a:xfrm>
            <a:off x="7249807" y="0"/>
            <a:ext cx="5084640" cy="1792918"/>
          </a:xfrm>
          <a:prstGeom prst="rect">
            <a:avLst/>
          </a:prstGeom>
          <a:noFill/>
          <a:ln>
            <a:noFill/>
          </a:ln>
        </p:spPr>
      </p:pic>
    </p:spTree>
  </p:cSld>
  <p:clrMapOvr>
    <a:masterClrMapping/>
  </p:clrMapOvr>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912</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MAVERICSDTU</vt:lpstr>
      <vt:lpstr>EXECUTIVE SUMMARY </vt:lpstr>
      <vt:lpstr>SMART METER DATA ANALYSIS</vt:lpstr>
      <vt:lpstr>Stakeholders</vt:lpstr>
      <vt:lpstr>SOLUTION</vt:lpstr>
      <vt:lpstr>APPROACH</vt:lpstr>
      <vt:lpstr>BOGUS DATA</vt:lpstr>
      <vt:lpstr>3. CLASSIFICATION</vt:lpstr>
      <vt:lpstr>TECHNOLOGY STACK</vt:lpstr>
      <vt:lpstr>Future Scope</vt:lpstr>
      <vt:lpstr>THANK YOU</vt:lpstr>
      <vt:lpstr>REFENCES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MAVERICSDTU</dc:title>
  <dc:creator>Prabhav  Gupta</dc:creator>
  <cp:lastModifiedBy>Yash Gupta</cp:lastModifiedBy>
  <cp:revision>5</cp:revision>
  <dcterms:created xsi:type="dcterms:W3CDTF">2019-05-09T10:56:59Z</dcterms:created>
  <dcterms:modified xsi:type="dcterms:W3CDTF">2019-06-02T04:07:20Z</dcterms:modified>
</cp:coreProperties>
</file>