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70" r:id="rId15"/>
    <p:sldId id="269" r:id="rId16"/>
    <p:sldId id="275" r:id="rId17"/>
    <p:sldId id="281" r:id="rId18"/>
    <p:sldId id="277" r:id="rId19"/>
    <p:sldId id="273" r:id="rId20"/>
    <p:sldId id="278" r:id="rId21"/>
    <p:sldId id="279" r:id="rId22"/>
    <p:sldId id="280" r:id="rId23"/>
    <p:sldId id="276" r:id="rId24"/>
    <p:sldId id="268"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r="-9985"/>
          </a:stretch>
        </a:blipFill>
        <a:effectLst/>
      </p:bgPr>
    </p:bg>
    <p:spTree>
      <p:nvGrpSpPr>
        <p:cNvPr id="1" name=""/>
        <p:cNvGrpSpPr/>
        <p:nvPr/>
      </p:nvGrpSpPr>
      <p:grpSpPr/>
      <p:sp>
        <p:nvSpPr>
          <p:cNvPr id="2050" name="标题 2049"/>
          <p:cNvSpPr>
            <a:spLocks noGrp="1"/>
          </p:cNvSpPr>
          <p:nvPr>
            <p:ph type="ctrTitle"/>
          </p:nvPr>
        </p:nvSpPr>
        <p:spPr>
          <a:xfrm>
            <a:off x="527051" y="4437063"/>
            <a:ext cx="10363200" cy="966787"/>
          </a:xfrm>
          <a:prstGeom prst="rect">
            <a:avLst/>
          </a:prstGeom>
          <a:noFill/>
          <a:ln w="9525">
            <a:noFill/>
          </a:ln>
        </p:spPr>
        <p:txBody>
          <a:bodyPr anchor="ctr"/>
          <a:lstStyle>
            <a:lvl1pPr lvl="0" algn="l">
              <a:defRPr sz="3600" b="0" kern="1200">
                <a:solidFill>
                  <a:schemeClr val="bg1"/>
                </a:solidFill>
                <a:ea typeface="Microsoft YaHei" charset="0"/>
              </a:defRPr>
            </a:lvl1pPr>
          </a:lstStyle>
          <a:p>
            <a:pPr lvl="0"/>
            <a:r>
              <a:rPr lang="zh-CN" altLang="en-US"/>
              <a:t>单击此处编辑母版标题样式</a:t>
            </a:r>
            <a:endParaRPr lang="zh-CN" altLang="en-US"/>
          </a:p>
        </p:txBody>
      </p:sp>
      <p:sp>
        <p:nvSpPr>
          <p:cNvPr id="2051" name="副标题 2050"/>
          <p:cNvSpPr>
            <a:spLocks noGrp="1"/>
          </p:cNvSpPr>
          <p:nvPr>
            <p:ph type="subTitle" idx="1"/>
          </p:nvPr>
        </p:nvSpPr>
        <p:spPr>
          <a:xfrm>
            <a:off x="527051" y="5445125"/>
            <a:ext cx="8534400" cy="600075"/>
          </a:xfrm>
          <a:prstGeom prst="rect">
            <a:avLst/>
          </a:prstGeom>
          <a:noFill/>
          <a:ln w="9525">
            <a:noFill/>
          </a:ln>
        </p:spPr>
        <p:txBody>
          <a:bodyPr anchor="t"/>
          <a:lstStyle>
            <a:lvl1pPr marL="0" lvl="0" indent="0" algn="l">
              <a:buNone/>
              <a:defRPr sz="2400" kern="1200">
                <a:solidFill>
                  <a:schemeClr val="bg1"/>
                </a:solidFill>
                <a:ea typeface="Microsoft YaHei" charset="0"/>
              </a:defRPr>
            </a:lvl1pPr>
            <a:lvl2pPr marL="457200" lvl="1" indent="-457200" algn="ctr">
              <a:buNone/>
              <a:defRPr sz="2800" kern="1200">
                <a:solidFill>
                  <a:schemeClr val="tx1"/>
                </a:solidFill>
                <a:ea typeface="宋体" charset="-122"/>
              </a:defRPr>
            </a:lvl2pPr>
            <a:lvl3pPr marL="914400" lvl="2" indent="-914400" algn="ctr">
              <a:buNone/>
              <a:defRPr sz="2800" kern="1200">
                <a:solidFill>
                  <a:schemeClr val="tx1"/>
                </a:solidFill>
                <a:ea typeface="宋体" charset="-122"/>
              </a:defRPr>
            </a:lvl3pPr>
            <a:lvl4pPr marL="1371600" lvl="3" indent="-1371600" algn="ctr">
              <a:buNone/>
              <a:defRPr sz="2800" kern="1200">
                <a:solidFill>
                  <a:schemeClr val="tx1"/>
                </a:solidFill>
                <a:ea typeface="宋体" charset="-122"/>
              </a:defRPr>
            </a:lvl4pPr>
            <a:lvl5pPr marL="1828800" lvl="4" indent="-1828800" algn="ctr">
              <a:buNone/>
              <a:defRPr sz="2800" kern="1200">
                <a:solidFill>
                  <a:schemeClr val="tx1"/>
                </a:solidFill>
                <a:ea typeface="宋体" charset="-122"/>
              </a:defRPr>
            </a:lvl5pPr>
          </a:lstStyle>
          <a:p>
            <a:pPr lvl="0"/>
            <a:r>
              <a:rPr lang="zh-CN" altLang="en-US"/>
              <a:t>单击此处编辑母版副标题样式</a:t>
            </a:r>
            <a:endParaRPr lang="zh-CN" altLang="en-US"/>
          </a:p>
        </p:txBody>
      </p:sp>
      <p:sp>
        <p:nvSpPr>
          <p:cNvPr id="2052" name="日期占位符 2051"/>
          <p:cNvSpPr>
            <a:spLocks noGrp="1"/>
          </p:cNvSpPr>
          <p:nvPr>
            <p:ph type="dt" sz="half" idx="2"/>
          </p:nvPr>
        </p:nvSpPr>
        <p:spPr>
          <a:xfrm>
            <a:off x="609600" y="6245225"/>
            <a:ext cx="2844800" cy="476250"/>
          </a:xfrm>
          <a:prstGeom prst="rect">
            <a:avLst/>
          </a:prstGeom>
          <a:noFill/>
          <a:ln w="9525">
            <a:noFill/>
          </a:ln>
        </p:spPr>
        <p:txBody>
          <a:bodyPr anchor="t"/>
          <a:p>
            <a:endParaRPr lang="zh-CN" altLang="en-US" dirty="0"/>
          </a:p>
        </p:txBody>
      </p:sp>
      <p:sp>
        <p:nvSpPr>
          <p:cNvPr id="2053" name="页脚占位符 2052"/>
          <p:cNvSpPr>
            <a:spLocks noGrp="1"/>
          </p:cNvSpPr>
          <p:nvPr>
            <p:ph type="ftr" sz="quarter" idx="3"/>
          </p:nvPr>
        </p:nvSpPr>
        <p:spPr>
          <a:xfrm>
            <a:off x="4165600" y="6245225"/>
            <a:ext cx="3860800" cy="476250"/>
          </a:xfrm>
          <a:prstGeom prst="rect">
            <a:avLst/>
          </a:prstGeom>
          <a:noFill/>
          <a:ln w="9525">
            <a:noFill/>
          </a:ln>
        </p:spPr>
        <p:txBody>
          <a:bodyPr anchor="t"/>
          <a:p>
            <a:endParaRPr lang="zh-CN" alt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9267" y="117475"/>
            <a:ext cx="2743200" cy="55340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19667" y="117475"/>
            <a:ext cx="8070573" cy="55340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endParaRPr lang="zh-CN"/>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19667" y="1123950"/>
            <a:ext cx="5376672"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315795" y="1123950"/>
            <a:ext cx="5376672" cy="4527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endParaRPr lang="zh-CN"/>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endParaRPr lang="zh-CN"/>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endParaRPr lang="zh-CN"/>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endParaRPr lang="zh-CN"/>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r="-242"/>
          </a:stretch>
        </a:blipFill>
        <a:effectLst/>
      </p:bgPr>
    </p:bg>
    <p:spTree>
      <p:nvGrpSpPr>
        <p:cNvPr id="1" name=""/>
        <p:cNvGrpSpPr/>
        <p:nvPr/>
      </p:nvGrpSpPr>
      <p:grpSpPr/>
      <p:sp>
        <p:nvSpPr>
          <p:cNvPr id="1026" name="标题 1025"/>
          <p:cNvSpPr>
            <a:spLocks noGrp="1"/>
          </p:cNvSpPr>
          <p:nvPr>
            <p:ph type="title"/>
          </p:nvPr>
        </p:nvSpPr>
        <p:spPr>
          <a:xfrm>
            <a:off x="814917" y="117475"/>
            <a:ext cx="10767483" cy="720725"/>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719667" y="1123950"/>
            <a:ext cx="10972800" cy="452755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r" defTabSz="914400" eaLnBrk="1" fontAlgn="base" latinLnBrk="0" hangingPunct="1">
        <a:lnSpc>
          <a:spcPct val="100000"/>
        </a:lnSpc>
        <a:spcBef>
          <a:spcPct val="0"/>
        </a:spcBef>
        <a:spcAft>
          <a:spcPct val="0"/>
        </a:spcAft>
        <a:buClr>
          <a:srgbClr val="000000"/>
        </a:buClr>
        <a:buNone/>
        <a:defRPr sz="3600" b="0" i="0"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                               </a:t>
            </a:r>
            <a:r>
              <a:rPr lang="zh-CN" altLang="en-US"/>
              <a:t>计算几何</a:t>
            </a:r>
            <a:endParaRPr lang="zh-CN" altLang="en-US"/>
          </a:p>
        </p:txBody>
      </p:sp>
      <p:sp>
        <p:nvSpPr>
          <p:cNvPr id="3" name="副标题 2"/>
          <p:cNvSpPr>
            <a:spLocks noGrp="1"/>
          </p:cNvSpPr>
          <p:nvPr>
            <p:ph type="subTitle" idx="1"/>
          </p:nvPr>
        </p:nvSpPr>
        <p:spPr>
          <a:xfrm>
            <a:off x="1458596" y="4941570"/>
            <a:ext cx="8534400" cy="600075"/>
          </a:xfrm>
        </p:spPr>
        <p:txBody>
          <a:bodyPr/>
          <a:p>
            <a:endParaRPr lang="zh-CN" altLang="en-US"/>
          </a:p>
          <a:p>
            <a:endParaRPr lang="en-US" altLang="en-US"/>
          </a:p>
          <a:p>
            <a:r>
              <a:rPr lang="en-US" altLang="en-US"/>
              <a:t>                                                          YALI Galaxy </a:t>
            </a:r>
            <a:endParaRPr lang="en-US" altLang="en-US"/>
          </a:p>
          <a:p>
            <a:r>
              <a:rPr lang="en-US" altLang="en-US"/>
              <a:t>						</a:t>
            </a:r>
            <a:r>
              <a:rPr lang="zh-CN" altLang="en-US"/>
              <a:t>感谢</a:t>
            </a:r>
            <a:r>
              <a:rPr lang="en-US" altLang="zh-CN"/>
              <a:t>LG&amp;LJ&amp;LRJ</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六</a:t>
            </a:r>
            <a:r>
              <a:rPr>
                <a:sym typeface="+mn-ea"/>
              </a:rPr>
              <a:t>、判断线段、折线、多边形是否在矩形</a:t>
            </a:r>
            <a:endParaRPr lang="zh-CN" altLang="en-US"/>
          </a:p>
        </p:txBody>
      </p:sp>
      <p:sp>
        <p:nvSpPr>
          <p:cNvPr id="3" name="内容占位符 2"/>
          <p:cNvSpPr>
            <a:spLocks noGrp="1"/>
          </p:cNvSpPr>
          <p:nvPr>
            <p:ph idx="1"/>
          </p:nvPr>
        </p:nvSpPr>
        <p:spPr>
          <a:xfrm>
            <a:off x="-34925" y="872490"/>
            <a:ext cx="12263755" cy="5380990"/>
          </a:xfrm>
          <a:solidFill>
            <a:schemeClr val="accent2">
              <a:lumMod val="40000"/>
              <a:lumOff val="60000"/>
            </a:schemeClr>
          </a:solidFill>
        </p:spPr>
        <p:txBody>
          <a:bodyPr/>
          <a:p>
            <a:r>
              <a:rPr lang="en-US" altLang="zh-CN">
                <a:sym typeface="+mn-ea"/>
              </a:rPr>
              <a:t> </a:t>
            </a:r>
            <a:r>
              <a:rPr lang="zh-CN" altLang="en-US">
                <a:sym typeface="+mn-ea"/>
              </a:rPr>
              <a:t>因为矩形是一个凸多边形，</a:t>
            </a:r>
            <a:r>
              <a:rPr lang="zh-CN" altLang="en-US"/>
              <a:t>只需要判断它们的端点是否都在矩形内就好了</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七、判断点是否在多边形内部</a:t>
            </a:r>
            <a:endParaRPr lang="zh-CN" altLang="en-US"/>
          </a:p>
        </p:txBody>
      </p:sp>
      <p:sp>
        <p:nvSpPr>
          <p:cNvPr id="3" name="内容占位符 2"/>
          <p:cNvSpPr>
            <a:spLocks noGrp="1"/>
          </p:cNvSpPr>
          <p:nvPr>
            <p:ph idx="1"/>
          </p:nvPr>
        </p:nvSpPr>
        <p:spPr>
          <a:xfrm>
            <a:off x="-24130" y="872490"/>
            <a:ext cx="12220575" cy="5414010"/>
          </a:xfrm>
          <a:solidFill>
            <a:schemeClr val="accent2">
              <a:lumMod val="40000"/>
              <a:lumOff val="60000"/>
            </a:schemeClr>
          </a:solidFill>
        </p:spPr>
        <p:txBody>
          <a:bodyPr/>
          <a:p>
            <a:r>
              <a:rPr lang="zh-CN" altLang="en-US"/>
              <a:t>两种方法射线法及转角法，由于</a:t>
            </a:r>
            <a:r>
              <a:rPr lang="en-US" altLang="zh-CN"/>
              <a:t>LRJ</a:t>
            </a:r>
            <a:r>
              <a:rPr lang="zh-CN" altLang="en-US"/>
              <a:t>强烈推荐了转角法，这里着重说转角法</a:t>
            </a:r>
            <a:endParaRPr lang="zh-CN" altLang="en-US"/>
          </a:p>
          <a:p>
            <a:r>
              <a:rPr lang="zh-CN" altLang="en-US"/>
              <a:t>基本的思想就是看多边形相对于这个点转了多少度，说得很抽象</a:t>
            </a:r>
            <a:r>
              <a:rPr lang="en-US" altLang="zh-CN"/>
              <a:t>;</a:t>
            </a:r>
            <a:r>
              <a:rPr lang="zh-CN" altLang="en-US"/>
              <a:t>具体就像图中那样可以发现当点在多边形内时这些角加起来是</a:t>
            </a:r>
            <a:r>
              <a:rPr lang="en-US" altLang="zh-CN"/>
              <a:t>360</a:t>
            </a:r>
            <a:r>
              <a:rPr lang="zh-CN" altLang="en-US"/>
              <a:t>，在多边形外时是</a:t>
            </a:r>
            <a:r>
              <a:rPr lang="en-US" altLang="zh-CN"/>
              <a:t>0</a:t>
            </a:r>
            <a:r>
              <a:rPr lang="zh-CN" altLang="en-US"/>
              <a:t>，如果在边上的话就是</a:t>
            </a:r>
            <a:r>
              <a:rPr lang="en-US" altLang="zh-CN"/>
              <a:t>180</a:t>
            </a:r>
            <a:r>
              <a:rPr lang="zh-CN" altLang="en-US"/>
              <a:t>。</a:t>
            </a:r>
            <a:endParaRPr lang="zh-CN" altLang="en-US"/>
          </a:p>
          <a:p>
            <a:r>
              <a:rPr lang="zh-CN" altLang="en-US"/>
              <a:t>依据定义实现比较复杂，但我们有更巧妙的方法。</a:t>
            </a:r>
            <a:endParaRPr lang="zh-CN" altLang="en-US"/>
          </a:p>
          <a:p>
            <a:r>
              <a:rPr lang="zh-CN" altLang="en-US"/>
              <a:t>我们假想有一条向右的射线，那我们其实只需要统计边穿过这条射线正反几次</a:t>
            </a:r>
            <a:r>
              <a:rPr lang="en-US" altLang="zh-CN"/>
              <a:t>(Wn)</a:t>
            </a:r>
            <a:r>
              <a:rPr lang="zh-CN" altLang="en-US"/>
              <a:t>就能够简单地实现这个算法的过程</a:t>
            </a:r>
            <a:r>
              <a:rPr lang="en-US" altLang="zh-CN"/>
              <a:t>.</a:t>
            </a:r>
            <a:endParaRPr lang="en-US" altLang="zh-CN"/>
          </a:p>
          <a:p>
            <a:r>
              <a:rPr lang="zh-CN" altLang="en-US"/>
              <a:t>这个数在某些领域有术语，这里不介绍</a:t>
            </a:r>
            <a:endParaRPr lang="zh-CN" altLang="en-US"/>
          </a:p>
          <a:p>
            <a:pPr marL="0" indent="0">
              <a:buNone/>
            </a:pPr>
            <a:r>
              <a:rPr lang="zh-CN" altLang="en-US"/>
              <a:t>但是如果</a:t>
            </a:r>
            <a:r>
              <a:rPr lang="en-US" altLang="zh-CN"/>
              <a:t>Wn==0</a:t>
            </a:r>
            <a:r>
              <a:rPr lang="zh-CN" altLang="en-US"/>
              <a:t>说明在多边形外</a:t>
            </a:r>
            <a:r>
              <a:rPr lang="en-US" altLang="zh-CN"/>
              <a:t>;</a:t>
            </a:r>
            <a:endParaRPr lang="en-US" altLang="zh-CN"/>
          </a:p>
          <a:p>
            <a:endParaRPr lang="zh-CN" altLang="en-US"/>
          </a:p>
          <a:p>
            <a:endParaRPr lang="zh-CN" altLang="en-US"/>
          </a:p>
        </p:txBody>
      </p:sp>
      <p:pic>
        <p:nvPicPr>
          <p:cNvPr id="4" name="图片 3" descr="7V7ve2.png!web"/>
          <p:cNvPicPr>
            <a:picLocks noChangeAspect="1"/>
          </p:cNvPicPr>
          <p:nvPr/>
        </p:nvPicPr>
        <p:blipFill>
          <a:blip r:embed="rId1"/>
          <a:stretch>
            <a:fillRect/>
          </a:stretch>
        </p:blipFill>
        <p:spPr>
          <a:xfrm>
            <a:off x="9586595" y="4365625"/>
            <a:ext cx="2585720" cy="1861820"/>
          </a:xfrm>
          <a:prstGeom prst="rect">
            <a:avLst/>
          </a:prstGeom>
        </p:spPr>
      </p:pic>
      <p:pic>
        <p:nvPicPr>
          <p:cNvPr id="5" name="图片 4" descr="yaquUz.png!web"/>
          <p:cNvPicPr>
            <a:picLocks noChangeAspect="1"/>
          </p:cNvPicPr>
          <p:nvPr/>
        </p:nvPicPr>
        <p:blipFill>
          <a:blip r:embed="rId2"/>
          <a:stretch>
            <a:fillRect/>
          </a:stretch>
        </p:blipFill>
        <p:spPr>
          <a:xfrm>
            <a:off x="9575165" y="4387850"/>
            <a:ext cx="2651760" cy="1861820"/>
          </a:xfrm>
          <a:prstGeom prst="rect">
            <a:avLst/>
          </a:prstGeom>
        </p:spPr>
      </p:pic>
      <p:pic>
        <p:nvPicPr>
          <p:cNvPr id="10" name="图片 9" descr="lll"/>
          <p:cNvPicPr>
            <a:picLocks noChangeAspect="1"/>
          </p:cNvPicPr>
          <p:nvPr/>
        </p:nvPicPr>
        <p:blipFill>
          <a:blip r:embed="rId3"/>
          <a:stretch>
            <a:fillRect/>
          </a:stretch>
        </p:blipFill>
        <p:spPr>
          <a:xfrm>
            <a:off x="6978650" y="4366260"/>
            <a:ext cx="2626360" cy="1891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63515" y="119380"/>
            <a:ext cx="6805930" cy="730250"/>
          </a:xfrm>
        </p:spPr>
        <p:txBody>
          <a:bodyPr>
            <a:scene3d>
              <a:camera prst="orthographicFront"/>
              <a:lightRig rig="soft" dir="t">
                <a:rot lat="0" lon="0" rev="15600000"/>
              </a:lightRig>
            </a:scene3d>
            <a:sp3d extrusionH="57150" prstMaterial="softEdge">
              <a:bevelT w="25400" h="38100"/>
            </a:sp3d>
          </a:bodyPr>
          <a:p>
            <a:r>
              <a:rPr lang="en-US" altLang="zh-CN">
                <a:solidFill>
                  <a:schemeClr val="accent4"/>
                </a:solidFill>
              </a:rPr>
              <a:t>   </a:t>
            </a:r>
            <a:endParaRPr lang="en-US" altLang="zh-CN">
              <a:solidFill>
                <a:schemeClr val="accent4"/>
              </a:solidFill>
              <a:effectLst/>
            </a:endParaRPr>
          </a:p>
        </p:txBody>
      </p:sp>
      <p:pic>
        <p:nvPicPr>
          <p:cNvPr id="7" name="内容占位符 6"/>
          <p:cNvPicPr>
            <a:picLocks noChangeAspect="1"/>
          </p:cNvPicPr>
          <p:nvPr>
            <p:ph idx="1"/>
          </p:nvPr>
        </p:nvPicPr>
        <p:blipFill>
          <a:blip r:embed="rId1"/>
          <a:stretch>
            <a:fillRect/>
          </a:stretch>
        </p:blipFill>
        <p:spPr>
          <a:xfrm>
            <a:off x="-26035" y="868045"/>
            <a:ext cx="12208510" cy="5462905"/>
          </a:xfrm>
          <a:prstGeom prst="rect">
            <a:avLst/>
          </a:prstGeom>
        </p:spPr>
      </p:pic>
      <p:sp>
        <p:nvSpPr>
          <p:cNvPr id="8" name="矩形 7"/>
          <p:cNvSpPr/>
          <p:nvPr/>
        </p:nvSpPr>
        <p:spPr>
          <a:xfrm>
            <a:off x="10173970" y="-33020"/>
            <a:ext cx="2013585" cy="914400"/>
          </a:xfrm>
          <a:prstGeom prst="rect">
            <a:avLst/>
          </a:prstGeom>
          <a:noFill/>
          <a:ln>
            <a:noFill/>
          </a:ln>
        </p:spPr>
        <p:txBody>
          <a:bodyPr wrap="none" rtlCol="0" anchor="t">
            <a:spAutoFit/>
          </a:bodyPr>
          <a:p>
            <a:pPr algn="ctr"/>
            <a:r>
              <a:rPr lang="en-US" altLang="zh-CN"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Code</a:t>
            </a:r>
            <a:endParaRPr lang="en-US" altLang="zh-CN" sz="54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2540" y="850265"/>
            <a:ext cx="12199620" cy="5457190"/>
          </a:xfrm>
          <a:solidFill>
            <a:schemeClr val="accent2">
              <a:lumMod val="40000"/>
              <a:lumOff val="60000"/>
            </a:schemeClr>
          </a:solidFill>
        </p:spPr>
        <p:txBody>
          <a:bodyPr/>
          <a:p>
            <a:r>
              <a:rPr lang="zh-CN" altLang="en-US"/>
              <a:t>射线法不讲实现细节， 不想听的话可以跳过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八、凸包</a:t>
            </a:r>
            <a:endParaRPr lang="zh-CN" altLang="en-US"/>
          </a:p>
        </p:txBody>
      </p:sp>
      <p:sp>
        <p:nvSpPr>
          <p:cNvPr id="3" name="内容占位符 2"/>
          <p:cNvSpPr>
            <a:spLocks noGrp="1"/>
          </p:cNvSpPr>
          <p:nvPr>
            <p:ph idx="1"/>
          </p:nvPr>
        </p:nvSpPr>
        <p:spPr>
          <a:xfrm>
            <a:off x="-68580" y="850900"/>
            <a:ext cx="12373610" cy="5414010"/>
          </a:xfrm>
          <a:solidFill>
            <a:schemeClr val="accent2">
              <a:lumMod val="40000"/>
              <a:lumOff val="60000"/>
            </a:schemeClr>
          </a:solidFill>
        </p:spPr>
        <p:txBody>
          <a:bodyPr/>
          <a:p>
            <a:r>
              <a:rPr lang="zh-CN" altLang="en-US"/>
              <a:t>定义</a:t>
            </a:r>
            <a:r>
              <a:rPr lang="en-US" altLang="zh-CN"/>
              <a:t>:点集Q的凸包(convex hull)是指一个最小凸多边形，满足Q中的点或者在多边形边上或者在其内。</a:t>
            </a:r>
            <a:endParaRPr lang="en-US" altLang="zh-CN"/>
          </a:p>
          <a:p>
            <a:r>
              <a:rPr lang="zh-CN" altLang="en-US"/>
              <a:t>求解凸包的算法很多，给出一种实现</a:t>
            </a:r>
            <a:endParaRPr lang="zh-CN" altLang="en-US"/>
          </a:p>
          <a:p>
            <a:r>
              <a:rPr lang="zh-CN" altLang="en-US"/>
              <a:t>基于水平序的</a:t>
            </a:r>
            <a:r>
              <a:rPr lang="en-US" altLang="zh-CN"/>
              <a:t>Andrew</a:t>
            </a:r>
            <a:r>
              <a:rPr lang="zh-CN" altLang="en-US"/>
              <a:t>算法</a:t>
            </a:r>
            <a:r>
              <a:rPr lang="en-US" altLang="zh-CN"/>
              <a:t>,</a:t>
            </a:r>
            <a:r>
              <a:rPr lang="zh-CN" altLang="en-US"/>
              <a:t>、</a:t>
            </a:r>
            <a:endParaRPr lang="zh-CN" altLang="en-US"/>
          </a:p>
          <a:p>
            <a:r>
              <a:rPr lang="zh-CN" altLang="en-US"/>
              <a:t>先排好序，从左到右扫一次维护下凸壳，从右到左扫一次维护上凸壳。</a:t>
            </a:r>
            <a:endParaRPr lang="zh-CN" altLang="en-US"/>
          </a:p>
          <a:p>
            <a:r>
              <a:rPr lang="zh-CN" altLang="en-US"/>
              <a:t>细节的实现见代码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scene3d>
              <a:camera prst="orthographicFront"/>
              <a:lightRig rig="threePt" dir="t"/>
            </a:scene3d>
          </a:bodyPr>
          <a:p>
            <a:r>
              <a:rPr lang="en-US" altLang="zh-CN" b="1" u="sng">
                <a:solidFill>
                  <a:schemeClr val="tx1"/>
                </a:solidFill>
                <a:effectLst>
                  <a:outerShdw blurRad="38100" dist="19050" dir="2700000" algn="tl" rotWithShape="0">
                    <a:schemeClr val="dk1">
                      <a:alpha val="40000"/>
                    </a:schemeClr>
                  </a:outerShdw>
                </a:effectLst>
              </a:rPr>
              <a:t>CODE</a:t>
            </a:r>
            <a:endParaRPr lang="en-US" altLang="zh-CN" b="1" u="sng">
              <a:solidFill>
                <a:schemeClr val="tx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1"/>
          <a:stretch>
            <a:fillRect/>
          </a:stretch>
        </p:blipFill>
        <p:spPr>
          <a:xfrm>
            <a:off x="-25400" y="860425"/>
            <a:ext cx="9218930" cy="33616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九、旋转卡壳</a:t>
            </a:r>
            <a:endParaRPr lang="zh-CN" altLang="en-US"/>
          </a:p>
        </p:txBody>
      </p:sp>
      <p:sp>
        <p:nvSpPr>
          <p:cNvPr id="3" name="内容占位符 2"/>
          <p:cNvSpPr>
            <a:spLocks noGrp="1"/>
          </p:cNvSpPr>
          <p:nvPr>
            <p:ph idx="1"/>
          </p:nvPr>
        </p:nvSpPr>
        <p:spPr>
          <a:xfrm>
            <a:off x="-24130" y="872490"/>
            <a:ext cx="12197715" cy="5403215"/>
          </a:xfrm>
          <a:solidFill>
            <a:schemeClr val="accent2">
              <a:lumMod val="40000"/>
              <a:lumOff val="60000"/>
            </a:schemeClr>
          </a:solidFill>
        </p:spPr>
        <p:txBody>
          <a:bodyPr/>
          <a:p>
            <a:r>
              <a:rPr lang="zh-CN" altLang="en-US"/>
              <a:t>求解一个问题</a:t>
            </a:r>
            <a:r>
              <a:rPr lang="en-US" altLang="zh-CN"/>
              <a:t>:</a:t>
            </a:r>
            <a:r>
              <a:rPr lang="zh-CN" altLang="en-US"/>
              <a:t>给出一个点集</a:t>
            </a:r>
            <a:r>
              <a:rPr lang="en-US" altLang="zh-CN"/>
              <a:t>P, </a:t>
            </a:r>
            <a:r>
              <a:rPr lang="zh-CN" altLang="en-US"/>
              <a:t>求</a:t>
            </a:r>
            <a:r>
              <a:rPr lang="en-US" altLang="zh-CN"/>
              <a:t>P</a:t>
            </a:r>
            <a:r>
              <a:rPr lang="zh-CN" altLang="en-US"/>
              <a:t>中的最远点对</a:t>
            </a:r>
            <a:endParaRPr lang="zh-CN" altLang="en-US"/>
          </a:p>
          <a:p>
            <a:r>
              <a:rPr lang="en-US" altLang="zh-CN"/>
              <a:t>BF:</a:t>
            </a:r>
            <a:r>
              <a:rPr lang="zh-CN" altLang="en-US"/>
              <a:t>很容易想到</a:t>
            </a:r>
            <a:r>
              <a:rPr lang="en-US" altLang="zh-CN"/>
              <a:t>O(n^2)</a:t>
            </a:r>
            <a:r>
              <a:rPr lang="zh-CN" altLang="en-US"/>
              <a:t>的算法</a:t>
            </a:r>
            <a:r>
              <a:rPr lang="en-US" altLang="zh-CN"/>
              <a:t>, </a:t>
            </a:r>
            <a:r>
              <a:rPr lang="zh-CN" altLang="en-US"/>
              <a:t>枚举每对点对，但时间复杂度大多数时候不能承受</a:t>
            </a:r>
            <a:r>
              <a:rPr lang="en-US" altLang="zh-CN"/>
              <a:t>.</a:t>
            </a:r>
            <a:endParaRPr lang="en-US" altLang="zh-CN"/>
          </a:p>
          <a:p>
            <a:r>
              <a:rPr lang="zh-CN" altLang="en-US"/>
              <a:t>下面介绍一种</a:t>
            </a:r>
            <a:r>
              <a:rPr lang="en-US" altLang="zh-CN"/>
              <a:t>O(nlogn)</a:t>
            </a:r>
            <a:r>
              <a:rPr lang="zh-CN" altLang="en-US"/>
              <a:t>的算法</a:t>
            </a:r>
            <a:r>
              <a:rPr lang="en-US" altLang="zh-CN"/>
              <a:t>;</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九、旋转卡壳</a:t>
            </a:r>
            <a:endParaRPr lang="zh-CN" altLang="en-US"/>
          </a:p>
        </p:txBody>
      </p:sp>
      <p:sp>
        <p:nvSpPr>
          <p:cNvPr id="3" name="内容占位符 2"/>
          <p:cNvSpPr>
            <a:spLocks noGrp="1"/>
          </p:cNvSpPr>
          <p:nvPr>
            <p:ph idx="1"/>
          </p:nvPr>
        </p:nvSpPr>
        <p:spPr>
          <a:xfrm>
            <a:off x="-13335" y="862330"/>
            <a:ext cx="12208510" cy="5402580"/>
          </a:xfrm>
          <a:solidFill>
            <a:schemeClr val="accent2">
              <a:lumMod val="40000"/>
              <a:lumOff val="60000"/>
            </a:schemeClr>
          </a:solidFill>
        </p:spPr>
        <p:txBody>
          <a:bodyPr/>
          <a:p>
            <a:r>
              <a:rPr lang="zh-CN" altLang="en-US"/>
              <a:t>计算几何中常用的算法</a:t>
            </a:r>
            <a:endParaRPr lang="zh-CN" altLang="en-US"/>
          </a:p>
          <a:p>
            <a:r>
              <a:rPr lang="zh-CN" altLang="en-US"/>
              <a:t>首先介绍一个概念对踵点对</a:t>
            </a:r>
            <a:r>
              <a:rPr lang="en-US" altLang="zh-CN"/>
              <a:t>(</a:t>
            </a:r>
            <a:r>
              <a:rPr lang="zh-CN" altLang="en-US"/>
              <a:t>以下的叙述都基于凸多边形</a:t>
            </a:r>
            <a:r>
              <a:rPr lang="en-US" altLang="zh-CN"/>
              <a:t>)</a:t>
            </a:r>
            <a:endParaRPr lang="en-US" altLang="zh-CN"/>
          </a:p>
          <a:p>
            <a:endParaRPr lang="zh-CN" altLang="en-US"/>
          </a:p>
          <a:p>
            <a:r>
              <a:rPr lang="zh-CN" altLang="en-US"/>
              <a:t>切线</a:t>
            </a:r>
            <a:endParaRPr lang="zh-CN" altLang="en-US"/>
          </a:p>
          <a:p>
            <a:r>
              <a:rPr lang="zh-CN" altLang="en-US"/>
              <a:t>给定一个凸多边形 P</a:t>
            </a:r>
            <a:r>
              <a:rPr lang="en-US" altLang="zh-CN"/>
              <a:t>, </a:t>
            </a:r>
            <a:r>
              <a:rPr lang="zh-CN" altLang="en-US"/>
              <a:t>切线 l 是一条与 P 相交并且 P 的内部在 l 的一侧的线</a:t>
            </a:r>
            <a:r>
              <a:rPr lang="en-US" altLang="zh-CN"/>
              <a:t>.</a:t>
            </a:r>
            <a:endParaRPr lang="en-US" altLang="zh-CN"/>
          </a:p>
          <a:p>
            <a:endParaRPr lang="zh-CN" altLang="en-US"/>
          </a:p>
          <a:p>
            <a:r>
              <a:rPr lang="zh-CN" altLang="en-US"/>
              <a:t>对踵点对</a:t>
            </a:r>
            <a:endParaRPr lang="zh-CN" altLang="en-US"/>
          </a:p>
          <a:p>
            <a:r>
              <a:rPr lang="zh-CN" altLang="en-US"/>
              <a:t>如果两个点 p 和 q （属于 P） 在两条平行切线上</a:t>
            </a:r>
            <a:r>
              <a:rPr lang="en-US" altLang="zh-CN"/>
              <a:t>, </a:t>
            </a:r>
            <a:r>
              <a:rPr lang="zh-CN" altLang="en-US"/>
              <a:t>那么他们就形成了一个对踵点对</a:t>
            </a:r>
            <a:r>
              <a:rPr lang="en-US" altLang="zh-CN"/>
              <a:t>.</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九、旋转卡壳</a:t>
            </a:r>
            <a:endParaRPr lang="zh-CN" altLang="en-US"/>
          </a:p>
        </p:txBody>
      </p:sp>
      <p:sp>
        <p:nvSpPr>
          <p:cNvPr id="3" name="内容占位符 2"/>
          <p:cNvSpPr>
            <a:spLocks noGrp="1"/>
          </p:cNvSpPr>
          <p:nvPr>
            <p:ph idx="1"/>
          </p:nvPr>
        </p:nvSpPr>
        <p:spPr>
          <a:xfrm>
            <a:off x="-56515" y="861060"/>
            <a:ext cx="12329160" cy="5403215"/>
          </a:xfrm>
          <a:solidFill>
            <a:schemeClr val="accent2">
              <a:lumMod val="40000"/>
              <a:lumOff val="60000"/>
            </a:schemeClr>
          </a:solidFill>
        </p:spPr>
        <p:txBody>
          <a:bodyPr/>
          <a:p>
            <a:r>
              <a:rPr lang="zh-CN" altLang="en-US"/>
              <a:t>首先两个定理</a:t>
            </a:r>
            <a:r>
              <a:rPr lang="en-US" altLang="zh-CN"/>
              <a:t>:</a:t>
            </a:r>
            <a:endParaRPr lang="en-US" altLang="zh-CN"/>
          </a:p>
          <a:p>
            <a:r>
              <a:rPr lang="en-US" altLang="zh-CN"/>
              <a:t>1.</a:t>
            </a:r>
            <a:r>
              <a:rPr lang="zh-CN" altLang="en-US"/>
              <a:t>最远点对一定在对踵点对的集合中</a:t>
            </a:r>
            <a:r>
              <a:rPr lang="en-US" altLang="zh-CN"/>
              <a:t>;</a:t>
            </a:r>
            <a:endParaRPr lang="en-US" altLang="zh-CN"/>
          </a:p>
          <a:p>
            <a:r>
              <a:rPr lang="en-US" altLang="zh-CN"/>
              <a:t>2.</a:t>
            </a:r>
            <a:r>
              <a:rPr lang="zh-CN" altLang="en-US"/>
              <a:t>凸多边形的对踵点对数不超过</a:t>
            </a:r>
            <a:r>
              <a:rPr lang="en-US" altLang="zh-CN"/>
              <a:t>(3N/2)</a:t>
            </a:r>
            <a:r>
              <a:rPr lang="zh-CN" altLang="en-US"/>
              <a:t>个</a:t>
            </a:r>
            <a:r>
              <a:rPr lang="en-US" altLang="zh-CN"/>
              <a:t>;</a:t>
            </a:r>
            <a:endParaRPr lang="en-US" altLang="zh-CN"/>
          </a:p>
          <a:p>
            <a:endParaRPr lang="en-US" altLang="zh-CN"/>
          </a:p>
          <a:p>
            <a:r>
              <a:rPr lang="zh-CN" altLang="en-US"/>
              <a:t>问题现在就变成了如何高效求出对踵点对了，因为最远点对就是对踵点对中距离最远的那一对</a:t>
            </a:r>
            <a:r>
              <a:rPr lang="en-US" altLang="zh-CN"/>
              <a: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九、旋转卡壳</a:t>
            </a:r>
            <a:endParaRPr lang="zh-CN" altLang="en-US"/>
          </a:p>
        </p:txBody>
      </p:sp>
      <p:sp>
        <p:nvSpPr>
          <p:cNvPr id="3" name="内容占位符 2"/>
          <p:cNvSpPr>
            <a:spLocks noGrp="1"/>
          </p:cNvSpPr>
          <p:nvPr>
            <p:ph idx="1"/>
          </p:nvPr>
        </p:nvSpPr>
        <p:spPr>
          <a:xfrm>
            <a:off x="-13335" y="861695"/>
            <a:ext cx="12253595" cy="5414010"/>
          </a:xfrm>
          <a:solidFill>
            <a:schemeClr val="accent2">
              <a:lumMod val="40000"/>
              <a:lumOff val="60000"/>
            </a:schemeClr>
          </a:solidFill>
        </p:spPr>
        <p:txBody>
          <a:bodyPr/>
          <a:p>
            <a:r>
              <a:rPr lang="zh-CN" altLang="en-US"/>
              <a:t>我们对于一条对应边&lt;CH i,CH i</a:t>
            </a:r>
            <a:r>
              <a:rPr lang="en-US" altLang="zh-CN"/>
              <a:t>+1</a:t>
            </a:r>
            <a:r>
              <a:rPr lang="zh-CN" altLang="en-US"/>
              <a:t>&gt;求出距离这条边最远的点CH j可知 CH i 和 CH j 为一对对踵点，枚举一遍</a:t>
            </a:r>
            <a:r>
              <a:rPr lang="en-US" altLang="zh-CN"/>
              <a:t>CH i</a:t>
            </a:r>
            <a:r>
              <a:rPr lang="zh-CN" altLang="en-US"/>
              <a:t>即可以找出所有对踵点</a:t>
            </a:r>
            <a:r>
              <a:rPr lang="en-US" altLang="zh-CN"/>
              <a:t>.</a:t>
            </a:r>
            <a:endParaRPr lang="en-US" altLang="zh-CN"/>
          </a:p>
          <a:p>
            <a:r>
              <a:rPr lang="zh-CN" altLang="en-US"/>
              <a:t>现在问题就是如何得到每条边的最远点</a:t>
            </a:r>
            <a:r>
              <a:rPr lang="en-US" altLang="zh-CN"/>
              <a:t>;</a:t>
            </a:r>
            <a:endParaRPr lang="en-US" altLang="zh-CN"/>
          </a:p>
          <a:p>
            <a:r>
              <a:rPr lang="zh-CN" altLang="en-US"/>
              <a:t>用前面我们提到过的叉积一些巧妙的性质可以简单地解决问题</a:t>
            </a:r>
            <a:r>
              <a:rPr lang="en-US" altLang="zh-CN"/>
              <a:t>;</a:t>
            </a:r>
            <a:endParaRPr lang="en-US" altLang="zh-CN"/>
          </a:p>
          <a:p>
            <a:r>
              <a:rPr lang="en-US" altLang="zh-CN"/>
              <a:t>我们可以发现 凸包上的点依次与对应边产生的距离成单峰函数; </a:t>
            </a:r>
            <a:r>
              <a:rPr lang="zh-CN" altLang="en-US"/>
              <a:t>那我们判断当前枚举的边与其他点所组成的三角形面积是否开始递减即可。注意到</a:t>
            </a:r>
            <a:r>
              <a:rPr lang="en-US" altLang="zh-CN"/>
              <a:t>CH[i]</a:t>
            </a:r>
            <a:r>
              <a:rPr lang="zh-CN" altLang="en-US"/>
              <a:t>对应的</a:t>
            </a:r>
            <a:r>
              <a:rPr lang="en-US" altLang="zh-CN"/>
              <a:t>CH[j]</a:t>
            </a:r>
            <a:r>
              <a:rPr lang="zh-CN" altLang="en-US"/>
              <a:t>和</a:t>
            </a:r>
            <a:r>
              <a:rPr lang="en-US" altLang="zh-CN"/>
              <a:t>CH[i+1]</a:t>
            </a:r>
            <a:r>
              <a:rPr lang="zh-CN" altLang="en-US"/>
              <a:t>对应的</a:t>
            </a:r>
            <a:r>
              <a:rPr lang="en-US" altLang="zh-CN"/>
              <a:t>CH[k], k</a:t>
            </a:r>
            <a:r>
              <a:rPr lang="zh-CN" altLang="en-US"/>
              <a:t>其实一定是在</a:t>
            </a:r>
            <a:r>
              <a:rPr lang="en-US" altLang="zh-CN"/>
              <a:t>j</a:t>
            </a:r>
            <a:r>
              <a:rPr lang="zh-CN" altLang="en-US"/>
              <a:t>的逆时针方向</a:t>
            </a:r>
            <a:r>
              <a:rPr lang="en-US" altLang="zh-CN"/>
              <a:t>.</a:t>
            </a:r>
            <a:endParaRPr lang="en-US" altLang="zh-CN"/>
          </a:p>
          <a:p>
            <a:r>
              <a:rPr lang="zh-CN" altLang="en-US"/>
              <a:t>这样就可以做到线性的复杂度求解，加上凸包的复杂度是</a:t>
            </a:r>
            <a:r>
              <a:rPr lang="en-US" altLang="zh-CN"/>
              <a:t>nlogn</a:t>
            </a:r>
            <a:r>
              <a:rPr lang="zh-CN" altLang="en-US"/>
              <a:t>的，总复杂度也是</a:t>
            </a:r>
            <a:r>
              <a:rPr lang="en-US" altLang="zh-CN"/>
              <a:t>nlogn;</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dirty="0" err="1">
                <a:sym typeface="+mn-ea"/>
              </a:rPr>
              <a:t>计算几何简介</a:t>
            </a:r>
            <a:endParaRPr lang="zh-CN" altLang="en-US"/>
          </a:p>
        </p:txBody>
      </p:sp>
      <p:sp>
        <p:nvSpPr>
          <p:cNvPr id="3" name="内容占位符 2"/>
          <p:cNvSpPr>
            <a:spLocks noGrp="1"/>
          </p:cNvSpPr>
          <p:nvPr>
            <p:ph idx="1"/>
          </p:nvPr>
        </p:nvSpPr>
        <p:spPr>
          <a:xfrm>
            <a:off x="-22225" y="833120"/>
            <a:ext cx="12256135" cy="5456555"/>
          </a:xfrm>
          <a:solidFill>
            <a:schemeClr val="accent2">
              <a:lumMod val="40000"/>
              <a:lumOff val="60000"/>
            </a:schemeClr>
          </a:solidFill>
        </p:spPr>
        <p:txBody>
          <a:bodyPr/>
          <a:p>
            <a:pPr marL="0" indent="0">
              <a:buNone/>
            </a:pPr>
            <a:r>
              <a:rPr dirty="0" err="1">
                <a:sym typeface="+mn-ea"/>
              </a:rPr>
              <a:t>需要计算的几何</a:t>
            </a:r>
            <a:endParaRPr dirty="0"/>
          </a:p>
          <a:p>
            <a:pPr marL="0" indent="0">
              <a:buNone/>
            </a:pPr>
            <a:r>
              <a:rPr dirty="0" err="1">
                <a:sym typeface="+mn-ea"/>
              </a:rPr>
              <a:t>讨论点、线、面之间的相互关系，比如线段之间的相交关系，多边形的面积等</a:t>
            </a:r>
            <a:endParaRPr dirty="0"/>
          </a:p>
          <a:p>
            <a:pPr marL="0" indent="0">
              <a:buNone/>
            </a:pPr>
            <a:r>
              <a:rPr dirty="0" err="1">
                <a:sym typeface="+mn-ea"/>
              </a:rPr>
              <a:t>做计算几何题是一项艰苦的体力劳动</a:t>
            </a:r>
            <a:endParaRPr dirty="0"/>
          </a:p>
          <a:p>
            <a:pPr marL="0" indent="0">
              <a:buNone/>
            </a:pPr>
            <a:r>
              <a:rPr dirty="0" err="1">
                <a:sym typeface="+mn-ea"/>
              </a:rPr>
              <a:t>OI出题方向（难想、难写</a:t>
            </a:r>
            <a:r>
              <a:rPr dirty="0">
                <a:sym typeface="+mn-ea"/>
              </a:rPr>
              <a:t>），</a:t>
            </a:r>
            <a:r>
              <a:rPr dirty="0" err="1">
                <a:sym typeface="+mn-ea"/>
              </a:rPr>
              <a:t>计算几何就是让你想到但写不出来</a:t>
            </a:r>
            <a:endParaRPr dirty="0"/>
          </a:p>
          <a:p>
            <a:pPr marL="0" indent="0">
              <a:buNone/>
            </a:pPr>
            <a:r>
              <a:rPr dirty="0" err="1">
                <a:sym typeface="+mn-ea"/>
              </a:rPr>
              <a:t>公认的三种麻烦题之一（模拟，格式，计算几何</a:t>
            </a:r>
            <a:r>
              <a:rPr dirty="0">
                <a:sym typeface="+mn-ea"/>
              </a:rPr>
              <a:t>！）</a:t>
            </a:r>
            <a:endParaRPr dirty="0"/>
          </a:p>
          <a:p>
            <a:pPr marL="0" indent="0">
              <a:buNone/>
              <a:defRPr>
                <a:latin typeface="Arial"/>
                <a:ea typeface="Arial"/>
                <a:cs typeface="Arial"/>
                <a:sym typeface="Arial"/>
              </a:defRPr>
            </a:pPr>
            <a:r>
              <a:rPr sz="3200" b="1" u="sng" dirty="0">
                <a:sym typeface="+mn-ea"/>
              </a:rPr>
              <a:t>“</a:t>
            </a:r>
            <a:r>
              <a:rPr sz="3200" b="1" u="sng" dirty="0" err="1">
                <a:latin typeface="+mj-lt"/>
                <a:ea typeface="+mj-ea"/>
                <a:cs typeface="+mj-cs"/>
                <a:sym typeface="Helvetica"/>
              </a:rPr>
              <a:t>说的比做的容易得多得多</a:t>
            </a:r>
            <a:r>
              <a:rPr sz="3200" b="1" u="sng" dirty="0">
                <a:sym typeface="+mn-ea"/>
              </a:rPr>
              <a:t>”……</a:t>
            </a:r>
            <a:endParaRPr sz="3200" b="1" u="sng" dirty="0">
              <a:sym typeface="+mn-ea"/>
            </a:endParaRPr>
          </a:p>
          <a:p>
            <a:endParaRPr lang="zh-CN" altLang="en-US" b="1" u="sng"/>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3"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3"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3"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3"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3"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3"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3"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3" grpId="2" animBg="1" build="p"/>
      <p:bldP spid="3" grpId="3" animBg="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b="1" u="sng">
                <a:solidFill>
                  <a:schemeClr val="tx1"/>
                </a:solidFill>
                <a:effectLst>
                  <a:outerShdw blurRad="38100" dist="19050" dir="2700000" algn="tl" rotWithShape="0">
                    <a:schemeClr val="dk1">
                      <a:alpha val="40000"/>
                    </a:schemeClr>
                  </a:outerShdw>
                </a:effectLst>
              </a:rPr>
              <a:t>CODE</a:t>
            </a:r>
            <a:endParaRPr lang="en-US" altLang="zh-CN" b="1" u="sng">
              <a:solidFill>
                <a:schemeClr val="tx1"/>
              </a:solidFill>
              <a:effectLst>
                <a:outerShdw blurRad="38100" dist="19050" dir="2700000" algn="tl" rotWithShape="0">
                  <a:schemeClr val="dk1">
                    <a:alpha val="40000"/>
                  </a:schemeClr>
                </a:outerShdw>
              </a:effectLst>
            </a:endParaRPr>
          </a:p>
        </p:txBody>
      </p:sp>
      <p:pic>
        <p:nvPicPr>
          <p:cNvPr id="3" name="图片 2"/>
          <p:cNvPicPr>
            <a:picLocks noChangeAspect="1"/>
          </p:cNvPicPr>
          <p:nvPr/>
        </p:nvPicPr>
        <p:blipFill>
          <a:blip r:embed="rId1"/>
          <a:stretch>
            <a:fillRect/>
          </a:stretch>
        </p:blipFill>
        <p:spPr>
          <a:xfrm>
            <a:off x="-663575" y="-229870"/>
            <a:ext cx="13628370" cy="74288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sym typeface="+mn-ea"/>
              </a:rPr>
              <a:t>十、</a:t>
            </a:r>
            <a:r>
              <a:rPr>
                <a:sym typeface="+mn-ea"/>
              </a:rPr>
              <a:t>判断线段是否在多边形内部</a:t>
            </a:r>
            <a:endParaRPr lang="zh-CN" altLang="zh-CN"/>
          </a:p>
        </p:txBody>
      </p:sp>
      <p:sp>
        <p:nvSpPr>
          <p:cNvPr id="3" name="内容占位符 2"/>
          <p:cNvSpPr>
            <a:spLocks noGrp="1"/>
          </p:cNvSpPr>
          <p:nvPr>
            <p:ph idx="1"/>
          </p:nvPr>
        </p:nvSpPr>
        <p:spPr>
          <a:xfrm>
            <a:off x="-69215" y="871855"/>
            <a:ext cx="12275185" cy="6443980"/>
          </a:xfrm>
          <a:solidFill>
            <a:schemeClr val="accent2">
              <a:lumMod val="40000"/>
              <a:lumOff val="60000"/>
            </a:schemeClr>
          </a:solidFill>
        </p:spPr>
        <p:txBody>
          <a:bodyPr/>
          <a:p>
            <a:r>
              <a:rPr>
                <a:sym typeface="+mn-ea"/>
              </a:rPr>
              <a:t>if 线端PQ的端点不都在多边形内 </a:t>
            </a:r>
            <a:br>
              <a:rPr>
                <a:sym typeface="+mn-ea"/>
              </a:rPr>
            </a:br>
            <a:r>
              <a:rPr>
                <a:sym typeface="+mn-ea"/>
              </a:rPr>
              <a:t>    return false;</a:t>
            </a:r>
            <a:br>
              <a:rPr>
                <a:sym typeface="+mn-ea"/>
              </a:rPr>
            </a:br>
            <a:r>
              <a:rPr>
                <a:sym typeface="+mn-ea"/>
              </a:rPr>
              <a:t>    点集pointSet初始化为空;</a:t>
            </a:r>
            <a:br>
              <a:rPr>
                <a:sym typeface="+mn-ea"/>
              </a:rPr>
            </a:br>
            <a:r>
              <a:rPr>
                <a:sym typeface="+mn-ea"/>
              </a:rPr>
              <a:t>    for 多边形的每条边s</a:t>
            </a:r>
            <a:br>
              <a:rPr>
                <a:sym typeface="+mn-ea"/>
              </a:rPr>
            </a:br>
            <a:r>
              <a:rPr>
                <a:sym typeface="+mn-ea"/>
              </a:rPr>
              <a:t>         if 线段的某个端点在s上</a:t>
            </a:r>
            <a:br>
              <a:rPr>
                <a:sym typeface="+mn-ea"/>
              </a:rPr>
            </a:br>
            <a:r>
              <a:rPr>
                <a:sym typeface="+mn-ea"/>
              </a:rPr>
              <a:t>           将该端点加入pointSet;</a:t>
            </a:r>
            <a:br>
              <a:rPr>
                <a:sym typeface="+mn-ea"/>
              </a:rPr>
            </a:br>
            <a:r>
              <a:rPr>
                <a:sym typeface="+mn-ea"/>
              </a:rPr>
              <a:t>         else if s的某个端点在线段PQ上</a:t>
            </a:r>
            <a:br>
              <a:rPr>
                <a:sym typeface="+mn-ea"/>
              </a:rPr>
            </a:br>
            <a:r>
              <a:rPr>
                <a:sym typeface="+mn-ea"/>
              </a:rPr>
              <a:t>           将该端点加入pointSet;</a:t>
            </a:r>
            <a:br>
              <a:rPr>
                <a:sym typeface="+mn-ea"/>
              </a:rPr>
            </a:br>
            <a:r>
              <a:rPr>
                <a:sym typeface="+mn-ea"/>
              </a:rPr>
              <a:t>         else if s和线段PQ相交 // 这时候已经可以肯定是内交了</a:t>
            </a:r>
            <a:br>
              <a:rPr>
                <a:sym typeface="+mn-ea"/>
              </a:rPr>
            </a:br>
            <a:r>
              <a:rPr>
                <a:sym typeface="+mn-ea"/>
              </a:rPr>
              <a:t>           return false;</a:t>
            </a:r>
            <a:br>
              <a:rPr>
                <a:sym typeface="+mn-ea"/>
              </a:rPr>
            </a:br>
            <a:r>
              <a:rPr>
                <a:sym typeface="+mn-ea"/>
              </a:rPr>
              <a:t>    将pointSet中的点按照X-Y坐标排序;</a:t>
            </a:r>
            <a:br>
              <a:rPr>
                <a:sym typeface="+mn-ea"/>
              </a:rPr>
            </a:br>
            <a:r>
              <a:rPr>
                <a:sym typeface="+mn-ea"/>
              </a:rPr>
              <a:t>    for pointSet中每两个相邻点 pointSet[i] , pointSet[ i+1]</a:t>
            </a:r>
            <a:br>
              <a:rPr>
                <a:sym typeface="+mn-ea"/>
              </a:rPr>
            </a:br>
            <a:r>
              <a:rPr>
                <a:sym typeface="+mn-ea"/>
              </a:rPr>
              <a:t>      if pointSet[i] , pointSet[ i+1] 的中点不在多边形中</a:t>
            </a:r>
            <a:br>
              <a:rPr>
                <a:sym typeface="+mn-ea"/>
              </a:rPr>
            </a:br>
            <a:r>
              <a:rPr>
                <a:sym typeface="+mn-ea"/>
              </a:rPr>
              <a:t>           then return false;</a:t>
            </a:r>
            <a:br>
              <a:rPr>
                <a:sym typeface="+mn-ea"/>
              </a:rPr>
            </a:br>
            <a:r>
              <a:rPr>
                <a:sym typeface="+mn-ea"/>
              </a:rPr>
              <a:t>    return true;</a:t>
            </a:r>
            <a:endParaRPr>
              <a:sym typeface="+mn-ea"/>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useBgFill="1">
        <p:nvSpPr>
          <p:cNvPr id="2" name="标题 1"/>
          <p:cNvSpPr>
            <a:spLocks noGrp="1"/>
          </p:cNvSpPr>
          <p:nvPr>
            <p:ph type="title"/>
          </p:nvPr>
        </p:nvSpPr>
        <p:spPr/>
        <p:txBody>
          <a:bodyPr/>
          <a:p>
            <a:endParaRPr lang="zh-CN" altLang="en-US"/>
          </a:p>
        </p:txBody>
      </p:sp>
      <p:sp useBgFill="1">
        <p:nvSpPr>
          <p:cNvPr id="3" name="内容占位符 2"/>
          <p:cNvSpPr>
            <a:spLocks noGrp="1"/>
          </p:cNvSpPr>
          <p:nvPr>
            <p:ph idx="1"/>
          </p:nvPr>
        </p:nvSpPr>
        <p:spPr>
          <a:xfrm>
            <a:off x="-24130" y="882650"/>
            <a:ext cx="12263755" cy="5370830"/>
          </a:xfrm>
        </p:spPr>
        <p:txBody>
          <a:bodyPr/>
          <a:p>
            <a:r>
              <a:rPr lang="en-US" altLang="zh-CN" sz="8000">
                <a:latin typeface="Consolas" charset="0"/>
              </a:rPr>
              <a:t>TKS.</a:t>
            </a:r>
            <a:endParaRPr lang="en-US" altLang="zh-CN" sz="8000">
              <a:latin typeface="Consola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关于矢量</a:t>
            </a:r>
            <a:endParaRPr lang="zh-CN" altLang="en-US"/>
          </a:p>
        </p:txBody>
      </p:sp>
      <p:sp>
        <p:nvSpPr>
          <p:cNvPr id="3" name="内容占位符 2"/>
          <p:cNvSpPr>
            <a:spLocks noGrp="1"/>
          </p:cNvSpPr>
          <p:nvPr>
            <p:ph idx="1"/>
          </p:nvPr>
        </p:nvSpPr>
        <p:spPr>
          <a:xfrm>
            <a:off x="-12065" y="865505"/>
            <a:ext cx="12234545" cy="5413375"/>
          </a:xfrm>
          <a:solidFill>
            <a:schemeClr val="accent2">
              <a:lumMod val="40000"/>
              <a:lumOff val="60000"/>
            </a:schemeClr>
          </a:solidFill>
        </p:spPr>
        <p:txBody>
          <a:bodyPr/>
          <a:p>
            <a:r>
              <a:rPr lang="zh-CN" altLang="en-US"/>
              <a:t>在之后的实现中，为了方便，用点对</a:t>
            </a:r>
            <a:r>
              <a:rPr lang="en-US" altLang="zh-CN"/>
              <a:t>(x, y)</a:t>
            </a:r>
            <a:r>
              <a:rPr lang="zh-CN" altLang="en-US"/>
              <a:t>定义一个矢量</a:t>
            </a:r>
            <a:endParaRPr lang="zh-CN" altLang="en-US"/>
          </a:p>
          <a:p>
            <a:r>
              <a:rPr lang="zh-CN" altLang="en-US"/>
              <a:t>即默认将矢量的起点平移到坐标原点</a:t>
            </a:r>
            <a:endParaRPr lang="zh-CN" altLang="en-US"/>
          </a:p>
          <a:p>
            <a:pPr marL="0" indent="0">
              <a:buNone/>
            </a:pPr>
            <a:endParaRPr lang="zh-CN" altLang="en-US"/>
          </a:p>
          <a:p>
            <a:pPr marL="0" indent="0">
              <a:buNone/>
            </a:pPr>
            <a:r>
              <a:rPr lang="zh-CN" altLang="en-US"/>
              <a:t>定义两个矢量</a:t>
            </a:r>
            <a:r>
              <a:rPr lang="en-US" altLang="zh-CN"/>
              <a:t>P(x1, y1), Q(x2, y2), </a:t>
            </a:r>
            <a:r>
              <a:rPr lang="zh-CN" altLang="en-US"/>
              <a:t>常数</a:t>
            </a:r>
            <a:r>
              <a:rPr lang="en-US" altLang="zh-CN"/>
              <a:t>d;</a:t>
            </a:r>
            <a:endParaRPr lang="en-US" altLang="zh-CN"/>
          </a:p>
          <a:p>
            <a:r>
              <a:rPr lang="zh-CN" altLang="en-US"/>
              <a:t>矢量的加减乘除</a:t>
            </a:r>
            <a:endParaRPr lang="zh-CN" altLang="en-US"/>
          </a:p>
          <a:p>
            <a:r>
              <a:rPr lang="en-US" altLang="zh-CN"/>
              <a:t>P + Q = (x1+x2, y1+y2);(</a:t>
            </a:r>
            <a:r>
              <a:rPr lang="zh-CN" altLang="en-US"/>
              <a:t>点</a:t>
            </a:r>
            <a:r>
              <a:rPr lang="en-US" altLang="zh-CN"/>
              <a:t>+</a:t>
            </a:r>
            <a:r>
              <a:rPr lang="zh-CN" altLang="en-US"/>
              <a:t>点无意义</a:t>
            </a:r>
            <a:r>
              <a:rPr lang="en-US" altLang="zh-CN"/>
              <a:t>,</a:t>
            </a:r>
            <a:r>
              <a:rPr lang="zh-CN" altLang="en-US"/>
              <a:t>矢量</a:t>
            </a:r>
            <a:r>
              <a:rPr lang="en-US" altLang="zh-CN"/>
              <a:t>+</a:t>
            </a:r>
            <a:r>
              <a:rPr lang="zh-CN" altLang="en-US"/>
              <a:t>矢量</a:t>
            </a:r>
            <a:r>
              <a:rPr lang="en-US" altLang="zh-CN"/>
              <a:t>=</a:t>
            </a:r>
            <a:r>
              <a:rPr lang="zh-CN" altLang="en-US"/>
              <a:t>矢量</a:t>
            </a:r>
            <a:r>
              <a:rPr lang="en-US" altLang="zh-CN"/>
              <a:t>)</a:t>
            </a:r>
            <a:endParaRPr lang="en-US" altLang="zh-CN"/>
          </a:p>
          <a:p>
            <a:r>
              <a:rPr lang="en-US" altLang="zh-CN"/>
              <a:t>P - Q = (x1-x2, y1-y2);(</a:t>
            </a:r>
            <a:r>
              <a:rPr lang="zh-CN" altLang="en-US"/>
              <a:t>点</a:t>
            </a:r>
            <a:r>
              <a:rPr lang="en-US" altLang="zh-CN"/>
              <a:t>-</a:t>
            </a:r>
            <a:r>
              <a:rPr lang="zh-CN" altLang="en-US"/>
              <a:t>点</a:t>
            </a:r>
            <a:r>
              <a:rPr lang="en-US" altLang="zh-CN"/>
              <a:t>=</a:t>
            </a:r>
            <a:r>
              <a:rPr lang="zh-CN" altLang="en-US"/>
              <a:t>矢量</a:t>
            </a:r>
            <a:r>
              <a:rPr lang="en-US" altLang="zh-CN"/>
              <a:t>,</a:t>
            </a:r>
            <a:r>
              <a:rPr lang="zh-CN" altLang="en-US"/>
              <a:t>矢量</a:t>
            </a:r>
            <a:r>
              <a:rPr lang="en-US" altLang="zh-CN"/>
              <a:t>-</a:t>
            </a:r>
            <a:r>
              <a:rPr lang="zh-CN" altLang="en-US"/>
              <a:t>矢量</a:t>
            </a:r>
            <a:r>
              <a:rPr lang="en-US" altLang="zh-CN"/>
              <a:t>=</a:t>
            </a:r>
            <a:r>
              <a:rPr lang="zh-CN" altLang="en-US"/>
              <a:t>矢量</a:t>
            </a:r>
            <a:r>
              <a:rPr lang="en-US" altLang="zh-CN"/>
              <a:t>)</a:t>
            </a:r>
            <a:endParaRPr lang="en-US" altLang="zh-CN"/>
          </a:p>
          <a:p>
            <a:r>
              <a:rPr lang="en-US" altLang="zh-CN"/>
              <a:t>P * d = (x1*d, y1*d);</a:t>
            </a:r>
            <a:endParaRPr lang="en-US" altLang="zh-CN"/>
          </a:p>
          <a:p>
            <a:r>
              <a:rPr lang="en-US" altLang="zh-CN"/>
              <a:t>P / d = (x1/d, y1/d);</a:t>
            </a:r>
            <a:endParaRPr lang="en-US" altLang="zh-CN"/>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to="" calcmode="lin" valueType="num">
                                      <p:cBhvr>
                                        <p:cTn id="22" dur="1" fill="hold"/>
                                        <p:tgtEl>
                                          <p:spTgt spid="3">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to="" calcmode="lin" valueType="num">
                                      <p:cBhvr>
                                        <p:cTn id="27" dur="1" fill="hold"/>
                                        <p:tgtEl>
                                          <p:spTgt spid="3">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to="" calcmode="lin" valueType="num">
                                      <p:cBhvr>
                                        <p:cTn id="32" dur="1" fill="hold"/>
                                        <p:tgtEl>
                                          <p:spTgt spid="3">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to="" calcmode="lin" valueType="num">
                                      <p:cBhvr>
                                        <p:cTn id="42" dur="1" fill="hold"/>
                                        <p:tgtEl>
                                          <p:spTgt spid="3">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to="" calcmode="lin" valueType="num">
                                      <p:cBhvr>
                                        <p:cTn id="47" dur="1" fill="hold"/>
                                        <p:tgtEl>
                                          <p:spTgt spid="3">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一、向量的叉积与点积</a:t>
            </a:r>
            <a:endParaRPr lang="zh-CN" altLang="en-US"/>
          </a:p>
        </p:txBody>
      </p:sp>
      <p:sp>
        <p:nvSpPr>
          <p:cNvPr id="3" name="内容占位符 2"/>
          <p:cNvSpPr>
            <a:spLocks noGrp="1"/>
          </p:cNvSpPr>
          <p:nvPr>
            <p:ph idx="1"/>
          </p:nvPr>
        </p:nvSpPr>
        <p:spPr>
          <a:xfrm>
            <a:off x="-22225" y="865505"/>
            <a:ext cx="12256135" cy="5697855"/>
          </a:xfrm>
          <a:solidFill>
            <a:schemeClr val="accent2">
              <a:lumMod val="40000"/>
              <a:lumOff val="60000"/>
            </a:schemeClr>
          </a:solidFill>
        </p:spPr>
        <p:txBody>
          <a:bodyPr/>
          <a:p>
            <a:r>
              <a:rPr lang="zh-CN" altLang="en-US"/>
              <a:t>定义两个向量</a:t>
            </a:r>
            <a:r>
              <a:rPr lang="en-US" altLang="zh-CN">
                <a:sym typeface="+mn-ea"/>
              </a:rPr>
              <a:t>P(x1, y1), Q(x2, y2)</a:t>
            </a:r>
            <a:endParaRPr lang="zh-CN" altLang="en-US"/>
          </a:p>
          <a:p>
            <a:r>
              <a:rPr lang="zh-CN" altLang="en-US"/>
              <a:t>叉积</a:t>
            </a:r>
            <a:r>
              <a:rPr lang="en-US" altLang="zh-CN"/>
              <a:t>(</a:t>
            </a:r>
            <a:r>
              <a:rPr lang="zh-CN" altLang="en-US"/>
              <a:t>向量组成的三角形的有向面积的两倍</a:t>
            </a:r>
            <a:r>
              <a:rPr lang="en-US" altLang="zh-CN"/>
              <a:t>)</a:t>
            </a:r>
            <a:endParaRPr lang="en-US" altLang="zh-CN"/>
          </a:p>
          <a:p>
            <a:r>
              <a:rPr lang="en-US" altLang="zh-CN"/>
              <a:t>P</a:t>
            </a:r>
            <a:r>
              <a:rPr lang="zh-CN" altLang="en-US"/>
              <a:t>×</a:t>
            </a:r>
            <a:r>
              <a:rPr lang="en-US" altLang="zh-CN"/>
              <a:t>Q = x1 * y2 - x2 * y1;</a:t>
            </a:r>
            <a:endParaRPr lang="en-US" altLang="zh-CN"/>
          </a:p>
          <a:p>
            <a:r>
              <a:rPr lang="zh-CN" altLang="en-US"/>
              <a:t>注意叉积的结果是一个伪向量；</a:t>
            </a:r>
            <a:endParaRPr lang="zh-CN" altLang="en-US"/>
          </a:p>
          <a:p>
            <a:r>
              <a:rPr lang="zh-CN" altLang="en-US"/>
              <a:t>附</a:t>
            </a:r>
            <a:r>
              <a:rPr lang="en-US" altLang="zh-CN"/>
              <a:t>:</a:t>
            </a:r>
            <a:r>
              <a:rPr lang="zh-CN" altLang="en-US"/>
              <a:t>符号</a:t>
            </a:r>
            <a:r>
              <a:rPr lang="en-US" altLang="zh-CN"/>
              <a:t>;</a:t>
            </a:r>
            <a:endParaRPr lang="en-US" altLang="zh-CN"/>
          </a:p>
          <a:p>
            <a:endParaRPr lang="zh-CN" altLang="en-US"/>
          </a:p>
          <a:p>
            <a:r>
              <a:rPr lang="zh-CN" altLang="en-US"/>
              <a:t>点积</a:t>
            </a:r>
            <a:r>
              <a:rPr lang="en-US" altLang="zh-CN"/>
              <a:t>(</a:t>
            </a:r>
            <a:r>
              <a:rPr lang="zh-CN" altLang="en-US"/>
              <a:t>即两个向量的模乘以其所组成夹角的余弦值</a:t>
            </a:r>
            <a:r>
              <a:rPr lang="en-US" altLang="zh-CN"/>
              <a:t>)</a:t>
            </a:r>
            <a:endParaRPr lang="en-US" altLang="zh-CN"/>
          </a:p>
          <a:p>
            <a:r>
              <a:rPr lang="en-US" altLang="zh-CN"/>
              <a:t>P</a:t>
            </a:r>
            <a:r>
              <a:rPr lang="zh-CN" altLang="en-US"/>
              <a:t>·</a:t>
            </a:r>
            <a:r>
              <a:rPr lang="en-US" altLang="zh-CN"/>
              <a:t>Q = x1 * x2 + y1 * y2</a:t>
            </a:r>
            <a:endParaRPr lang="en-US" altLang="zh-CN"/>
          </a:p>
          <a:p>
            <a:r>
              <a:rPr lang="zh-CN" altLang="en-US"/>
              <a:t>其结果是一个标量</a:t>
            </a:r>
            <a:endParaRPr lang="zh-CN" altLang="en-US"/>
          </a:p>
          <a:p>
            <a:endParaRPr lang="zh-CN" altLang="en-US"/>
          </a:p>
          <a:p>
            <a:r>
              <a:rPr lang="zh-CN" altLang="en-US"/>
              <a:t>（上述公式的推导其实很容易，</a:t>
            </a:r>
            <a:r>
              <a:rPr lang="zh-CN"/>
              <a:t>要听就讲一下</a:t>
            </a:r>
            <a:r>
              <a:rPr lang="zh-CN" altLang="en-US"/>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to="" calcmode="lin" valueType="num">
                                      <p:cBhvr>
                                        <p:cTn id="37" dur="1" fill="hold"/>
                                        <p:tgtEl>
                                          <p:spTgt spid="3">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to="" calcmode="lin" valueType="num">
                                      <p:cBhvr>
                                        <p:cTn id="42" dur="1" fill="hold"/>
                                        <p:tgtEl>
                                          <p:spTgt spid="3">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to="" calcmode="lin" valueType="num">
                                      <p:cBhvr>
                                        <p:cTn id="47" dur="1" fill="hold"/>
                                        <p:tgtEl>
                                          <p:spTgt spid="3">
                                            <p:txEl>
                                              <p:pRg st="8" end="8"/>
                                            </p:txEl>
                                          </p:spTgt>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to="" calcmode="lin" valueType="num">
                                      <p:cBhvr>
                                        <p:cTn id="52" dur="1" fill="hold"/>
                                        <p:tgtEl>
                                          <p:spTgt spid="3">
                                            <p:txEl>
                                              <p:pRg st="10" end="1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二、线段的拐向判断</a:t>
            </a:r>
            <a:endParaRPr lang="zh-CN" altLang="en-US"/>
          </a:p>
        </p:txBody>
      </p:sp>
      <p:sp>
        <p:nvSpPr>
          <p:cNvPr id="3" name="内容占位符 2"/>
          <p:cNvSpPr>
            <a:spLocks noGrp="1"/>
          </p:cNvSpPr>
          <p:nvPr>
            <p:ph idx="1"/>
          </p:nvPr>
        </p:nvSpPr>
        <p:spPr>
          <a:xfrm>
            <a:off x="-13970" y="850900"/>
            <a:ext cx="12232005" cy="5436235"/>
          </a:xfrm>
          <a:solidFill>
            <a:schemeClr val="accent2">
              <a:lumMod val="40000"/>
              <a:lumOff val="60000"/>
            </a:schemeClr>
          </a:solidFill>
        </p:spPr>
        <p:txBody>
          <a:bodyPr/>
          <a:p>
            <a:r>
              <a:rPr lang="zh-CN" altLang="en-US"/>
              <a:t>这部分内容不难，但其应用比较广</a:t>
            </a:r>
            <a:endParaRPr lang="zh-CN" altLang="en-US"/>
          </a:p>
          <a:p>
            <a:r>
              <a:rPr lang="zh-CN" altLang="en-US"/>
              <a:t>前面已经介绍过叉积是有向面积，所以我们可以根据叉积的符号来判断</a:t>
            </a:r>
            <a:endParaRPr lang="zh-CN" altLang="en-US"/>
          </a:p>
          <a:p>
            <a:r>
              <a:rPr lang="zh-CN" altLang="en-US"/>
              <a:t>若已有线段</a:t>
            </a:r>
            <a:r>
              <a:rPr lang="en-US" altLang="zh-CN"/>
              <a:t>L0:P0P1, L1:P1P2</a:t>
            </a:r>
            <a:r>
              <a:rPr lang="zh-CN" altLang="en-US"/>
              <a:t>，如图</a:t>
            </a:r>
            <a:r>
              <a:rPr lang="en-US" altLang="zh-CN"/>
              <a:t>;</a:t>
            </a:r>
            <a:endParaRPr lang="en-US" altLang="zh-CN"/>
          </a:p>
          <a:p>
            <a:r>
              <a:rPr lang="zh-CN" altLang="en-US"/>
              <a:t>令</a:t>
            </a:r>
            <a:r>
              <a:rPr lang="en-US" altLang="zh-CN"/>
              <a:t>t = (P1-P0)</a:t>
            </a:r>
            <a:r>
              <a:rPr lang="zh-CN" altLang="en-US"/>
              <a:t>×</a:t>
            </a:r>
            <a:r>
              <a:rPr lang="en-US" altLang="zh-CN"/>
              <a:t>(P2-P0)</a:t>
            </a:r>
            <a:endParaRPr lang="en-US" altLang="zh-CN"/>
          </a:p>
          <a:p>
            <a:r>
              <a:rPr lang="zh-CN" altLang="en-US"/>
              <a:t>不难看出</a:t>
            </a:r>
            <a:r>
              <a:rPr lang="en-US" altLang="zh-CN"/>
              <a:t>t&gt;0, </a:t>
            </a:r>
            <a:r>
              <a:rPr lang="zh-CN" altLang="en-US"/>
              <a:t>则</a:t>
            </a:r>
            <a:r>
              <a:rPr lang="en-US" altLang="zh-CN"/>
              <a:t>L1</a:t>
            </a:r>
            <a:r>
              <a:rPr lang="zh-CN" altLang="en-US"/>
              <a:t>在</a:t>
            </a:r>
            <a:r>
              <a:rPr lang="en-US" altLang="zh-CN"/>
              <a:t>L0</a:t>
            </a:r>
            <a:r>
              <a:rPr lang="zh-CN" altLang="en-US"/>
              <a:t>左侧，其实就是图中所示情况</a:t>
            </a:r>
            <a:endParaRPr lang="zh-CN" altLang="en-US"/>
          </a:p>
          <a:p>
            <a:r>
              <a:rPr lang="zh-CN" altLang="en-US"/>
              <a:t>那么共线和右侧的情况也是同理了</a:t>
            </a:r>
            <a:endParaRPr lang="zh-CN" altLang="en-US"/>
          </a:p>
        </p:txBody>
      </p:sp>
      <p:pic>
        <p:nvPicPr>
          <p:cNvPr id="4" name="图片 3" descr="无标题"/>
          <p:cNvPicPr>
            <a:picLocks noChangeAspect="1"/>
          </p:cNvPicPr>
          <p:nvPr/>
        </p:nvPicPr>
        <p:blipFill>
          <a:blip r:embed="rId1"/>
          <a:stretch>
            <a:fillRect/>
          </a:stretch>
        </p:blipFill>
        <p:spPr>
          <a:xfrm>
            <a:off x="8816340" y="3470275"/>
            <a:ext cx="3422015" cy="2743835"/>
          </a:xfrm>
          <a:prstGeom prst="rect">
            <a:avLst/>
          </a:prstGeom>
        </p:spPr>
      </p:pic>
      <p:cxnSp>
        <p:nvCxnSpPr>
          <p:cNvPr id="5" name="直接连接符 4"/>
          <p:cNvCxnSpPr/>
          <p:nvPr/>
        </p:nvCxnSpPr>
        <p:spPr>
          <a:xfrm>
            <a:off x="9284970" y="4211955"/>
            <a:ext cx="2289810" cy="87630"/>
          </a:xfrm>
          <a:prstGeom prst="line">
            <a:avLst/>
          </a:prstGeom>
          <a:ln>
            <a:solidFill>
              <a:schemeClr val="accent1">
                <a:lumMod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9284970" y="4211955"/>
            <a:ext cx="2322195" cy="87630"/>
          </a:xfrm>
          <a:prstGeom prst="straightConnector1">
            <a:avLst/>
          </a:prstGeom>
          <a:ln>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三、判断点是否在线段上</a:t>
            </a:r>
            <a:endParaRPr lang="zh-CN" altLang="en-US"/>
          </a:p>
        </p:txBody>
      </p:sp>
      <p:sp>
        <p:nvSpPr>
          <p:cNvPr id="3" name="内容占位符 2"/>
          <p:cNvSpPr>
            <a:spLocks noGrp="1"/>
          </p:cNvSpPr>
          <p:nvPr>
            <p:ph idx="1"/>
          </p:nvPr>
        </p:nvSpPr>
        <p:spPr>
          <a:xfrm>
            <a:off x="-24130" y="850900"/>
            <a:ext cx="12252325" cy="5424805"/>
          </a:xfrm>
          <a:solidFill>
            <a:schemeClr val="accent2">
              <a:lumMod val="40000"/>
              <a:lumOff val="60000"/>
            </a:schemeClr>
          </a:solidFill>
        </p:spPr>
        <p:txBody>
          <a:bodyPr/>
          <a:p>
            <a:r>
              <a:rPr lang="zh-CN" altLang="en-US"/>
              <a:t>前面折线段的判断中提到过共线的情况，这里可以用来判断点是否在这条线段所在的直线上</a:t>
            </a:r>
            <a:endParaRPr lang="zh-CN" altLang="en-US"/>
          </a:p>
          <a:p>
            <a:r>
              <a:rPr lang="zh-CN" altLang="en-US"/>
              <a:t>即</a:t>
            </a:r>
            <a:r>
              <a:rPr>
                <a:sym typeface="+mn-ea"/>
              </a:rPr>
              <a:t>设点为Q，线段为P1P2 ，判断点Q在该线段</a:t>
            </a:r>
            <a:r>
              <a:rPr lang="zh-CN">
                <a:sym typeface="+mn-ea"/>
              </a:rPr>
              <a:t>所在的直线上</a:t>
            </a:r>
            <a:r>
              <a:rPr>
                <a:sym typeface="+mn-ea"/>
              </a:rPr>
              <a:t>上的依据是：(Q - P1) × (P2 - P1) = 0</a:t>
            </a:r>
            <a:r>
              <a:rPr lang="en-US">
                <a:sym typeface="+mn-ea"/>
              </a:rPr>
              <a:t>;</a:t>
            </a:r>
            <a:endParaRPr lang="en-US">
              <a:sym typeface="+mn-ea"/>
            </a:endParaRPr>
          </a:p>
          <a:p>
            <a:r>
              <a:rPr lang="zh-CN" altLang="en-US">
                <a:sym typeface="+mn-ea"/>
              </a:rPr>
              <a:t>接下来做的就很简单了，只需要判断</a:t>
            </a:r>
            <a:r>
              <a:rPr lang="en-US" altLang="zh-CN">
                <a:sym typeface="+mn-ea"/>
              </a:rPr>
              <a:t>Q</a:t>
            </a:r>
            <a:r>
              <a:rPr lang="zh-CN" altLang="en-US">
                <a:sym typeface="+mn-ea"/>
              </a:rPr>
              <a:t>是否在以线段为对角线的矩形中就可以判断点是在线段上还是延长线上了</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四、判断两线段是否</a:t>
            </a:r>
            <a:r>
              <a:rPr lang="en-US" altLang="zh-CN"/>
              <a:t>(</a:t>
            </a:r>
            <a:r>
              <a:rPr lang="zh-CN" altLang="en-US"/>
              <a:t>规范</a:t>
            </a:r>
            <a:r>
              <a:rPr lang="en-US" altLang="zh-CN"/>
              <a:t>)</a:t>
            </a:r>
            <a:r>
              <a:rPr lang="zh-CN" altLang="en-US"/>
              <a:t>相交</a:t>
            </a:r>
            <a:r>
              <a:rPr lang="en-US" altLang="zh-CN"/>
              <a:t>(1)</a:t>
            </a:r>
            <a:endParaRPr lang="en-US" altLang="zh-CN"/>
          </a:p>
        </p:txBody>
      </p:sp>
      <p:sp>
        <p:nvSpPr>
          <p:cNvPr id="3" name="内容占位符 2"/>
          <p:cNvSpPr>
            <a:spLocks noGrp="1"/>
          </p:cNvSpPr>
          <p:nvPr>
            <p:ph idx="1"/>
          </p:nvPr>
        </p:nvSpPr>
        <p:spPr>
          <a:xfrm>
            <a:off x="-13335" y="829310"/>
            <a:ext cx="12232005" cy="5446395"/>
          </a:xfrm>
          <a:solidFill>
            <a:schemeClr val="accent2">
              <a:lumMod val="40000"/>
              <a:lumOff val="60000"/>
            </a:schemeClr>
          </a:solidFill>
        </p:spPr>
        <p:txBody>
          <a:bodyPr/>
          <a:p>
            <a:r>
              <a:rPr lang="zh-CN" altLang="en-US"/>
              <a:t>线段规范相交的充要条件是每条线段的两个端点都在另一条线段的两侧</a:t>
            </a:r>
            <a:endParaRPr lang="en-US" altLang="zh-CN"/>
          </a:p>
          <a:p>
            <a:r>
              <a:rPr lang="zh-CN" altLang="en-US"/>
              <a:t>我们有两步</a:t>
            </a:r>
            <a:endParaRPr lang="zh-CN" altLang="en-US"/>
          </a:p>
          <a:p>
            <a:r>
              <a:rPr lang="en-US" altLang="zh-CN"/>
              <a:t>1.</a:t>
            </a:r>
            <a:r>
              <a:rPr lang="zh-CN" altLang="en-US"/>
              <a:t>快速排斥实验</a:t>
            </a:r>
            <a:r>
              <a:rPr lang="en-US" altLang="zh-CN"/>
              <a:t>.</a:t>
            </a:r>
            <a:endParaRPr lang="en-US" altLang="zh-CN"/>
          </a:p>
          <a:p>
            <a:r>
              <a:rPr lang="en-US" altLang="zh-CN"/>
              <a:t>2.</a:t>
            </a:r>
            <a:r>
              <a:rPr lang="zh-CN" altLang="zh-CN"/>
              <a:t>跨立实验</a:t>
            </a:r>
            <a:endParaRPr lang="zh-CN" altLang="zh-CN"/>
          </a:p>
          <a:p>
            <a:r>
              <a:rPr lang="zh-CN" altLang="en-US"/>
              <a:t>设</a:t>
            </a:r>
            <a:r>
              <a:rPr>
                <a:sym typeface="+mn-ea"/>
              </a:rPr>
              <a:t>以线段 P1P2 为对角线的矩形为R</a:t>
            </a:r>
            <a:r>
              <a:rPr lang="en-US">
                <a:sym typeface="+mn-ea"/>
              </a:rPr>
              <a:t>, </a:t>
            </a:r>
            <a:r>
              <a:rPr>
                <a:sym typeface="+mn-ea"/>
              </a:rPr>
              <a:t>设以线段 Q1Q2 为对角线的矩形为T</a:t>
            </a:r>
            <a:r>
              <a:rPr lang="en-US">
                <a:sym typeface="+mn-ea"/>
              </a:rPr>
              <a:t>,</a:t>
            </a:r>
            <a:r>
              <a:rPr>
                <a:sym typeface="+mn-ea"/>
              </a:rPr>
              <a:t>如果R和T不相交</a:t>
            </a:r>
            <a:r>
              <a:rPr lang="en-US">
                <a:sym typeface="+mn-ea"/>
              </a:rPr>
              <a:t>, </a:t>
            </a:r>
            <a:r>
              <a:rPr>
                <a:sym typeface="+mn-ea"/>
              </a:rPr>
              <a:t>显然两线段不会相交</a:t>
            </a:r>
            <a:r>
              <a:rPr lang="en-US">
                <a:sym typeface="+mn-ea"/>
              </a:rPr>
              <a:t>.</a:t>
            </a:r>
            <a:endParaRPr lang="en-US">
              <a:sym typeface="+mn-ea"/>
            </a:endParaRPr>
          </a:p>
          <a:p>
            <a:r>
              <a:rPr lang="zh-CN">
                <a:sym typeface="+mn-ea"/>
              </a:rPr>
              <a:t>这个判断的一些作用后一张会提到，现在看起来是没什么用的</a:t>
            </a:r>
            <a:r>
              <a:rPr lang="en-US" altLang="zh-CN">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br>
              <a:rPr lang="zh-CN" altLang="en-US">
                <a:sym typeface="+mn-ea"/>
              </a:rPr>
            </a:br>
            <a:r>
              <a:rPr lang="zh-CN" altLang="en-US">
                <a:sym typeface="+mn-ea"/>
              </a:rPr>
              <a:t>四、判断两线段是否</a:t>
            </a:r>
            <a:r>
              <a:rPr lang="en-US" altLang="zh-CN">
                <a:sym typeface="+mn-ea"/>
              </a:rPr>
              <a:t>(</a:t>
            </a:r>
            <a:r>
              <a:rPr lang="zh-CN" altLang="en-US">
                <a:sym typeface="+mn-ea"/>
              </a:rPr>
              <a:t>规范</a:t>
            </a:r>
            <a:r>
              <a:rPr lang="en-US" altLang="zh-CN">
                <a:sym typeface="+mn-ea"/>
              </a:rPr>
              <a:t>)</a:t>
            </a:r>
            <a:r>
              <a:rPr lang="zh-CN" altLang="en-US">
                <a:sym typeface="+mn-ea"/>
              </a:rPr>
              <a:t>相交</a:t>
            </a:r>
            <a:r>
              <a:rPr lang="en-US" altLang="zh-CN">
                <a:sym typeface="+mn-ea"/>
              </a:rPr>
              <a:t>(2)</a:t>
            </a:r>
            <a:br>
              <a:rPr lang="en-US" altLang="zh-CN"/>
            </a:br>
            <a:endParaRPr lang="zh-CN" altLang="en-US"/>
          </a:p>
        </p:txBody>
      </p:sp>
      <p:sp>
        <p:nvSpPr>
          <p:cNvPr id="3" name="内容占位符 2"/>
          <p:cNvSpPr>
            <a:spLocks noGrp="1"/>
          </p:cNvSpPr>
          <p:nvPr>
            <p:ph idx="1"/>
          </p:nvPr>
        </p:nvSpPr>
        <p:spPr>
          <a:xfrm>
            <a:off x="-13970" y="861060"/>
            <a:ext cx="12232005" cy="5468620"/>
          </a:xfrm>
          <a:solidFill>
            <a:schemeClr val="accent2">
              <a:lumMod val="40000"/>
              <a:lumOff val="60000"/>
            </a:schemeClr>
          </a:solidFill>
        </p:spPr>
        <p:txBody>
          <a:bodyPr/>
          <a:p>
            <a:r>
              <a:rPr lang="en-US" altLang="zh-CN"/>
              <a:t>2.</a:t>
            </a:r>
            <a:r>
              <a:rPr lang="zh-CN" altLang="en-US"/>
              <a:t>跨立实验</a:t>
            </a:r>
            <a:r>
              <a:rPr lang="en-US" altLang="zh-CN"/>
              <a:t>.</a:t>
            </a:r>
            <a:endParaRPr lang="en-US" altLang="zh-CN"/>
          </a:p>
          <a:p>
            <a:r>
              <a:rPr lang="zh-CN" altLang="en-US"/>
              <a:t>如果</a:t>
            </a:r>
            <a:r>
              <a:rPr>
                <a:sym typeface="+mn-ea"/>
              </a:rPr>
              <a:t>两线段相交，则两线段必然相互跨立对方。若P1P2跨立Q1Q2 ，则矢量 ( P1 - Q1 ) 和( P2 - Q1 )位于矢量( Q2 - Q1 ) 的两侧</a:t>
            </a:r>
            <a:r>
              <a:rPr lang="en-US">
                <a:sym typeface="+mn-ea"/>
              </a:rPr>
              <a:t>;</a:t>
            </a:r>
            <a:endParaRPr lang="en-US">
              <a:sym typeface="+mn-ea"/>
            </a:endParaRPr>
          </a:p>
          <a:p>
            <a:r>
              <a:rPr lang="zh-CN">
                <a:sym typeface="+mn-ea"/>
              </a:rPr>
              <a:t>即</a:t>
            </a:r>
            <a:r>
              <a:rPr>
                <a:sym typeface="+mn-ea"/>
              </a:rPr>
              <a:t>(P1-Q1) × (Q2-Q1) * (P2-Q1) × (Q2-Q1) &lt; 0</a:t>
            </a:r>
            <a:r>
              <a:rPr lang="en-US">
                <a:sym typeface="+mn-ea"/>
              </a:rPr>
              <a:t>;</a:t>
            </a:r>
            <a:endParaRPr lang="en-US">
              <a:sym typeface="+mn-ea"/>
            </a:endParaRPr>
          </a:p>
          <a:p>
            <a:r>
              <a:rPr lang="zh-CN">
                <a:sym typeface="+mn-ea"/>
              </a:rPr>
              <a:t>这个时候看起来第一步好像更没用了</a:t>
            </a:r>
            <a:r>
              <a:rPr lang="en-US" altLang="zh-CN">
                <a:sym typeface="+mn-ea"/>
              </a:rPr>
              <a:t>;</a:t>
            </a:r>
            <a:endParaRPr lang="en-US" altLang="zh-CN">
              <a:sym typeface="+mn-ea"/>
            </a:endParaRPr>
          </a:p>
          <a:p>
            <a:r>
              <a:rPr lang="zh-CN">
                <a:sym typeface="+mn-ea"/>
              </a:rPr>
              <a:t>但是其实也有一点用</a:t>
            </a:r>
            <a:endParaRPr lang="en-US" altLang="zh-CN">
              <a:sym typeface="+mn-ea"/>
            </a:endParaRPr>
          </a:p>
          <a:p>
            <a:r>
              <a:rPr lang="zh-CN" altLang="en-US">
                <a:sym typeface="+mn-ea"/>
              </a:rPr>
              <a:t>就是</a:t>
            </a:r>
            <a:r>
              <a:rPr>
                <a:sym typeface="+mn-ea"/>
              </a:rPr>
              <a:t>当 (P1 - Q1) × (Q2 - Q1) = 0 时</a:t>
            </a:r>
            <a:r>
              <a:rPr lang="en-US">
                <a:sym typeface="+mn-ea"/>
              </a:rPr>
              <a:t>, </a:t>
            </a:r>
            <a:r>
              <a:rPr>
                <a:sym typeface="+mn-ea"/>
              </a:rPr>
              <a:t>说明 (P1 - Q1) 和 (Q2 - Q1)共线</a:t>
            </a:r>
            <a:r>
              <a:rPr lang="en-US">
                <a:sym typeface="+mn-ea"/>
              </a:rPr>
              <a:t>, </a:t>
            </a:r>
            <a:r>
              <a:rPr>
                <a:sym typeface="+mn-ea"/>
              </a:rPr>
              <a:t>但是因为已经通过快速排斥试验</a:t>
            </a:r>
            <a:r>
              <a:rPr lang="en-US">
                <a:sym typeface="+mn-ea"/>
              </a:rPr>
              <a:t>, </a:t>
            </a:r>
            <a:r>
              <a:rPr>
                <a:sym typeface="+mn-ea"/>
              </a:rPr>
              <a:t>所以 P1 一定在线段 Q1Q2上</a:t>
            </a:r>
            <a:r>
              <a:rPr lang="en-US">
                <a:sym typeface="+mn-ea"/>
              </a:rPr>
              <a:t>; </a:t>
            </a:r>
            <a:r>
              <a:rPr>
                <a:sym typeface="+mn-ea"/>
              </a:rPr>
              <a:t>同理</a:t>
            </a:r>
            <a:r>
              <a:rPr lang="en-US">
                <a:sym typeface="+mn-ea"/>
              </a:rPr>
              <a:t>, </a:t>
            </a:r>
            <a:r>
              <a:rPr>
                <a:sym typeface="+mn-ea"/>
              </a:rPr>
              <a:t>(Q2 - Q1) ×(P2 - Q1) = 0说明 P2 一定在线段 Q1Q2上</a:t>
            </a:r>
            <a:r>
              <a:rPr lang="en-US">
                <a:sym typeface="+mn-ea"/>
              </a:rPr>
              <a:t>;</a:t>
            </a:r>
            <a:endParaRPr lang="en-US">
              <a:sym typeface="+mn-ea"/>
            </a:endParaRPr>
          </a:p>
          <a:p>
            <a:r>
              <a:rPr lang="zh-CN" altLang="en-US">
                <a:sym typeface="+mn-ea"/>
              </a:rPr>
              <a:t>这对判断线段非规范相交的时候特判能起到一点帮助</a:t>
            </a:r>
            <a:r>
              <a:rPr lang="en-US" altLang="zh-CN">
                <a:sym typeface="+mn-ea"/>
              </a:rPr>
              <a:t>.</a:t>
            </a:r>
            <a:endParaRPr lang="en-US" altLang="zh-CN">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to="" calcmode="lin" valueType="num">
                                      <p:cBhvr>
                                        <p:cTn id="17" dur="1" fill="hold"/>
                                        <p:tgtEl>
                                          <p:spTgt spid="3">
                                            <p:txEl>
                                              <p:pRg st="1" end="1"/>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to="" calcmode="lin" valueType="num">
                                      <p:cBhvr>
                                        <p:cTn id="22" dur="1" fill="hold"/>
                                        <p:tgtEl>
                                          <p:spTgt spid="3">
                                            <p:txEl>
                                              <p:pRg st="2" end="2"/>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to="" calcmode="lin" valueType="num">
                                      <p:cBhvr>
                                        <p:cTn id="27" dur="1" fill="hold"/>
                                        <p:tgtEl>
                                          <p:spTgt spid="3">
                                            <p:txEl>
                                              <p:pRg st="3" end="3"/>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to="" calcmode="lin" valueType="num">
                                      <p:cBhvr>
                                        <p:cTn id="32" dur="1" fill="hold"/>
                                        <p:tgtEl>
                                          <p:spTgt spid="3">
                                            <p:txEl>
                                              <p:pRg st="4" end="4"/>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to="" calcmode="lin" valueType="num">
                                      <p:cBhvr>
                                        <p:cTn id="37" dur="1" fill="hold"/>
                                        <p:tgtEl>
                                          <p:spTgt spid="3">
                                            <p:txEl>
                                              <p:pRg st="5" end="5"/>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to="" calcmode="lin" valueType="num">
                                      <p:cBhvr>
                                        <p:cTn id="42" dur="1" fill="hold"/>
                                        <p:tgtEl>
                                          <p:spTgt spid="3">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04122" y="215900"/>
            <a:ext cx="10767483" cy="720725"/>
          </a:xfrm>
        </p:spPr>
        <p:txBody>
          <a:bodyPr/>
          <a:p>
            <a:r>
              <a:rPr lang="zh-CN">
                <a:sym typeface="+mn-ea"/>
              </a:rPr>
              <a:t>五</a:t>
            </a:r>
            <a:r>
              <a:rPr>
                <a:sym typeface="+mn-ea"/>
              </a:rPr>
              <a:t>、判断线段和直线是否相交</a:t>
            </a:r>
            <a:br>
              <a:rPr>
                <a:sym typeface="+mn-ea"/>
              </a:rPr>
            </a:br>
            <a:endParaRPr lang="zh-CN" altLang="en-US"/>
          </a:p>
        </p:txBody>
      </p:sp>
      <p:sp>
        <p:nvSpPr>
          <p:cNvPr id="3" name="内容占位符 2"/>
          <p:cNvSpPr>
            <a:spLocks noGrp="1"/>
          </p:cNvSpPr>
          <p:nvPr>
            <p:ph idx="1"/>
          </p:nvPr>
        </p:nvSpPr>
        <p:spPr>
          <a:xfrm>
            <a:off x="-24130" y="872490"/>
            <a:ext cx="12274550" cy="6005830"/>
          </a:xfrm>
          <a:solidFill>
            <a:schemeClr val="accent2">
              <a:lumMod val="40000"/>
              <a:lumOff val="60000"/>
            </a:schemeClr>
          </a:solidFill>
        </p:spPr>
        <p:txBody>
          <a:bodyPr/>
          <a:p>
            <a:r>
              <a:rPr>
                <a:sym typeface="+mn-ea"/>
              </a:rPr>
              <a:t>如果线段P1P2和直线Q1Q2相交，则P1P2跨立Q1Q2，即：( P1 - Q1 ) × ( Q2 - Q1 ) * ( Q2 - Q1 ) × ( P2 - Q1 ) &gt;= 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to="" calcmode="lin" valueType="num">
                                      <p:cBhvr>
                                        <p:cTn id="7" dur="1" fill="hold"/>
                                        <p:tgtEl>
                                          <p:spTgt spid="3">
                                            <p:bg/>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theme/theme1.xml><?xml version="1.0" encoding="utf-8"?>
<a:theme xmlns:a="http://schemas.openxmlformats.org/drawingml/2006/main" name="立体地图">
  <a:themeElements>
    <a:clrScheme name="">
      <a:dk1>
        <a:srgbClr val="000000"/>
      </a:dk1>
      <a:lt1>
        <a:srgbClr val="FFFFFF"/>
      </a:lt1>
      <a:dk2>
        <a:srgbClr val="000000"/>
      </a:dk2>
      <a:lt2>
        <a:srgbClr val="808080"/>
      </a:lt2>
      <a:accent1>
        <a:srgbClr val="BBE0E3"/>
      </a:accent1>
      <a:accent2>
        <a:srgbClr val="3875A8"/>
      </a:accent2>
      <a:accent3>
        <a:srgbClr val="FFFFFF"/>
      </a:accent3>
      <a:accent4>
        <a:srgbClr val="000000"/>
      </a:accent4>
      <a:accent5>
        <a:srgbClr val="D9EDEE"/>
      </a:accent5>
      <a:accent6>
        <a:srgbClr val="316896"/>
      </a:accent6>
      <a:hlink>
        <a:srgbClr val="009999"/>
      </a:hlink>
      <a:folHlink>
        <a:srgbClr val="99CC00"/>
      </a:folHlink>
    </a:clrScheme>
    <a:fontScheme name="">
      <a:majorFont>
        <a:latin typeface="Arial"/>
        <a:ea typeface="微软雅黑"/>
        <a:cs typeface=""/>
      </a:majorFont>
      <a:minorFont>
        <a:latin typeface="Arial"/>
        <a:ea typeface="微软雅黑"/>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86FA8"/>
        </a:accent2>
        <a:accent3>
          <a:srgbClr val="FFFFFF"/>
        </a:accent3>
        <a:accent4>
          <a:srgbClr val="000000"/>
        </a:accent4>
        <a:accent5>
          <a:srgbClr val="D9EDEE"/>
        </a:accent5>
        <a:accent6>
          <a:srgbClr val="316396"/>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BBE0E3"/>
        </a:accent1>
        <a:accent2>
          <a:srgbClr val="3875A8"/>
        </a:accent2>
        <a:accent3>
          <a:srgbClr val="FFFFFF"/>
        </a:accent3>
        <a:accent4>
          <a:srgbClr val="000000"/>
        </a:accent4>
        <a:accent5>
          <a:srgbClr val="D9EDEE"/>
        </a:accent5>
        <a:accent6>
          <a:srgbClr val="316896"/>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3052</Words>
  <Application>WPS 演示</Application>
  <PresentationFormat>宽屏</PresentationFormat>
  <Paragraphs>154</Paragraphs>
  <Slides>22</Slides>
  <Notes>0</Notes>
  <HiddenSlides>0</HiddenSlides>
  <MMClips>0</MMClips>
  <ScaleCrop>false</ScaleCrop>
  <HeadingPairs>
    <vt:vector size="4" baseType="variant">
      <vt:variant>
        <vt:lpstr>主题</vt:lpstr>
      </vt:variant>
      <vt:variant>
        <vt:i4>1</vt:i4>
      </vt:variant>
      <vt:variant>
        <vt:lpstr>幻灯片标题</vt:lpstr>
      </vt:variant>
      <vt:variant>
        <vt:i4>22</vt:i4>
      </vt:variant>
    </vt:vector>
  </HeadingPairs>
  <TitlesOfParts>
    <vt:vector size="23" baseType="lpstr">
      <vt:lpstr>立体地图</vt:lpstr>
      <vt:lpstr>                               计算几何</vt:lpstr>
      <vt:lpstr>计算几何简介</vt:lpstr>
      <vt:lpstr>关于矢量</vt:lpstr>
      <vt:lpstr>一、向量的叉积与点积</vt:lpstr>
      <vt:lpstr>二、线段的拐向判断</vt:lpstr>
      <vt:lpstr>三、判断点是否在线段上</vt:lpstr>
      <vt:lpstr>四、判断两线段是否(规范)相交(1)</vt:lpstr>
      <vt:lpstr> 四、判断两线段是否(规范)相交(2) </vt:lpstr>
      <vt:lpstr>五、判断线段和直线是否相交 </vt:lpstr>
      <vt:lpstr>六、判断线段、折线、多边形是否在矩形</vt:lpstr>
      <vt:lpstr>七、判断点是否在多边形内部</vt:lpstr>
      <vt:lpstr>   </vt:lpstr>
      <vt:lpstr>PowerPoint 演示文稿</vt:lpstr>
      <vt:lpstr>八、凸包</vt:lpstr>
      <vt:lpstr>CODE</vt:lpstr>
      <vt:lpstr>九、旋转卡壳</vt:lpstr>
      <vt:lpstr>九、旋转卡壳</vt:lpstr>
      <vt:lpstr>九、旋转卡壳</vt:lpstr>
      <vt:lpstr>九、旋转卡壳</vt:lpstr>
      <vt:lpstr>CODE</vt:lpstr>
      <vt:lpstr>十、半平面交</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Yali</cp:lastModifiedBy>
  <cp:revision>20</cp:revision>
  <dcterms:created xsi:type="dcterms:W3CDTF">2015-05-05T08:02:00Z</dcterms:created>
  <dcterms:modified xsi:type="dcterms:W3CDTF">2017-02-02T06:20:46Z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