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作者和日期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01675">
              <a:lnSpc>
                <a:spcPct val="100000"/>
              </a:lnSpc>
              <a:spcBef>
                <a:spcPts val="0"/>
              </a:spcBef>
              <a:buSzTx/>
              <a:buNone/>
              <a:defRPr b="1" sz="3060"/>
            </a:lvl1pPr>
          </a:lstStyle>
          <a:p>
            <a:pPr/>
            <a:r>
              <a:t>作者和日期</a:t>
            </a:r>
          </a:p>
        </p:txBody>
      </p:sp>
      <p:sp>
        <p:nvSpPr>
          <p:cNvPr id="12" name="演示文稿标题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演示文稿标题</a:t>
            </a:r>
          </a:p>
        </p:txBody>
      </p:sp>
      <p:sp>
        <p:nvSpPr>
          <p:cNvPr id="13" name="正文级别 1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演示文稿副标题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说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正文级别 1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说明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显著事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正文级别 1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事实信息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726440">
              <a:lnSpc>
                <a:spcPct val="100000"/>
              </a:lnSpc>
              <a:spcBef>
                <a:spcPts val="0"/>
              </a:spcBef>
              <a:buSzTx/>
              <a:buNone/>
              <a:defRPr b="1" sz="4840"/>
            </a:lvl1pPr>
          </a:lstStyle>
          <a:p>
            <a:pPr/>
            <a:r>
              <a:t>事实信息</a:t>
            </a:r>
          </a:p>
        </p:txBody>
      </p:sp>
      <p:sp>
        <p:nvSpPr>
          <p:cNvPr id="10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属性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01675">
              <a:lnSpc>
                <a:spcPct val="100000"/>
              </a:lnSpc>
              <a:spcBef>
                <a:spcPts val="0"/>
              </a:spcBef>
              <a:buSzTx/>
              <a:buNone/>
              <a:defRPr b="1" sz="3060"/>
            </a:lvl1pPr>
          </a:lstStyle>
          <a:p>
            <a:pPr/>
            <a:r>
              <a:t>属性</a:t>
            </a:r>
          </a:p>
        </p:txBody>
      </p:sp>
      <p:sp>
        <p:nvSpPr>
          <p:cNvPr id="116" name="正文级别 1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“著名引文”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图像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图像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图像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图像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666699290_02_crop_3159x1892.jpg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演示文稿标题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演示文稿标题</a:t>
            </a:r>
          </a:p>
        </p:txBody>
      </p:sp>
      <p:sp>
        <p:nvSpPr>
          <p:cNvPr id="23" name="作者和日期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01675">
              <a:lnSpc>
                <a:spcPct val="100000"/>
              </a:lnSpc>
              <a:spcBef>
                <a:spcPts val="0"/>
              </a:spcBef>
              <a:buSzTx/>
              <a:buNone/>
              <a:defRPr b="1" sz="3060"/>
            </a:lvl1pPr>
          </a:lstStyle>
          <a:p>
            <a:pPr/>
            <a:r>
              <a:t>作者和日期</a:t>
            </a:r>
          </a:p>
        </p:txBody>
      </p:sp>
      <p:sp>
        <p:nvSpPr>
          <p:cNvPr id="24" name="正文级别 1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演示文稿副标题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与照片（备选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910457886_1434x1669.jpg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幻灯片标题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幻灯片标题</a:t>
            </a:r>
          </a:p>
        </p:txBody>
      </p:sp>
      <p:sp>
        <p:nvSpPr>
          <p:cNvPr id="34" name="正文级别 1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幻灯片副标题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幻灯片编号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幻灯片标题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幻灯片标题</a:t>
            </a:r>
          </a:p>
        </p:txBody>
      </p:sp>
      <p:sp>
        <p:nvSpPr>
          <p:cNvPr id="43" name="幻灯片副标题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26440">
              <a:lnSpc>
                <a:spcPct val="100000"/>
              </a:lnSpc>
              <a:spcBef>
                <a:spcPts val="0"/>
              </a:spcBef>
              <a:buSzTx/>
              <a:buNone/>
              <a:defRPr b="1" sz="4840"/>
            </a:lvl1pPr>
          </a:lstStyle>
          <a:p>
            <a:pPr/>
            <a:r>
              <a:t>幻灯片副标题</a:t>
            </a:r>
          </a:p>
        </p:txBody>
      </p:sp>
      <p:sp>
        <p:nvSpPr>
          <p:cNvPr id="44" name="正文级别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幻灯片项目符号文本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正文级别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幻灯片项目符号文本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幻灯片副标题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26440">
              <a:lnSpc>
                <a:spcPct val="100000"/>
              </a:lnSpc>
              <a:spcBef>
                <a:spcPts val="0"/>
              </a:spcBef>
              <a:buSzTx/>
              <a:buNone/>
              <a:defRPr b="1" sz="4840"/>
            </a:lvl1pPr>
          </a:lstStyle>
          <a:p>
            <a:pPr/>
            <a:r>
              <a:t>幻灯片副标题</a:t>
            </a:r>
          </a:p>
        </p:txBody>
      </p:sp>
      <p:sp>
        <p:nvSpPr>
          <p:cNvPr id="61" name="正文级别 1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幻灯片项目符号文本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660384004_1290x1720.jpg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幻灯片标题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幻灯片标题</a:t>
            </a:r>
          </a:p>
        </p:txBody>
      </p:sp>
      <p:sp>
        <p:nvSpPr>
          <p:cNvPr id="6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章节标题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章节标题</a:t>
            </a:r>
          </a:p>
        </p:txBody>
      </p:sp>
      <p:sp>
        <p:nvSpPr>
          <p:cNvPr id="72" name="幻灯片编号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幻灯片标题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幻灯片标题</a:t>
            </a:r>
          </a:p>
        </p:txBody>
      </p:sp>
      <p:sp>
        <p:nvSpPr>
          <p:cNvPr id="80" name="幻灯片副标题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26440">
              <a:lnSpc>
                <a:spcPct val="100000"/>
              </a:lnSpc>
              <a:spcBef>
                <a:spcPts val="0"/>
              </a:spcBef>
              <a:buSzTx/>
              <a:buNone/>
              <a:defRPr b="1" sz="4840"/>
            </a:lvl1pPr>
          </a:lstStyle>
          <a:p>
            <a:pPr/>
            <a:r>
              <a:t>幻灯片副标题</a:t>
            </a:r>
          </a:p>
        </p:txBody>
      </p:sp>
      <p:sp>
        <p:nvSpPr>
          <p:cNvPr id="8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议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议程标题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议程标题</a:t>
            </a:r>
          </a:p>
        </p:txBody>
      </p:sp>
      <p:sp>
        <p:nvSpPr>
          <p:cNvPr id="89" name="议程副标题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26440">
              <a:lnSpc>
                <a:spcPct val="100000"/>
              </a:lnSpc>
              <a:spcBef>
                <a:spcPts val="0"/>
              </a:spcBef>
              <a:buSzTx/>
              <a:buNone/>
              <a:defRPr b="1" sz="4840"/>
            </a:lvl1pPr>
          </a:lstStyle>
          <a:p>
            <a:pPr/>
            <a:r>
              <a:t>议程副标题</a:t>
            </a:r>
          </a:p>
        </p:txBody>
      </p:sp>
      <p:sp>
        <p:nvSpPr>
          <p:cNvPr id="90" name="正文级别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议程主题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幻灯片标题</a:t>
            </a:r>
          </a:p>
        </p:txBody>
      </p:sp>
      <p:sp>
        <p:nvSpPr>
          <p:cNvPr id="3" name="正文级别 1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幻灯片项目符号文本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幻灯片编号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jpe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杨梦鸽 20210526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杨梦鸽 20210526</a:t>
            </a:r>
          </a:p>
        </p:txBody>
      </p:sp>
      <p:sp>
        <p:nvSpPr>
          <p:cNvPr id="152" name="C-Course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C-Course</a:t>
            </a:r>
          </a:p>
        </p:txBody>
      </p:sp>
      <p:sp>
        <p:nvSpPr>
          <p:cNvPr id="153" name="编译连接执行过程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编译连接执行过程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链接-生成可执行文件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145738">
              <a:defRPr spc="-149" sz="7480"/>
            </a:lvl1pPr>
          </a:lstStyle>
          <a:p>
            <a:pPr/>
            <a:r>
              <a:t>链接-生成可执行文件</a:t>
            </a:r>
          </a:p>
        </p:txBody>
      </p:sp>
      <p:sp>
        <p:nvSpPr>
          <p:cNvPr id="197" name="幻灯片副标题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8" name="gcc 编译/1-1.o -o 可执行文件/1-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  <a:p>
            <a:pPr/>
            <a:r>
              <a:t>gcc 编译/1-1.o -o 可执行文件/1-1</a:t>
            </a:r>
          </a:p>
          <a:p>
            <a:pPr/>
          </a:p>
          <a:p>
            <a:pPr/>
          </a:p>
          <a:p>
            <a:pPr/>
          </a:p>
          <a:p>
            <a:pPr/>
            <a:r>
              <a:t>可执行文件Mach-OView查看执行文件结构如下页图</a:t>
            </a:r>
          </a:p>
        </p:txBody>
      </p:sp>
      <p:pic>
        <p:nvPicPr>
          <p:cNvPr id="199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06500" y="4248504"/>
            <a:ext cx="10264620" cy="108466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幻灯片标题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2145738">
              <a:defRPr spc="-149" sz="7480"/>
            </a:pPr>
          </a:p>
        </p:txBody>
      </p:sp>
      <p:sp>
        <p:nvSpPr>
          <p:cNvPr id="202" name="幻灯片副标题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3" name="幻灯片项目符号文本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204" name="1-1-MachOView分析.jpg" descr="1-1-MachOView分析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50991" y="949562"/>
            <a:ext cx="16341641" cy="1203339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执行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145738">
              <a:defRPr spc="-149" sz="7480"/>
            </a:lvl1pPr>
          </a:lstStyle>
          <a:p>
            <a:pPr/>
            <a:r>
              <a:t>执行</a:t>
            </a:r>
          </a:p>
        </p:txBody>
      </p:sp>
      <p:sp>
        <p:nvSpPr>
          <p:cNvPr id="207" name="计算机可以直接执行可执行二进制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计算机可以直接执行可执行二进制</a:t>
            </a:r>
          </a:p>
        </p:txBody>
      </p:sp>
      <p:sp>
        <p:nvSpPr>
          <p:cNvPr id="208" name="./可执行文件/1-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./可执行文件/1-1</a:t>
            </a:r>
          </a:p>
          <a:p>
            <a:pPr/>
          </a:p>
          <a:p>
            <a:pPr/>
          </a:p>
          <a:p>
            <a:pPr/>
            <a:r>
              <a:t>计算机直接执行可执行Mach-O文件 结果打印出：“var 变量的地址： 0x7ffee328f8e8”</a:t>
            </a:r>
          </a:p>
        </p:txBody>
      </p:sp>
      <p:pic>
        <p:nvPicPr>
          <p:cNvPr id="209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06500" y="4248504"/>
            <a:ext cx="13009048" cy="95109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幻灯片标题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2145738">
              <a:defRPr spc="-149" sz="7480"/>
            </a:pPr>
          </a:p>
        </p:txBody>
      </p:sp>
      <p:sp>
        <p:nvSpPr>
          <p:cNvPr id="212" name="幻灯片副标题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3" name="幻灯片项目符号文本"/>
          <p:cNvSpPr txBox="1"/>
          <p:nvPr>
            <p:ph type="body" idx="1"/>
          </p:nvPr>
        </p:nvSpPr>
        <p:spPr>
          <a:xfrm>
            <a:off x="-1165138" y="-210895"/>
            <a:ext cx="25632293" cy="14137789"/>
          </a:xfrm>
          <a:prstGeom prst="rect">
            <a:avLst/>
          </a:prstGeom>
          <a:solidFill>
            <a:srgbClr val="ED220D"/>
          </a:solidFill>
        </p:spPr>
        <p:txBody>
          <a:bodyPr/>
          <a:lstStyle/>
          <a:p>
            <a: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14" name="谢 谢！  对应代码地址：…"/>
          <p:cNvSpPr txBox="1"/>
          <p:nvPr/>
        </p:nvSpPr>
        <p:spPr>
          <a:xfrm>
            <a:off x="3831558" y="4166616"/>
            <a:ext cx="16720884" cy="53827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9500">
                <a:solidFill>
                  <a:srgbClr val="FFFFFF"/>
                </a:solidFill>
              </a:defRPr>
            </a:pPr>
            <a:r>
              <a:t>谢 谢！</a:t>
            </a:r>
            <a:br/>
            <a:br/>
            <a:r>
              <a:rPr sz="6500"/>
              <a:t>对应代码地址：</a:t>
            </a:r>
            <a:endParaRPr sz="6500"/>
          </a:p>
          <a:p>
            <a:pPr>
              <a:defRPr sz="6500">
                <a:solidFill>
                  <a:srgbClr val="FFFFFF"/>
                </a:solidFill>
              </a:defRPr>
            </a:pPr>
            <a:r>
              <a:t>https://github.com/yky138495/Course_Share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od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code</a:t>
            </a:r>
          </a:p>
        </p:txBody>
      </p:sp>
      <p:sp>
        <p:nvSpPr>
          <p:cNvPr id="156" name="幻灯片副标题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7" name="幻灯片项目符号文本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58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42490" y="2556483"/>
            <a:ext cx="15817780" cy="650422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CC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GCC</a:t>
            </a:r>
          </a:p>
        </p:txBody>
      </p:sp>
      <p:sp>
        <p:nvSpPr>
          <p:cNvPr id="161" name="整个编译执行过程分析使用GCC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整个编译执行过程分析使用GCC</a:t>
            </a:r>
          </a:p>
        </p:txBody>
      </p:sp>
      <p:sp>
        <p:nvSpPr>
          <p:cNvPr id="162" name="GCC（GNU Compiler Collection，GNU编译器套件）是由GNU开发的编程语言译器。GNU编译器套件包括C、C++、 Objective-C、 Fortran、Java、Ada和Go语言前端，也包括了这些语言的库（如libstdc++，libgcj等。） [1]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GCC（GNU Compiler Collection，GNU编译器套件）是由GNU开发的编程语言译器。GNU编译器套件包括C、C++、 Objective-C、 Fortran、Java、Ada和Go语言前端，也包括了这些语言的库（如libstdc++，libgcj等。） [1] </a:t>
            </a:r>
          </a:p>
          <a:p>
            <a:pPr/>
            <a:r>
              <a:t>GCC的初衷是为GNU操作系统专门编写的一款编译器。GNU系统是彻底的自由软件。此处，“自由”的含义是它尊重用户的自由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预处理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145738">
              <a:defRPr spc="-149" sz="7480"/>
            </a:lvl1pPr>
          </a:lstStyle>
          <a:p>
            <a:pPr/>
            <a:r>
              <a:t>预处理</a:t>
            </a:r>
          </a:p>
        </p:txBody>
      </p:sp>
      <p:sp>
        <p:nvSpPr>
          <p:cNvPr id="165" name="幻灯片副标题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6" name="gcc -E 1-1.c -o 预处理/1-1.i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gcc -E 1-1.c -o 预处理/1-1.i </a:t>
            </a:r>
          </a:p>
          <a:p>
            <a:pPr/>
          </a:p>
          <a:p>
            <a:pPr/>
            <a:r>
              <a:t>预处理生成1-1.i文件</a:t>
            </a:r>
          </a:p>
          <a:p>
            <a:pPr/>
            <a:r>
              <a:t>   </a:t>
            </a:r>
          </a:p>
        </p:txBody>
      </p:sp>
      <p:pic>
        <p:nvPicPr>
          <p:cNvPr id="167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06500" y="4248504"/>
            <a:ext cx="16058608" cy="107735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8" name="图像" descr="图像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06500" y="4248504"/>
            <a:ext cx="7823200" cy="3035301"/>
          </a:xfrm>
          <a:prstGeom prst="rect">
            <a:avLst/>
          </a:prstGeom>
          <a:ln w="12700">
            <a:miter lim="400000"/>
          </a:ln>
        </p:spPr>
      </p:pic>
      <p:sp>
        <p:nvSpPr>
          <p:cNvPr id="169" name="cd"/>
          <p:cNvSpPr txBox="1"/>
          <p:nvPr/>
        </p:nvSpPr>
        <p:spPr>
          <a:xfrm>
            <a:off x="12139910" y="2802252"/>
            <a:ext cx="358180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600">
                <a:solidFill>
                  <a:srgbClr val="28FE14"/>
                </a:solidFill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pPr/>
            <a:r>
              <a:t>cd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幻灯片标题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2145738">
              <a:defRPr spc="-149" sz="7480"/>
            </a:pPr>
          </a:p>
        </p:txBody>
      </p:sp>
      <p:sp>
        <p:nvSpPr>
          <p:cNvPr id="172" name="幻灯片副标题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3" name="幻灯片项目符号文本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74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06560" y="1289119"/>
            <a:ext cx="17605290" cy="1122759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生成汇编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145738">
              <a:defRPr spc="-149" sz="7480"/>
            </a:lvl1pPr>
          </a:lstStyle>
          <a:p>
            <a:pPr/>
            <a:r>
              <a:t>生成汇编</a:t>
            </a:r>
          </a:p>
        </p:txBody>
      </p:sp>
      <p:sp>
        <p:nvSpPr>
          <p:cNvPr id="177" name="幻灯片副标题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8" name="gcc -S 1-1.c -o 生成汇编/1-1.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gcc -S 1-1.c -o 生成汇编/1-1.s</a:t>
            </a:r>
          </a:p>
          <a:p>
            <a:pPr/>
            <a:r>
              <a:t>gcc -S 预处理/1-1.i -o 生成汇编/1-1.s</a:t>
            </a:r>
          </a:p>
          <a:p>
            <a:pPr/>
          </a:p>
        </p:txBody>
      </p:sp>
      <p:pic>
        <p:nvPicPr>
          <p:cNvPr id="179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06500" y="4248504"/>
            <a:ext cx="10856385" cy="154525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幻灯片标题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2145738">
              <a:defRPr spc="-149" sz="7480"/>
            </a:pPr>
          </a:p>
        </p:txBody>
      </p:sp>
      <p:sp>
        <p:nvSpPr>
          <p:cNvPr id="182" name="幻灯片副标题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3" name="幻灯片项目符号文本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84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40932" y="304775"/>
            <a:ext cx="14568058" cy="1255352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编译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145738">
              <a:defRPr spc="-149" sz="7480"/>
            </a:lvl1pPr>
          </a:lstStyle>
          <a:p>
            <a:pPr/>
            <a:r>
              <a:t>编译</a:t>
            </a:r>
          </a:p>
        </p:txBody>
      </p:sp>
      <p:sp>
        <p:nvSpPr>
          <p:cNvPr id="187" name="仅编译操作，不进行链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仅编译操作，不进行链</a:t>
            </a:r>
          </a:p>
        </p:txBody>
      </p:sp>
      <p:sp>
        <p:nvSpPr>
          <p:cNvPr id="188" name="gcc -c 1-1.c -o 编译/1-1.o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gcc -c 1-1.c -o 编译/1-1.o</a:t>
            </a:r>
          </a:p>
          <a:p>
            <a:pPr/>
          </a:p>
          <a:p>
            <a:pPr/>
            <a:r>
              <a:t>编译后为二进制结构，详细看下页图（还缺失链接库文件/其他三方库）</a:t>
            </a:r>
          </a:p>
        </p:txBody>
      </p:sp>
      <p:pic>
        <p:nvPicPr>
          <p:cNvPr id="189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06500" y="4248504"/>
            <a:ext cx="13117104" cy="125384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幻灯片标题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2145738">
              <a:defRPr spc="-149" sz="7480"/>
            </a:pPr>
          </a:p>
        </p:txBody>
      </p:sp>
      <p:sp>
        <p:nvSpPr>
          <p:cNvPr id="192" name="幻灯片副标题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3" name="幻灯片项目符号文本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94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46032" y="1015780"/>
            <a:ext cx="18379006" cy="1116354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