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87" r:id="rId4"/>
    <p:sldId id="328" r:id="rId5"/>
    <p:sldId id="329" r:id="rId6"/>
    <p:sldId id="330" r:id="rId7"/>
    <p:sldId id="322" r:id="rId8"/>
    <p:sldId id="331" r:id="rId9"/>
    <p:sldId id="313" r:id="rId10"/>
    <p:sldId id="332" r:id="rId11"/>
    <p:sldId id="334" r:id="rId12"/>
    <p:sldId id="333" r:id="rId13"/>
    <p:sldId id="335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5" r:id="rId25"/>
    <p:sldId id="326" r:id="rId26"/>
    <p:sldId id="327" r:id="rId27"/>
    <p:sldId id="25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1364" autoAdjust="0"/>
  </p:normalViewPr>
  <p:slideViewPr>
    <p:cSldViewPr>
      <p:cViewPr varScale="1">
        <p:scale>
          <a:sx n="79" d="100"/>
          <a:sy n="79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0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8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3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5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2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39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8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1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7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46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4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60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78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54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5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7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9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6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9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M L P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DL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Multilayer Perceptron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45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각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에서의 </a:t>
                </a:r>
                <a:r>
                  <a:rPr lang="en-US" altLang="ko-KR" b="1" dirty="0"/>
                  <a:t>weight </a:t>
                </a:r>
                <a:r>
                  <a:rPr lang="ko-KR" altLang="en-US" b="1" dirty="0"/>
                  <a:t>업데이트를 위해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각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 </a:t>
                </a:r>
                <a:r>
                  <a:rPr lang="en-US" altLang="ko-KR" b="1" dirty="0"/>
                  <a:t>cost function</a:t>
                </a:r>
                <a:r>
                  <a:rPr lang="ko-KR" altLang="en-US" b="1" dirty="0"/>
                  <a:t>의 </a:t>
                </a:r>
                <a:r>
                  <a:rPr lang="en-US" altLang="ko-KR" b="1" dirty="0"/>
                  <a:t>gradient</a:t>
                </a:r>
                <a:r>
                  <a:rPr lang="ko-KR" altLang="en-US" b="1" dirty="0"/>
                  <a:t>가 필요하다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Chain rule</a:t>
                </a:r>
                <a:r>
                  <a:rPr lang="ko-KR" altLang="en-US" b="1" dirty="0"/>
                  <a:t>을 통해 이 계산을 빠르고 정확하게 구할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를 업데이트하기 위한 식은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450723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AD803C-A83B-4F74-B6AB-1C87A03ABB7D}"/>
              </a:ext>
            </a:extLst>
          </p:cNvPr>
          <p:cNvGrpSpPr/>
          <p:nvPr/>
        </p:nvGrpSpPr>
        <p:grpSpPr>
          <a:xfrm>
            <a:off x="1504840" y="5373216"/>
            <a:ext cx="6207676" cy="885949"/>
            <a:chOff x="1504840" y="5373216"/>
            <a:chExt cx="6207676" cy="88594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6593A7-7CCD-4063-8A0A-D3CA51A9A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840" y="5478006"/>
              <a:ext cx="2400635" cy="78115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51BA340-0A5D-4EBD-8628-62768D515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406" y="5373216"/>
              <a:ext cx="3115110" cy="885949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407D200-8E71-4E55-9906-C02046DC9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681" y="2675561"/>
            <a:ext cx="3578636" cy="20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45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Backpropagation</a:t>
                </a:r>
                <a:r>
                  <a:rPr lang="ko-KR" altLang="en-US" b="1" dirty="0"/>
                  <a:t>의 출발 노드인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가 영향을 주는 </a:t>
                </a:r>
                <a:r>
                  <a:rPr lang="en-US" altLang="ko-KR" b="1" dirty="0"/>
                  <a:t>cost function</a:t>
                </a:r>
                <a:r>
                  <a:rPr lang="ko-KR" altLang="en-US" b="1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뿐이므로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ko-KR" altLang="en-US" b="1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각 항을 계산하면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따라서</a:t>
                </a:r>
                <a:r>
                  <a:rPr lang="en-US" altLang="ko-KR" b="1" dirty="0"/>
                  <a:t>, weight</a:t>
                </a:r>
                <a:r>
                  <a:rPr lang="ko-KR" altLang="en-US" b="1" dirty="0"/>
                  <a:t>를 업데이트 할 때에 </a:t>
                </a:r>
                <a:r>
                  <a:rPr lang="en-US" altLang="ko-KR" b="1" dirty="0"/>
                  <a:t>backpropagation</a:t>
                </a:r>
                <a:r>
                  <a:rPr lang="ko-KR" altLang="en-US" b="1" dirty="0"/>
                  <a:t> 출발 노드와 도착 노드의 </a:t>
                </a:r>
                <a:r>
                  <a:rPr lang="en-US" altLang="ko-KR" b="1" dirty="0"/>
                  <a:t>activation function </a:t>
                </a:r>
                <a:r>
                  <a:rPr lang="ko-KR" altLang="en-US" b="1" dirty="0"/>
                  <a:t>값과 </a:t>
                </a:r>
                <a:r>
                  <a:rPr lang="en-US" altLang="ko-KR" b="1" dirty="0"/>
                  <a:t>target </a:t>
                </a:r>
                <a:r>
                  <a:rPr lang="ko-KR" altLang="en-US" b="1" dirty="0"/>
                  <a:t>값만으로 계산이 가능하다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4597028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57F38D-AE0F-4843-99E9-84D1DFE7B4BB}"/>
              </a:ext>
            </a:extLst>
          </p:cNvPr>
          <p:cNvGrpSpPr/>
          <p:nvPr/>
        </p:nvGrpSpPr>
        <p:grpSpPr>
          <a:xfrm>
            <a:off x="971600" y="2708920"/>
            <a:ext cx="7056784" cy="1782812"/>
            <a:chOff x="971600" y="3086348"/>
            <a:chExt cx="7056784" cy="17828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12DC08-D6E6-4171-978F-1855A419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086348"/>
              <a:ext cx="3357412" cy="178281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8A9EF0-8A94-4106-AE2B-CD6A32DD5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7529" y="3675638"/>
              <a:ext cx="2810855" cy="559568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F2F2B5B7-ACD8-4CDC-9D09-E161FFBE0DF0}"/>
                </a:ext>
              </a:extLst>
            </p:cNvPr>
            <p:cNvSpPr/>
            <p:nvPr/>
          </p:nvSpPr>
          <p:spPr>
            <a:xfrm>
              <a:off x="4427984" y="3883090"/>
              <a:ext cx="576064" cy="499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B910C3-6468-4B00-BE60-C977F109A133}"/>
              </a:ext>
            </a:extLst>
          </p:cNvPr>
          <p:cNvGrpSpPr/>
          <p:nvPr/>
        </p:nvGrpSpPr>
        <p:grpSpPr>
          <a:xfrm>
            <a:off x="1316777" y="5373216"/>
            <a:ext cx="7287671" cy="1148744"/>
            <a:chOff x="1316777" y="5373216"/>
            <a:chExt cx="7287671" cy="11487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DBEB1C-1142-4E8C-B2F5-AAB038FE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1640" y="5373216"/>
              <a:ext cx="2248214" cy="5048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62B16-9CDC-4F37-BE73-D2BD39174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5284" y="5503785"/>
              <a:ext cx="4039164" cy="73352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B053EB-276B-4591-8B0B-50862F0214E5}"/>
                </a:ext>
              </a:extLst>
            </p:cNvPr>
            <p:cNvSpPr txBox="1"/>
            <p:nvPr/>
          </p:nvSpPr>
          <p:spPr>
            <a:xfrm>
              <a:off x="4129125" y="5620551"/>
              <a:ext cx="689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badi" panose="020B0604020104020204" pitchFamily="34" charset="0"/>
                </a:rPr>
                <a:t>∵</a:t>
              </a:r>
              <a:endParaRPr lang="en-US" altLang="ko-KR" sz="24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C2574E9-1F82-412A-994C-C023FDEE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16777" y="5855117"/>
              <a:ext cx="2314898" cy="666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8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08720"/>
                <a:ext cx="7992888" cy="545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를 업데이트하기 위한 식도 동일하게 구할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7992888" cy="5450723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D2BA6D9C-69D7-40CE-91F8-40EBB5CE5AD5}"/>
              </a:ext>
            </a:extLst>
          </p:cNvPr>
          <p:cNvGrpSpPr/>
          <p:nvPr/>
        </p:nvGrpSpPr>
        <p:grpSpPr>
          <a:xfrm>
            <a:off x="1262719" y="2428735"/>
            <a:ext cx="7117571" cy="1000265"/>
            <a:chOff x="1262719" y="2356817"/>
            <a:chExt cx="7117571" cy="100026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4618B8A-40C7-4183-81B1-B7333EC27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719" y="2356817"/>
              <a:ext cx="2229161" cy="100026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114145F-64BB-4556-90BC-1DA0F764B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452080"/>
              <a:ext cx="4096322" cy="80973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B25104-B489-47CB-AD1A-8DBE0DDBD661}"/>
                </a:ext>
              </a:extLst>
            </p:cNvPr>
            <p:cNvSpPr txBox="1"/>
            <p:nvPr/>
          </p:nvSpPr>
          <p:spPr>
            <a:xfrm>
              <a:off x="3923928" y="2553564"/>
              <a:ext cx="689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badi" panose="020B0604020104020204" pitchFamily="34" charset="0"/>
                </a:rPr>
                <a:t>∵</a:t>
              </a:r>
              <a:endParaRPr lang="en-US" altLang="ko-KR" sz="24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C631971-33F7-42C2-B888-96F751158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212" y="3861048"/>
            <a:ext cx="3500557" cy="20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08720"/>
                <a:ext cx="7992888" cy="496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더 이전의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의 가중치인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를 업데이트하기 위한 식은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/>
                  <a:t>모두에 영향을 주기 때문에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여기서의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ko-KR" altLang="en-US" b="1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7992888" cy="4969437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53A4AE2-68B0-4467-B144-D8EB5F22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643" y="1269855"/>
            <a:ext cx="3900714" cy="221159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75D97A-B4FF-49A6-94A7-C2B6797EAC19}"/>
              </a:ext>
            </a:extLst>
          </p:cNvPr>
          <p:cNvGrpSpPr/>
          <p:nvPr/>
        </p:nvGrpSpPr>
        <p:grpSpPr>
          <a:xfrm>
            <a:off x="611560" y="5301208"/>
            <a:ext cx="8007397" cy="805408"/>
            <a:chOff x="593093" y="4277397"/>
            <a:chExt cx="8007397" cy="80540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EC1905-6018-47A3-BF97-4CE64A671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093" y="4277397"/>
              <a:ext cx="2823257" cy="80540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F440A2-DFCF-4707-AA91-53231DAD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4299048"/>
              <a:ext cx="4676562" cy="762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59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클래스 확률 추정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Leaf-node</a:t>
            </a:r>
            <a:r>
              <a:rPr lang="ko-KR" altLang="en-US" b="1" dirty="0"/>
              <a:t>에서 </a:t>
            </a:r>
            <a:r>
              <a:rPr lang="en-US" altLang="ko-KR" b="1" dirty="0"/>
              <a:t>Value </a:t>
            </a:r>
            <a:r>
              <a:rPr lang="ko-KR" altLang="en-US" b="1" dirty="0"/>
              <a:t>값을 이용해서 각 클래스에 속할 확률을 구할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Scikit-learn</a:t>
            </a:r>
            <a:r>
              <a:rPr lang="ko-KR" altLang="en-US" b="1" dirty="0"/>
              <a:t>의 경우 분류기의 </a:t>
            </a:r>
            <a:r>
              <a:rPr lang="en-US" altLang="ko-KR" b="1" dirty="0" err="1"/>
              <a:t>predict_proba</a:t>
            </a:r>
            <a:r>
              <a:rPr lang="en-US" altLang="ko-KR" b="1" dirty="0"/>
              <a:t>() </a:t>
            </a:r>
            <a:r>
              <a:rPr lang="ko-KR" altLang="en-US" b="1" dirty="0"/>
              <a:t>메소드를 이용하면 각 클래스에 속할 확률을 반환한다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분류기가 예측하는 결과는 확률이 가장 높은 클래스이다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655113-57AE-4607-804F-2735D3DDC40E}"/>
              </a:ext>
            </a:extLst>
          </p:cNvPr>
          <p:cNvGrpSpPr/>
          <p:nvPr/>
        </p:nvGrpSpPr>
        <p:grpSpPr>
          <a:xfrm>
            <a:off x="2776287" y="1935309"/>
            <a:ext cx="3591426" cy="1349675"/>
            <a:chOff x="2776287" y="1799716"/>
            <a:chExt cx="3591426" cy="13496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D19F7C-9069-478F-8571-CA581D91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287" y="1799716"/>
              <a:ext cx="3591426" cy="981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2E8EF1-3594-4E1F-A850-D90DD30C0EA9}"/>
                </a:ext>
              </a:extLst>
            </p:cNvPr>
            <p:cNvSpPr txBox="1"/>
            <p:nvPr/>
          </p:nvSpPr>
          <p:spPr>
            <a:xfrm>
              <a:off x="3740547" y="2872392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Scikit-learn </a:t>
              </a:r>
              <a:r>
                <a:rPr lang="ko-KR" altLang="en-US" sz="1200" b="1" dirty="0"/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36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CART </a:t>
            </a:r>
            <a:r>
              <a:rPr lang="ko-KR" altLang="en-US" sz="2400" b="1" dirty="0"/>
              <a:t>알고리즘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분류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br>
              <a:rPr lang="en-US" altLang="ko-KR" b="1" dirty="0"/>
            </a:br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CART </a:t>
            </a:r>
            <a:r>
              <a:rPr lang="ko-KR" altLang="en-US" b="1" dirty="0"/>
              <a:t>알고리즘은 각 노드에서 위의 비용함수를 가장 최소화하는 </a:t>
            </a:r>
            <a:r>
              <a:rPr lang="en-US" altLang="ko-KR" b="1" dirty="0"/>
              <a:t>feature</a:t>
            </a:r>
            <a:r>
              <a:rPr lang="ko-KR" altLang="en-US" b="1" dirty="0"/>
              <a:t>와 </a:t>
            </a:r>
            <a:r>
              <a:rPr lang="en-US" altLang="ko-KR" b="1" dirty="0"/>
              <a:t>threshold</a:t>
            </a:r>
            <a:r>
              <a:rPr lang="ko-KR" altLang="en-US" b="1" dirty="0"/>
              <a:t>를 설정하고 이를 바탕으로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분할된 서브셋에 대해 반복적으로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매개변수로 설정된 최대 깊이에 도달하거나 더 이상 불순도를 줄이는 분할을 찾을 수 없을 경우에 멈춘다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1F30E5-6329-4193-A6FE-02850BDD22F8}"/>
              </a:ext>
            </a:extLst>
          </p:cNvPr>
          <p:cNvGrpSpPr/>
          <p:nvPr/>
        </p:nvGrpSpPr>
        <p:grpSpPr>
          <a:xfrm>
            <a:off x="2904892" y="1825368"/>
            <a:ext cx="3334215" cy="1675640"/>
            <a:chOff x="2904892" y="1700808"/>
            <a:chExt cx="3334215" cy="16756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32190C-E17F-487B-A004-6A68533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4892" y="1700808"/>
              <a:ext cx="3334215" cy="13241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99D6C-21ED-4E4D-AC99-C4357FDE2826}"/>
                </a:ext>
              </a:extLst>
            </p:cNvPr>
            <p:cNvSpPr txBox="1"/>
            <p:nvPr/>
          </p:nvSpPr>
          <p:spPr>
            <a:xfrm>
              <a:off x="3400188" y="3099449"/>
              <a:ext cx="2343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결정 트리 분류의 비용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76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계산 복잡도</a:t>
                </a:r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샘플의 수가 </a:t>
                </a:r>
                <a:r>
                  <a:rPr lang="en-US" altLang="ko-KR" b="1" dirty="0"/>
                  <a:t>m</a:t>
                </a:r>
                <a:r>
                  <a:rPr lang="ko-KR" altLang="en-US" b="1" dirty="0"/>
                  <a:t>개 각 샘플의 특성 수가 </a:t>
                </a:r>
                <a:r>
                  <a:rPr lang="en-US" altLang="ko-KR" b="1" dirty="0"/>
                  <a:t>n</a:t>
                </a:r>
                <a:r>
                  <a:rPr lang="ko-KR" altLang="en-US" b="1" dirty="0"/>
                  <a:t>개인 경우를 고려한다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일반적으로 트리는 균형을 이루고 형성되기 때문에 트리의 깊이는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b="1" dirty="0"/>
                  <a:t> 이라고 할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탐색을 위해 하나의 노드에서 하나의 특성만을 고려하기 때문에 예측을 위해서 특성 수와 상관없이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b="1" dirty="0"/>
                  <a:t>의 복잡도를 갖는다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학습을 위해서는 각 노드에서 모든 샘플의 모든 특성을 고려해야 하기 때문에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b="1" dirty="0"/>
                  <a:t>의 복잡도를 갖는다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4339650"/>
              </a:xfrm>
              <a:prstGeom prst="rect">
                <a:avLst/>
              </a:prstGeom>
              <a:blipFill>
                <a:blip r:embed="rId3"/>
                <a:stretch>
                  <a:fillRect l="-1220" t="-1124" b="-1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6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불순도 함수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지니 불순도와 엔트로피 모두 특정 노드에서 샘플이 클래스에 대해 얼마나 균일하게 분포되어 있는지 나타내는 척도이다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불순도가 </a:t>
            </a:r>
            <a:r>
              <a:rPr lang="en-US" altLang="ko-KR" b="1" dirty="0"/>
              <a:t>0</a:t>
            </a:r>
            <a:r>
              <a:rPr lang="ko-KR" altLang="en-US" b="1" dirty="0"/>
              <a:t>에 가까울수록 하나의 클래스에 해당하는 샘플들만 속해 있다고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분류를 사용할 경우에 지니 불순도와 엔트로피 모두 거의 비슷한 결과를 만든다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지니 불순도가 로그 연산을 하지 않기 때문에 계산이 빠르다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b="1" dirty="0"/>
              <a:t>대게</a:t>
            </a:r>
            <a:r>
              <a:rPr lang="en-US" altLang="ko-KR" b="1" dirty="0"/>
              <a:t> </a:t>
            </a:r>
            <a:r>
              <a:rPr lang="ko-KR" altLang="en-US" b="1" dirty="0"/>
              <a:t>엔트로피가 균형 잡힌 트리를 만드는 경향이 있기 때문에 이를 고려해야한다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685241-68DB-4BE0-A810-06DD5CC5785C}"/>
              </a:ext>
            </a:extLst>
          </p:cNvPr>
          <p:cNvGrpSpPr/>
          <p:nvPr/>
        </p:nvGrpSpPr>
        <p:grpSpPr>
          <a:xfrm>
            <a:off x="2095220" y="1713416"/>
            <a:ext cx="1590897" cy="936104"/>
            <a:chOff x="3740547" y="1700808"/>
            <a:chExt cx="1590897" cy="93610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088BC8D-E9BC-4AA0-8970-4AEC60E7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3416" y="1700808"/>
              <a:ext cx="1505160" cy="5239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93956B-79B7-4D11-97D0-474686DC3BB5}"/>
                </a:ext>
              </a:extLst>
            </p:cNvPr>
            <p:cNvSpPr txBox="1"/>
            <p:nvPr/>
          </p:nvSpPr>
          <p:spPr>
            <a:xfrm>
              <a:off x="3740547" y="2359913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지니 불순도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AEC27E-3DB6-4032-9CB9-B50A32357620}"/>
              </a:ext>
            </a:extLst>
          </p:cNvPr>
          <p:cNvGrpSpPr/>
          <p:nvPr/>
        </p:nvGrpSpPr>
        <p:grpSpPr>
          <a:xfrm>
            <a:off x="5241784" y="1628800"/>
            <a:ext cx="1914792" cy="1020720"/>
            <a:chOff x="5241784" y="1760208"/>
            <a:chExt cx="1914792" cy="10207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277211-E337-45A4-A8BE-1317427EC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1784" y="1760208"/>
              <a:ext cx="1914792" cy="7525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49D1CE-174E-4B0B-B554-06577BD1954E}"/>
                </a:ext>
              </a:extLst>
            </p:cNvPr>
            <p:cNvSpPr txBox="1"/>
            <p:nvPr/>
          </p:nvSpPr>
          <p:spPr>
            <a:xfrm>
              <a:off x="5457885" y="2503929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엔트로피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08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규제 매개변수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다른 알고리즘과 마찬가지로 규제를 가하지 않으면 훈련 데이터에 대해 과대적합 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분류기의 다양한 매개변수의 값을 조절해 규제를 가할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max_depth</a:t>
            </a:r>
            <a:r>
              <a:rPr lang="en-US" altLang="ko-KR" b="1" dirty="0"/>
              <a:t>, </a:t>
            </a:r>
            <a:r>
              <a:rPr lang="en-US" altLang="ko-KR" b="1" dirty="0" err="1"/>
              <a:t>min_samples_leaf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min_samples_split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max_leaf_nodes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max_features</a:t>
            </a:r>
            <a:r>
              <a:rPr lang="ko-KR" altLang="en-US" b="1" dirty="0"/>
              <a:t> 등의 규제를 위한 매개변수가 존재한다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보통의 경우 </a:t>
            </a:r>
            <a:r>
              <a:rPr lang="en-US" altLang="ko-KR" b="1" dirty="0"/>
              <a:t>max</a:t>
            </a:r>
            <a:r>
              <a:rPr lang="ko-KR" altLang="en-US" b="1" dirty="0"/>
              <a:t>에 해당하는 매개변수를 감소시키거나</a:t>
            </a:r>
            <a:r>
              <a:rPr lang="en-US" altLang="ko-KR" b="1" dirty="0"/>
              <a:t>, min</a:t>
            </a:r>
            <a:r>
              <a:rPr lang="ko-KR" altLang="en-US" b="1" dirty="0"/>
              <a:t>에 해당하는 매개변수를 증가시키면 규제가 커지게 된다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8C2957-3060-4E9A-B3C6-96E320001ADD}"/>
              </a:ext>
            </a:extLst>
          </p:cNvPr>
          <p:cNvGrpSpPr/>
          <p:nvPr/>
        </p:nvGrpSpPr>
        <p:grpSpPr>
          <a:xfrm>
            <a:off x="2123728" y="1583887"/>
            <a:ext cx="4608512" cy="1917121"/>
            <a:chOff x="1835696" y="1626535"/>
            <a:chExt cx="5052321" cy="228811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56F4184-0464-4F0A-ACA5-59CCE512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6535"/>
              <a:ext cx="5052321" cy="196990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D50273-E2D3-4197-B5A2-06A082FDBCE0}"/>
                </a:ext>
              </a:extLst>
            </p:cNvPr>
            <p:cNvSpPr txBox="1"/>
            <p:nvPr/>
          </p:nvSpPr>
          <p:spPr>
            <a:xfrm>
              <a:off x="2954272" y="3584049"/>
              <a:ext cx="3144320" cy="33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규제 매개변수 사용 여부에 따른 차이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99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회귀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br>
              <a:rPr lang="en-US" altLang="ko-KR" sz="1200" b="1" dirty="0"/>
            </a:br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분류와 같은 원리로 동작하지만</a:t>
            </a:r>
            <a:r>
              <a:rPr lang="en-US" altLang="ko-KR" b="1" dirty="0"/>
              <a:t>, Leaf-node</a:t>
            </a:r>
            <a:r>
              <a:rPr lang="ko-KR" altLang="en-US" b="1" dirty="0"/>
              <a:t>에 예측 클래스가 아닌 예측 </a:t>
            </a:r>
            <a:r>
              <a:rPr lang="en-US" altLang="ko-KR" b="1" dirty="0"/>
              <a:t>value</a:t>
            </a:r>
            <a:r>
              <a:rPr lang="ko-KR" altLang="en-US" b="1" dirty="0"/>
              <a:t>가 존재한다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분류와 달리 </a:t>
            </a:r>
            <a:r>
              <a:rPr lang="en-US" altLang="ko-KR" b="1" dirty="0" err="1"/>
              <a:t>gini</a:t>
            </a:r>
            <a:r>
              <a:rPr lang="en-US" altLang="ko-KR" b="1" dirty="0"/>
              <a:t> </a:t>
            </a:r>
            <a:r>
              <a:rPr lang="ko-KR" altLang="en-US" b="1" dirty="0"/>
              <a:t>불순도 대신 </a:t>
            </a:r>
            <a:r>
              <a:rPr lang="ko-KR" altLang="en-US" b="1" dirty="0" err="1"/>
              <a:t>평균제곱오차</a:t>
            </a:r>
            <a:r>
              <a:rPr lang="en-US" altLang="ko-KR" b="1" dirty="0"/>
              <a:t>(MES)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Root-node</a:t>
            </a:r>
            <a:r>
              <a:rPr lang="ko-KR" altLang="en-US" b="1" dirty="0"/>
              <a:t>에서 시작하여 탐색을 하고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Leaf-node</a:t>
            </a:r>
            <a:r>
              <a:rPr lang="ko-KR" altLang="en-US" b="1" dirty="0"/>
              <a:t>에서 </a:t>
            </a:r>
            <a:r>
              <a:rPr lang="en-US" altLang="ko-KR" b="1" dirty="0"/>
              <a:t>value</a:t>
            </a:r>
            <a:r>
              <a:rPr lang="ko-KR" altLang="en-US" b="1" dirty="0"/>
              <a:t>에 해당하는 예측 값을 얻는다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11C55-54EE-4E04-BF51-2C5453DD5A3B}"/>
              </a:ext>
            </a:extLst>
          </p:cNvPr>
          <p:cNvGrpSpPr/>
          <p:nvPr/>
        </p:nvGrpSpPr>
        <p:grpSpPr>
          <a:xfrm>
            <a:off x="2693805" y="1315739"/>
            <a:ext cx="3678395" cy="2531853"/>
            <a:chOff x="2693805" y="1315739"/>
            <a:chExt cx="3678395" cy="25318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70CDC7-3B8A-435C-8A3F-D51EBFED3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3805" y="1315739"/>
              <a:ext cx="3678395" cy="21132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E84D56-39D5-4DF5-9AAB-AE178936174A}"/>
                </a:ext>
              </a:extLst>
            </p:cNvPr>
            <p:cNvSpPr txBox="1"/>
            <p:nvPr/>
          </p:nvSpPr>
          <p:spPr>
            <a:xfrm>
              <a:off x="3572050" y="3570593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결정 트리 회귀의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4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Perceptron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MLP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5896" y="32664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Backpropagation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Activation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Function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Exercise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CART </a:t>
            </a:r>
            <a:r>
              <a:rPr lang="ko-KR" altLang="en-US" sz="2400" b="1" dirty="0"/>
              <a:t>알고리즘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회귀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br>
              <a:rPr lang="en-US" altLang="ko-KR" b="1" dirty="0"/>
            </a:b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CART </a:t>
            </a:r>
            <a:r>
              <a:rPr lang="ko-KR" altLang="en-US" b="1" dirty="0"/>
              <a:t>알고리즘은 각 노드에서 위의 비용함수를 가장 최소화하는 </a:t>
            </a:r>
            <a:r>
              <a:rPr lang="en-US" altLang="ko-KR" b="1" dirty="0"/>
              <a:t>feature</a:t>
            </a:r>
            <a:r>
              <a:rPr lang="ko-KR" altLang="en-US" b="1" dirty="0"/>
              <a:t>와 </a:t>
            </a:r>
            <a:r>
              <a:rPr lang="en-US" altLang="ko-KR" b="1" dirty="0"/>
              <a:t>threshold</a:t>
            </a:r>
            <a:r>
              <a:rPr lang="ko-KR" altLang="en-US" b="1" dirty="0"/>
              <a:t>를 설정하고 이를 바탕으로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매개변수로 설정된 최대 깊이에 도달하거나 더 이상 불순도를 줄이는 분할을 찾을 수 없을 경우에 멈춘다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노드에 속한 샘플의 평균 값과 각 샘플 값들의 </a:t>
            </a:r>
            <a:r>
              <a:rPr lang="en-US" altLang="ko-KR" b="1" dirty="0"/>
              <a:t>MSE</a:t>
            </a:r>
            <a:r>
              <a:rPr lang="ko-KR" altLang="en-US" b="1" dirty="0"/>
              <a:t>를 비용 함수에 사용한다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69A30D-FD7E-47DB-A2CE-8E8FCCA971AD}"/>
              </a:ext>
            </a:extLst>
          </p:cNvPr>
          <p:cNvGrpSpPr/>
          <p:nvPr/>
        </p:nvGrpSpPr>
        <p:grpSpPr>
          <a:xfrm>
            <a:off x="3009682" y="1556792"/>
            <a:ext cx="3124636" cy="2096655"/>
            <a:chOff x="3009682" y="1556792"/>
            <a:chExt cx="3124636" cy="20966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B677D4-E672-434A-8F9E-96CA9DAD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682" y="1556792"/>
              <a:ext cx="3124636" cy="175284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2F6763-6E3A-4DA7-A6FD-D6053EA2D7AF}"/>
                </a:ext>
              </a:extLst>
            </p:cNvPr>
            <p:cNvSpPr txBox="1"/>
            <p:nvPr/>
          </p:nvSpPr>
          <p:spPr>
            <a:xfrm>
              <a:off x="3400188" y="3376448"/>
              <a:ext cx="2343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결정 트리 회귀의 비용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94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규제 매개변수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회귀 역시 규제를 하지 않으면 학습 데이터셋에 과대적합 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분류와 동일한 방법으로 규제를 가할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44518D-06B7-49DD-8960-849A1ACA6A72}"/>
              </a:ext>
            </a:extLst>
          </p:cNvPr>
          <p:cNvGrpSpPr/>
          <p:nvPr/>
        </p:nvGrpSpPr>
        <p:grpSpPr>
          <a:xfrm>
            <a:off x="1606927" y="1916832"/>
            <a:ext cx="5930146" cy="2372942"/>
            <a:chOff x="1606927" y="1916832"/>
            <a:chExt cx="5930146" cy="23729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807800-61C8-454E-AD15-AE527E19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6927" y="1916832"/>
              <a:ext cx="5930146" cy="20280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A2027B-4168-4B0D-9495-5A026BA6EA00}"/>
                </a:ext>
              </a:extLst>
            </p:cNvPr>
            <p:cNvSpPr txBox="1"/>
            <p:nvPr/>
          </p:nvSpPr>
          <p:spPr>
            <a:xfrm>
              <a:off x="3101938" y="4012775"/>
              <a:ext cx="2868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규제 매개변수 사용 여부에 따른 차이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46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분류 </a:t>
            </a:r>
            <a:r>
              <a:rPr lang="en-US" altLang="ko-KR" sz="2400" b="1" dirty="0"/>
              <a:t>(Iris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max_depth</a:t>
            </a:r>
            <a:r>
              <a:rPr lang="ko-KR" altLang="en-US" b="1" dirty="0"/>
              <a:t>를 </a:t>
            </a:r>
            <a:r>
              <a:rPr lang="en-US" altLang="ko-KR" b="1" dirty="0"/>
              <a:t>3</a:t>
            </a:r>
            <a:r>
              <a:rPr lang="ko-KR" altLang="en-US" b="1" dirty="0"/>
              <a:t>으로 설정한 </a:t>
            </a:r>
            <a:r>
              <a:rPr lang="en-US" altLang="ko-KR" b="1" dirty="0" err="1"/>
              <a:t>DecisionTreeClassifier</a:t>
            </a:r>
            <a:r>
              <a:rPr lang="ko-KR" altLang="en-US" b="1" dirty="0"/>
              <a:t> 모델을 이용하여 </a:t>
            </a:r>
            <a:r>
              <a:rPr lang="en-US" altLang="ko-KR" b="1" dirty="0"/>
              <a:t>Iris Dataset</a:t>
            </a:r>
            <a:r>
              <a:rPr lang="ko-KR" altLang="en-US" b="1" dirty="0"/>
              <a:t>을 학습한 결과이다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0303B-154D-4366-A4CD-AAED55F9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76" y="1865310"/>
            <a:ext cx="4166648" cy="32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0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분류 </a:t>
            </a:r>
            <a:r>
              <a:rPr lang="en-US" altLang="ko-KR" sz="2400" b="1" dirty="0"/>
              <a:t>(Iris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분류기의 </a:t>
            </a:r>
            <a:r>
              <a:rPr lang="en-US" altLang="ko-KR" b="1" dirty="0"/>
              <a:t>tree_ Attribute</a:t>
            </a:r>
            <a:r>
              <a:rPr lang="ko-KR" altLang="en-US" b="1" dirty="0"/>
              <a:t>에 학습 결과 생성된 결정 트리가 저장되어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tree_ </a:t>
            </a:r>
            <a:r>
              <a:rPr lang="ko-KR" altLang="en-US" b="1" dirty="0"/>
              <a:t>클래스는 </a:t>
            </a:r>
            <a:r>
              <a:rPr lang="en-US" altLang="ko-KR" b="1" dirty="0"/>
              <a:t>feature, threshold, impurity, value </a:t>
            </a:r>
            <a:r>
              <a:rPr lang="ko-KR" altLang="en-US" b="1" dirty="0"/>
              <a:t>등의 </a:t>
            </a:r>
            <a:r>
              <a:rPr lang="en-US" altLang="ko-KR" b="1" dirty="0"/>
              <a:t>Attribute</a:t>
            </a:r>
            <a:r>
              <a:rPr lang="ko-KR" altLang="en-US" b="1" dirty="0"/>
              <a:t>를 갖는데</a:t>
            </a:r>
            <a:r>
              <a:rPr lang="en-US" altLang="ko-KR" b="1" dirty="0"/>
              <a:t>, </a:t>
            </a:r>
            <a:r>
              <a:rPr lang="ko-KR" altLang="en-US" b="1" dirty="0"/>
              <a:t>각각 앞의 </a:t>
            </a:r>
            <a:r>
              <a:rPr lang="ko-KR" altLang="en-US" b="1" dirty="0" err="1"/>
              <a:t>시각화된</a:t>
            </a:r>
            <a:r>
              <a:rPr lang="ko-KR" altLang="en-US" b="1" dirty="0"/>
              <a:t> 결정 트리에서 각 노드가 갖는 값들이다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</a:t>
            </a:r>
            <a:r>
              <a:rPr lang="en-US" altLang="ko-KR" b="1" dirty="0"/>
              <a:t>Attribute</a:t>
            </a:r>
            <a:r>
              <a:rPr lang="ko-KR" altLang="en-US" b="1" dirty="0"/>
              <a:t>의 인덱스는 </a:t>
            </a:r>
            <a:r>
              <a:rPr lang="en-US" altLang="ko-KR" b="1" dirty="0"/>
              <a:t>tree</a:t>
            </a:r>
            <a:r>
              <a:rPr lang="ko-KR" altLang="en-US" b="1" dirty="0"/>
              <a:t>를 </a:t>
            </a:r>
            <a:r>
              <a:rPr lang="en-US" altLang="ko-KR" b="1" dirty="0"/>
              <a:t>DFS</a:t>
            </a:r>
            <a:r>
              <a:rPr lang="ko-KR" altLang="en-US" b="1" dirty="0"/>
              <a:t>로 탐색하였을 때의 노드 순서와 동일하다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feature, threshold </a:t>
            </a:r>
            <a:r>
              <a:rPr lang="ko-KR" altLang="en-US" b="1" dirty="0"/>
              <a:t>속성에서 </a:t>
            </a:r>
            <a:r>
              <a:rPr lang="en-US" altLang="ko-KR" b="1" dirty="0"/>
              <a:t>-2</a:t>
            </a:r>
            <a:r>
              <a:rPr lang="ko-KR" altLang="en-US" b="1" dirty="0"/>
              <a:t>의 값을 갖는 경우가 있는데</a:t>
            </a:r>
            <a:r>
              <a:rPr lang="en-US" altLang="ko-KR" b="1" dirty="0"/>
              <a:t>, </a:t>
            </a:r>
            <a:r>
              <a:rPr lang="ko-KR" altLang="en-US" b="1" dirty="0"/>
              <a:t>이는 해당 노드가 </a:t>
            </a:r>
            <a:r>
              <a:rPr lang="en-US" altLang="ko-KR" b="1" dirty="0"/>
              <a:t>Leaf-node</a:t>
            </a:r>
            <a:r>
              <a:rPr lang="ko-KR" altLang="en-US" b="1" dirty="0"/>
              <a:t>에 해당해서 값을 갖지 않는다는 것을 의미한다</a:t>
            </a:r>
            <a:r>
              <a:rPr lang="en-US" altLang="ko-KR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ABEC93-5317-4907-A02C-BF0B2182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30" y="1717114"/>
            <a:ext cx="5346340" cy="16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176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결정 트리 회귀 </a:t>
                </a:r>
                <a:r>
                  <a:rPr lang="en-US" altLang="ko-KR" sz="2400" b="1" dirty="0"/>
                  <a:t>(Quadratic Dataset)</a:t>
                </a:r>
                <a:endParaRPr lang="en-US" altLang="ko-KR" sz="12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err="1"/>
                  <a:t>max_depth</a:t>
                </a:r>
                <a:r>
                  <a:rPr lang="ko-KR" altLang="en-US" b="1" dirty="0"/>
                  <a:t>를 </a:t>
                </a:r>
                <a:r>
                  <a:rPr lang="en-US" altLang="ko-KR" b="1" dirty="0"/>
                  <a:t>3</a:t>
                </a:r>
                <a:r>
                  <a:rPr lang="ko-KR" altLang="en-US" b="1" dirty="0"/>
                  <a:t>으로 설정한 </a:t>
                </a:r>
                <a:r>
                  <a:rPr lang="en-US" altLang="ko-KR" b="1" dirty="0" err="1"/>
                  <a:t>DecisionTreeRegressor</a:t>
                </a:r>
                <a:r>
                  <a:rPr lang="ko-KR" altLang="en-US" b="1" dirty="0"/>
                  <a:t> 모델을 이용하여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b="1" dirty="0"/>
                  <a:t> 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데이터셋을 학습한 결과이다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위의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그래프에서 붉은 선에 해당하는 </a:t>
                </a:r>
                <a:r>
                  <a:rPr lang="en-US" altLang="ko-KR" b="1" dirty="0"/>
                  <a:t>y</a:t>
                </a:r>
                <a:r>
                  <a:rPr lang="ko-KR" altLang="en-US" b="1" dirty="0"/>
                  <a:t>축의 값이 해당 노드에서의 예측 결과이다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176866"/>
              </a:xfrm>
              <a:prstGeom prst="rect">
                <a:avLst/>
              </a:prstGeom>
              <a:blipFill>
                <a:blip r:embed="rId3"/>
                <a:stretch>
                  <a:fillRect l="-1220" t="-941" b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C06B57D-BBF2-4066-9432-A836DA33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46" y="1844824"/>
            <a:ext cx="3619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1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회귀 </a:t>
            </a:r>
            <a:r>
              <a:rPr lang="en-US" altLang="ko-KR" sz="2400" b="1" dirty="0"/>
              <a:t>(Quadratic 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파라미터를 설정한대로 </a:t>
            </a:r>
            <a:r>
              <a:rPr lang="en-US" altLang="ko-KR" b="1" dirty="0"/>
              <a:t>tree</a:t>
            </a:r>
            <a:r>
              <a:rPr lang="ko-KR" altLang="en-US" b="1" dirty="0"/>
              <a:t>의 </a:t>
            </a:r>
            <a:r>
              <a:rPr lang="en-US" altLang="ko-KR" b="1" dirty="0"/>
              <a:t>Depth</a:t>
            </a:r>
            <a:r>
              <a:rPr lang="ko-KR" altLang="en-US" b="1" dirty="0"/>
              <a:t>가 </a:t>
            </a:r>
            <a:r>
              <a:rPr lang="en-US" altLang="ko-KR" b="1" dirty="0"/>
              <a:t>3</a:t>
            </a:r>
            <a:r>
              <a:rPr lang="ko-KR" altLang="en-US" b="1" dirty="0"/>
              <a:t>인 것을 알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예측을 위해서 각 샘플은 </a:t>
            </a:r>
            <a:r>
              <a:rPr lang="en-US" altLang="ko-KR" b="1" dirty="0"/>
              <a:t>Leaf-node</a:t>
            </a:r>
            <a:r>
              <a:rPr lang="ko-KR" altLang="en-US" b="1" dirty="0"/>
              <a:t>까지 탐색하고</a:t>
            </a:r>
            <a:r>
              <a:rPr lang="en-US" altLang="ko-KR" b="1" dirty="0"/>
              <a:t>, </a:t>
            </a:r>
            <a:r>
              <a:rPr lang="ko-KR" altLang="en-US" b="1" dirty="0"/>
              <a:t>해당하는 </a:t>
            </a:r>
            <a:r>
              <a:rPr lang="en-US" altLang="ko-KR" b="1" dirty="0"/>
              <a:t>Leaf-node</a:t>
            </a:r>
            <a:r>
              <a:rPr lang="ko-KR" altLang="en-US" b="1" dirty="0"/>
              <a:t>의 </a:t>
            </a:r>
            <a:r>
              <a:rPr lang="en-US" altLang="ko-KR" b="1" dirty="0"/>
              <a:t>value </a:t>
            </a:r>
            <a:r>
              <a:rPr lang="ko-KR" altLang="en-US" b="1" dirty="0"/>
              <a:t>값을 예측 값으로 갖는다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B22E2-DACE-49C8-8B0E-38BFB35E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1915558"/>
            <a:ext cx="6012160" cy="24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8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회귀 </a:t>
            </a:r>
            <a:r>
              <a:rPr lang="en-US" altLang="ko-KR" sz="2400" b="1" dirty="0"/>
              <a:t>(Quadratic 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분류에서 와 마찬가지로 </a:t>
            </a:r>
            <a:r>
              <a:rPr lang="en-US" altLang="ko-KR" b="1" dirty="0"/>
              <a:t>feature, threshold, impurity, value </a:t>
            </a:r>
            <a:r>
              <a:rPr lang="ko-KR" altLang="en-US" b="1" dirty="0"/>
              <a:t>등의 </a:t>
            </a:r>
            <a:r>
              <a:rPr lang="en-US" altLang="ko-KR" b="1" dirty="0"/>
              <a:t>Attribute</a:t>
            </a:r>
            <a:r>
              <a:rPr lang="ko-KR" altLang="en-US" b="1" dirty="0"/>
              <a:t>가 저장되어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인덱스의 값은 해당하는 노드에서의 값을 나타내고</a:t>
            </a:r>
            <a:r>
              <a:rPr lang="en-US" altLang="ko-KR" b="1" dirty="0"/>
              <a:t>, -2</a:t>
            </a:r>
            <a:r>
              <a:rPr lang="ko-KR" altLang="en-US" b="1" dirty="0"/>
              <a:t>는 </a:t>
            </a:r>
            <a:r>
              <a:rPr lang="en-US" altLang="ko-KR" b="1" dirty="0"/>
              <a:t>Leaf-node </a:t>
            </a:r>
            <a:r>
              <a:rPr lang="ko-KR" altLang="en-US" b="1" dirty="0"/>
              <a:t>이므로 값을 갖지 않음을 나타낸다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B5826E-3742-46CC-9FFA-976CC31F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61" y="1772816"/>
            <a:ext cx="4917270" cy="26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 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Neuron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인간의 </a:t>
            </a:r>
            <a:r>
              <a:rPr lang="en-US" altLang="ko-KR" b="1" dirty="0"/>
              <a:t>neuron</a:t>
            </a:r>
            <a:r>
              <a:rPr lang="ko-KR" altLang="en-US" b="1" dirty="0"/>
              <a:t>은 </a:t>
            </a:r>
            <a:r>
              <a:rPr lang="en-US" altLang="ko-KR" b="1" dirty="0"/>
              <a:t>dendrite</a:t>
            </a:r>
            <a:r>
              <a:rPr lang="ko-KR" altLang="en-US" b="1" dirty="0"/>
              <a:t>을 통해 받은 입력 신호들을 </a:t>
            </a:r>
            <a:r>
              <a:rPr lang="en-US" altLang="ko-KR" b="1" dirty="0"/>
              <a:t>soma</a:t>
            </a:r>
            <a:r>
              <a:rPr lang="ko-KR" altLang="en-US" b="1" dirty="0"/>
              <a:t>에서 하나의 신호로 통합하여 </a:t>
            </a:r>
            <a:r>
              <a:rPr lang="en-US" altLang="ko-KR" b="1" dirty="0"/>
              <a:t>axon</a:t>
            </a:r>
            <a:r>
              <a:rPr lang="ko-KR" altLang="en-US" b="1" dirty="0"/>
              <a:t>을 통해 다른 </a:t>
            </a:r>
            <a:r>
              <a:rPr lang="en-US" altLang="ko-KR" b="1" dirty="0"/>
              <a:t>neuron</a:t>
            </a:r>
            <a:r>
              <a:rPr lang="ko-KR" altLang="en-US" b="1" dirty="0"/>
              <a:t>으로 전달한다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이러한 원리를 이용하여 고안된 하나의 </a:t>
            </a:r>
            <a:r>
              <a:rPr lang="en-US" altLang="ko-KR" b="1" dirty="0"/>
              <a:t>Binary </a:t>
            </a:r>
            <a:r>
              <a:rPr lang="ko-KR" altLang="en-US" b="1" dirty="0"/>
              <a:t>출력을 갖는 </a:t>
            </a:r>
            <a:r>
              <a:rPr lang="en-US" altLang="ko-KR" b="1" dirty="0"/>
              <a:t>Artificial Neuron</a:t>
            </a:r>
            <a:r>
              <a:rPr lang="ko-KR" altLang="en-US" b="1" dirty="0"/>
              <a:t>이 </a:t>
            </a:r>
            <a:r>
              <a:rPr lang="en-US" altLang="ko-KR" b="1" dirty="0"/>
              <a:t>MCP Neuron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MCP Neuron</a:t>
            </a:r>
            <a:r>
              <a:rPr lang="ko-KR" altLang="en-US" b="1" dirty="0"/>
              <a:t>은 입력과 출력이 </a:t>
            </a:r>
            <a:r>
              <a:rPr lang="en-US" altLang="ko-KR" b="1" dirty="0"/>
              <a:t>Binary </a:t>
            </a:r>
            <a:r>
              <a:rPr lang="ko-KR" altLang="en-US" b="1" dirty="0"/>
              <a:t>신호인 가장 간단한 구조의 </a:t>
            </a:r>
            <a:r>
              <a:rPr lang="en-US" altLang="ko-KR" b="1" dirty="0"/>
              <a:t>Artificial Neural Network </a:t>
            </a:r>
            <a:r>
              <a:rPr lang="ko-KR" altLang="en-US" b="1" dirty="0"/>
              <a:t>구조 중 하나이다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BA3F9D-E8E6-41F0-ACA7-BDF7CCC318FB}"/>
              </a:ext>
            </a:extLst>
          </p:cNvPr>
          <p:cNvGrpSpPr/>
          <p:nvPr/>
        </p:nvGrpSpPr>
        <p:grpSpPr>
          <a:xfrm>
            <a:off x="1644675" y="1556792"/>
            <a:ext cx="5854649" cy="2077199"/>
            <a:chOff x="1644675" y="1556792"/>
            <a:chExt cx="5854649" cy="20771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D4ED7F-7DFB-4DE0-B49F-7A499D2C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4675" y="1556792"/>
              <a:ext cx="5854649" cy="18107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EE7F3E-5526-417A-A082-66A2DA9F83CF}"/>
                </a:ext>
              </a:extLst>
            </p:cNvPr>
            <p:cNvSpPr txBox="1"/>
            <p:nvPr/>
          </p:nvSpPr>
          <p:spPr>
            <a:xfrm>
              <a:off x="3491879" y="3356992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Structure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of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neuron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Perceptron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</a:t>
            </a:r>
            <a:r>
              <a:rPr lang="en-US" altLang="ko-KR" b="1" dirty="0"/>
              <a:t>TLU(Threshold Linear Unit)</a:t>
            </a:r>
            <a:r>
              <a:rPr lang="ko-KR" altLang="en-US" b="1" dirty="0"/>
              <a:t>라는 </a:t>
            </a:r>
            <a:r>
              <a:rPr lang="en-US" altLang="ko-KR" b="1" dirty="0" err="1"/>
              <a:t>Aritificial</a:t>
            </a:r>
            <a:r>
              <a:rPr lang="en-US" altLang="ko-KR" b="1" dirty="0"/>
              <a:t> Neuron</a:t>
            </a:r>
            <a:r>
              <a:rPr lang="ko-KR" altLang="en-US" b="1" dirty="0"/>
              <a:t>을 기반으로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</a:t>
            </a:r>
            <a:r>
              <a:rPr lang="en-US" altLang="ko-KR" b="1" dirty="0"/>
              <a:t>MCP</a:t>
            </a:r>
            <a:r>
              <a:rPr lang="ko-KR" altLang="en-US" b="1" dirty="0"/>
              <a:t>와 달리 입력과 출력이 </a:t>
            </a:r>
            <a:r>
              <a:rPr lang="en-US" altLang="ko-KR" b="1" dirty="0"/>
              <a:t>Binary </a:t>
            </a:r>
            <a:r>
              <a:rPr lang="ko-KR" altLang="en-US" b="1" dirty="0"/>
              <a:t>신호가 아니다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TLU</a:t>
            </a:r>
            <a:r>
              <a:rPr lang="ko-KR" altLang="en-US" b="1" dirty="0"/>
              <a:t>는 각 입력의 값에 가중치를 가해 모두 더하고</a:t>
            </a:r>
            <a:r>
              <a:rPr lang="en-US" altLang="ko-KR" b="1" dirty="0"/>
              <a:t>, Activation Function (step function)</a:t>
            </a:r>
            <a:r>
              <a:rPr lang="ko-KR" altLang="en-US" b="1" dirty="0"/>
              <a:t>을 적용하여 결과를 출력한다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A036A4-C294-48FA-A6A0-DBF67A18645C}"/>
              </a:ext>
            </a:extLst>
          </p:cNvPr>
          <p:cNvGrpSpPr/>
          <p:nvPr/>
        </p:nvGrpSpPr>
        <p:grpSpPr>
          <a:xfrm>
            <a:off x="3104758" y="1620299"/>
            <a:ext cx="2934482" cy="2456773"/>
            <a:chOff x="3104758" y="1628800"/>
            <a:chExt cx="2934482" cy="24567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3B3741-696E-4162-BA8E-10D183C0A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758" y="1628800"/>
              <a:ext cx="2934482" cy="20326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79F65-9A67-4687-98E9-A3CD493A1C9F}"/>
                </a:ext>
              </a:extLst>
            </p:cNvPr>
            <p:cNvSpPr txBox="1"/>
            <p:nvPr/>
          </p:nvSpPr>
          <p:spPr>
            <a:xfrm>
              <a:off x="3491879" y="3808574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TLU(Threshold Linear Unit)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9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Perceptron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하나의 </a:t>
            </a:r>
            <a:r>
              <a:rPr lang="en-US" altLang="ko-KR" b="1" dirty="0"/>
              <a:t>TLU Layer</a:t>
            </a:r>
            <a:r>
              <a:rPr lang="ko-KR" altLang="en-US" b="1" dirty="0"/>
              <a:t>로 이루어져 있고</a:t>
            </a:r>
            <a:r>
              <a:rPr lang="en-US" altLang="ko-KR" b="1" dirty="0"/>
              <a:t>,</a:t>
            </a:r>
            <a:r>
              <a:rPr lang="ko-KR" altLang="en-US" b="1" dirty="0"/>
              <a:t> 모든 입력은 각 </a:t>
            </a:r>
            <a:r>
              <a:rPr lang="en-US" altLang="ko-KR" b="1" dirty="0"/>
              <a:t>TLU</a:t>
            </a:r>
            <a:r>
              <a:rPr lang="ko-KR" altLang="en-US" b="1" dirty="0"/>
              <a:t>에 연결되어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Input layer</a:t>
            </a:r>
            <a:r>
              <a:rPr lang="ko-KR" altLang="en-US" b="1" dirty="0"/>
              <a:t>는 입력을 위한 </a:t>
            </a:r>
            <a:r>
              <a:rPr lang="en-US" altLang="ko-KR" b="1" dirty="0"/>
              <a:t>layer</a:t>
            </a:r>
            <a:r>
              <a:rPr lang="ko-KR" altLang="en-US" b="1" dirty="0"/>
              <a:t>로 입력이 그대로 통과하고</a:t>
            </a:r>
            <a:r>
              <a:rPr lang="en-US" altLang="ko-KR" b="1" dirty="0"/>
              <a:t>, Bias neuron</a:t>
            </a:r>
            <a:r>
              <a:rPr lang="ko-KR" altLang="en-US" b="1" dirty="0"/>
              <a:t>은 항상 </a:t>
            </a:r>
            <a:r>
              <a:rPr lang="en-US" altLang="ko-KR" b="1" dirty="0"/>
              <a:t>1</a:t>
            </a:r>
            <a:r>
              <a:rPr lang="ko-KR" altLang="en-US" b="1" dirty="0"/>
              <a:t>을 출력한다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위의 그림과 같이 모든 </a:t>
            </a:r>
            <a:r>
              <a:rPr lang="en-US" altLang="ko-KR" b="1" dirty="0"/>
              <a:t>neuron</a:t>
            </a:r>
            <a:r>
              <a:rPr lang="ko-KR" altLang="en-US" b="1" dirty="0"/>
              <a:t>이 이전 </a:t>
            </a:r>
            <a:r>
              <a:rPr lang="en-US" altLang="ko-KR" b="1" dirty="0"/>
              <a:t>layer</a:t>
            </a:r>
            <a:r>
              <a:rPr lang="ko-KR" altLang="en-US" b="1" dirty="0"/>
              <a:t>의 모든 </a:t>
            </a:r>
            <a:r>
              <a:rPr lang="en-US" altLang="ko-KR" b="1" dirty="0"/>
              <a:t>neuron</a:t>
            </a:r>
            <a:r>
              <a:rPr lang="ko-KR" altLang="en-US" b="1" dirty="0"/>
              <a:t>과 연결되어 있는 것을 </a:t>
            </a:r>
            <a:r>
              <a:rPr lang="en-US" altLang="ko-KR" b="1" dirty="0">
                <a:solidFill>
                  <a:srgbClr val="0070C0"/>
                </a:solidFill>
              </a:rPr>
              <a:t>fully connected layer</a:t>
            </a:r>
            <a:r>
              <a:rPr lang="ko-KR" altLang="en-US" b="1" dirty="0"/>
              <a:t>라고 한다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FFC9ED-6EFE-45AD-A440-62A8ABB14190}"/>
              </a:ext>
            </a:extLst>
          </p:cNvPr>
          <p:cNvGrpSpPr/>
          <p:nvPr/>
        </p:nvGrpSpPr>
        <p:grpSpPr>
          <a:xfrm>
            <a:off x="2779102" y="1268760"/>
            <a:ext cx="3585794" cy="2448272"/>
            <a:chOff x="2779102" y="1556792"/>
            <a:chExt cx="3585794" cy="24482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D91ADB-8642-40C6-B6D5-AEA9B3E6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9102" y="1556792"/>
              <a:ext cx="3585794" cy="214002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59783A-078B-4493-8D2C-4891B484B5AC}"/>
                </a:ext>
              </a:extLst>
            </p:cNvPr>
            <p:cNvSpPr txBox="1"/>
            <p:nvPr/>
          </p:nvSpPr>
          <p:spPr>
            <a:xfrm>
              <a:off x="3491879" y="3728065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Perceptron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91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Perceptron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</a:t>
            </a:r>
            <a:r>
              <a:rPr lang="en-US" altLang="ko-KR" b="1" dirty="0"/>
              <a:t>network</a:t>
            </a:r>
            <a:r>
              <a:rPr lang="ko-KR" altLang="en-US" b="1" dirty="0"/>
              <a:t>가 만드는 출력의 오차를 </a:t>
            </a:r>
            <a:r>
              <a:rPr lang="en-US" altLang="ko-KR" b="1" dirty="0"/>
              <a:t>weight</a:t>
            </a:r>
            <a:r>
              <a:rPr lang="ko-KR" altLang="en-US" b="1" dirty="0"/>
              <a:t>에 반영하여 오차를 줄이는 방향으로 </a:t>
            </a:r>
            <a:r>
              <a:rPr lang="en-US" altLang="ko-KR" b="1" dirty="0"/>
              <a:t>training</a:t>
            </a:r>
            <a:r>
              <a:rPr lang="ko-KR" altLang="en-US" b="1" dirty="0"/>
              <a:t>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의 경우 각 출력 뉴런의 결정 경계는 선형이다</a:t>
            </a:r>
            <a:r>
              <a:rPr lang="en-US" altLang="ko-KR" b="1" dirty="0"/>
              <a:t>. </a:t>
            </a:r>
            <a:r>
              <a:rPr lang="ko-KR" altLang="en-US" b="1" dirty="0"/>
              <a:t>따라서</a:t>
            </a:r>
            <a:r>
              <a:rPr lang="en-US" altLang="ko-KR" b="1" dirty="0"/>
              <a:t>, XOR </a:t>
            </a:r>
            <a:r>
              <a:rPr lang="ko-KR" altLang="en-US" b="1" dirty="0"/>
              <a:t>문제와 같은 비선형적으로 분리되는 문제를 해결하지 못한다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이러한 문제점은 </a:t>
            </a:r>
            <a:r>
              <a:rPr lang="en-US" altLang="ko-KR" b="1" dirty="0"/>
              <a:t>Perceptron layer</a:t>
            </a:r>
            <a:r>
              <a:rPr lang="ko-KR" altLang="en-US" b="1" dirty="0"/>
              <a:t>를 여러 개 쌓아 올리면 해결할 수 있음이 밝혀졌다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18EAB9-2D46-4E06-99D8-D57023DC1342}"/>
              </a:ext>
            </a:extLst>
          </p:cNvPr>
          <p:cNvGrpSpPr/>
          <p:nvPr/>
        </p:nvGrpSpPr>
        <p:grpSpPr>
          <a:xfrm>
            <a:off x="3073509" y="1999873"/>
            <a:ext cx="2996983" cy="925071"/>
            <a:chOff x="3073509" y="1556792"/>
            <a:chExt cx="2996983" cy="9250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B4282CC-767A-461F-9FD0-F77CBD76F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3509" y="1556792"/>
              <a:ext cx="2996983" cy="6601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91385-C68D-4254-916B-99B0DD4EFFC6}"/>
                </a:ext>
              </a:extLst>
            </p:cNvPr>
            <p:cNvSpPr txBox="1"/>
            <p:nvPr/>
          </p:nvSpPr>
          <p:spPr>
            <a:xfrm>
              <a:off x="3419872" y="2204864"/>
              <a:ext cx="2232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Perceptron’s weight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45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344" y="149782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MLP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Multilayer Perceptron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MLP</a:t>
            </a:r>
            <a:r>
              <a:rPr lang="ko-KR" altLang="en-US" b="1" dirty="0"/>
              <a:t>는 </a:t>
            </a:r>
            <a:r>
              <a:rPr lang="en-US" altLang="ko-KR" b="1" dirty="0"/>
              <a:t>input layer, </a:t>
            </a:r>
            <a:r>
              <a:rPr lang="ko-KR" altLang="en-US" b="1" dirty="0"/>
              <a:t>하나</a:t>
            </a:r>
            <a:r>
              <a:rPr lang="en-US" altLang="ko-KR" b="1" dirty="0"/>
              <a:t> </a:t>
            </a:r>
            <a:r>
              <a:rPr lang="ko-KR" altLang="en-US" b="1" dirty="0"/>
              <a:t>이상의 </a:t>
            </a:r>
            <a:r>
              <a:rPr lang="en-US" altLang="ko-KR" b="1" dirty="0"/>
              <a:t>TLU layer</a:t>
            </a:r>
            <a:r>
              <a:rPr lang="ko-KR" altLang="en-US" b="1" dirty="0"/>
              <a:t>로 이루어진 </a:t>
            </a:r>
            <a:r>
              <a:rPr lang="en-US" altLang="ko-KR" b="1" dirty="0"/>
              <a:t>hidden layer, output layer</a:t>
            </a:r>
            <a:r>
              <a:rPr lang="ko-KR" altLang="en-US" b="1" dirty="0"/>
              <a:t>로 이루어져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Input layer</a:t>
            </a:r>
            <a:r>
              <a:rPr lang="ko-KR" altLang="en-US" b="1" dirty="0"/>
              <a:t>와 </a:t>
            </a:r>
            <a:r>
              <a:rPr lang="en-US" altLang="ko-KR" b="1" dirty="0"/>
              <a:t>output layer </a:t>
            </a:r>
            <a:r>
              <a:rPr lang="ko-KR" altLang="en-US" b="1" dirty="0"/>
              <a:t>사이에 </a:t>
            </a:r>
            <a:r>
              <a:rPr lang="en-US" altLang="ko-KR" b="1" dirty="0"/>
              <a:t>hidden layer</a:t>
            </a:r>
            <a:r>
              <a:rPr lang="ko-KR" altLang="en-US" b="1" dirty="0"/>
              <a:t>를 두어서 비선형적으로 분리되는 데이터셋에 대해서도 학습이 가능하도록 했다</a:t>
            </a:r>
            <a:r>
              <a:rPr lang="en-US" altLang="ko-KR" b="1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9A5368-76B9-434D-A8EB-5E2F07C3D95D}"/>
              </a:ext>
            </a:extLst>
          </p:cNvPr>
          <p:cNvGrpSpPr/>
          <p:nvPr/>
        </p:nvGrpSpPr>
        <p:grpSpPr>
          <a:xfrm>
            <a:off x="2807733" y="1556792"/>
            <a:ext cx="3528535" cy="2572832"/>
            <a:chOff x="2807733" y="1556792"/>
            <a:chExt cx="3528535" cy="25728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122A01-19E7-427D-BBB4-787AC2E5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7733" y="1556792"/>
              <a:ext cx="3528535" cy="22974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5968F0-5057-416B-8182-183338832A4E}"/>
                </a:ext>
              </a:extLst>
            </p:cNvPr>
            <p:cNvSpPr txBox="1"/>
            <p:nvPr/>
          </p:nvSpPr>
          <p:spPr>
            <a:xfrm>
              <a:off x="3112384" y="3852625"/>
              <a:ext cx="2916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Structure of Multilayer Perceptron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7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344" y="149782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MLP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Multilayer Perceptron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MLP</a:t>
            </a:r>
            <a:r>
              <a:rPr lang="ko-KR" altLang="en-US" b="1" dirty="0"/>
              <a:t>도 </a:t>
            </a:r>
            <a:r>
              <a:rPr lang="en-US" altLang="ko-KR" b="1" dirty="0"/>
              <a:t>Single layer</a:t>
            </a:r>
            <a:r>
              <a:rPr lang="ko-KR" altLang="en-US" b="1" dirty="0"/>
              <a:t> </a:t>
            </a:r>
            <a:r>
              <a:rPr lang="en-US" altLang="ko-KR" b="1" dirty="0"/>
              <a:t>perceptron</a:t>
            </a:r>
            <a:r>
              <a:rPr lang="ko-KR" altLang="en-US" b="1" dirty="0"/>
              <a:t>가 마찬가지로 각 노드에서의 가중치를 오차를 줄이는 방향으로 업데이트한다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하지만</a:t>
            </a:r>
            <a:r>
              <a:rPr lang="en-US" altLang="ko-KR" b="1" dirty="0"/>
              <a:t>, Hidden layer</a:t>
            </a:r>
            <a:r>
              <a:rPr lang="ko-KR" altLang="en-US" b="1" dirty="0"/>
              <a:t>의 오차를 구하고자 할 때에</a:t>
            </a:r>
            <a:r>
              <a:rPr lang="en-US" altLang="ko-KR" b="1" dirty="0"/>
              <a:t>,</a:t>
            </a:r>
            <a:r>
              <a:rPr lang="ko-KR" altLang="en-US" b="1" dirty="0"/>
              <a:t> 결과값에 대한 </a:t>
            </a:r>
            <a:r>
              <a:rPr lang="ko-KR" altLang="en-US" b="1" dirty="0" err="1"/>
              <a:t>기준값을</a:t>
            </a:r>
            <a:r>
              <a:rPr lang="ko-KR" altLang="en-US" b="1" dirty="0"/>
              <a:t> 정할 수 없다는 문제점이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Output layer</a:t>
            </a:r>
            <a:r>
              <a:rPr lang="ko-KR" altLang="en-US" b="1" dirty="0"/>
              <a:t>에서 발생하는 오차를 </a:t>
            </a:r>
            <a:r>
              <a:rPr lang="en-US" altLang="ko-KR" b="1" dirty="0"/>
              <a:t>hidden layer</a:t>
            </a:r>
            <a:r>
              <a:rPr lang="ko-KR" altLang="en-US" b="1" dirty="0"/>
              <a:t>로 </a:t>
            </a:r>
            <a:r>
              <a:rPr lang="en-US" altLang="ko-KR" b="1" dirty="0"/>
              <a:t>backpropagation</a:t>
            </a:r>
            <a:r>
              <a:rPr lang="ko-KR" altLang="en-US" b="1" dirty="0"/>
              <a:t>시켜서 </a:t>
            </a:r>
            <a:r>
              <a:rPr lang="en-US" altLang="ko-KR" b="1" dirty="0"/>
              <a:t>hidden layer</a:t>
            </a:r>
            <a:r>
              <a:rPr lang="ko-KR" altLang="en-US" b="1" dirty="0"/>
              <a:t>에서의 오차를 구하고 </a:t>
            </a:r>
            <a:r>
              <a:rPr lang="en-US" altLang="ko-KR" b="1" dirty="0"/>
              <a:t>hidden layer</a:t>
            </a:r>
            <a:r>
              <a:rPr lang="ko-KR" altLang="en-US" b="1" dirty="0"/>
              <a:t>에서의 </a:t>
            </a:r>
            <a:r>
              <a:rPr lang="en-US" altLang="ko-KR" b="1" dirty="0"/>
              <a:t>weight</a:t>
            </a:r>
            <a:r>
              <a:rPr lang="ko-KR" altLang="en-US" b="1" dirty="0"/>
              <a:t>를 업데이트한다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MLP</a:t>
            </a:r>
            <a:r>
              <a:rPr lang="ko-KR" altLang="en-US" b="1" dirty="0"/>
              <a:t>는 입력을 이용하여 </a:t>
            </a:r>
            <a:r>
              <a:rPr lang="en-US" altLang="ko-KR" b="1" dirty="0"/>
              <a:t>output layer</a:t>
            </a:r>
            <a:r>
              <a:rPr lang="ko-KR" altLang="en-US" b="1" dirty="0"/>
              <a:t>까지 각 노드에서의 </a:t>
            </a:r>
            <a:r>
              <a:rPr lang="ko-KR" altLang="en-US" b="1" dirty="0" err="1"/>
              <a:t>예측값을</a:t>
            </a:r>
            <a:r>
              <a:rPr lang="ko-KR" altLang="en-US" b="1" dirty="0"/>
              <a:t> 계산하고 저장한다</a:t>
            </a:r>
            <a:r>
              <a:rPr lang="en-US" altLang="ko-KR" b="1" dirty="0"/>
              <a:t>. </a:t>
            </a:r>
            <a:r>
              <a:rPr lang="ko-KR" altLang="en-US" b="1" dirty="0"/>
              <a:t>이를 </a:t>
            </a:r>
            <a:r>
              <a:rPr lang="en-US" altLang="ko-KR" b="1" dirty="0">
                <a:solidFill>
                  <a:srgbClr val="0070C0"/>
                </a:solidFill>
              </a:rPr>
              <a:t>forward pass</a:t>
            </a:r>
            <a:r>
              <a:rPr lang="ko-KR" altLang="en-US" b="1" dirty="0"/>
              <a:t>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MLP</a:t>
            </a:r>
            <a:r>
              <a:rPr lang="ko-KR" altLang="en-US" b="1" dirty="0"/>
              <a:t>는 </a:t>
            </a:r>
            <a:r>
              <a:rPr lang="en-US" altLang="ko-KR" b="1" dirty="0"/>
              <a:t>1</a:t>
            </a:r>
            <a:r>
              <a:rPr lang="ko-KR" altLang="en-US" b="1" dirty="0"/>
              <a:t>번의 </a:t>
            </a:r>
            <a:r>
              <a:rPr lang="en-US" altLang="ko-KR" b="1" dirty="0"/>
              <a:t>epoch</a:t>
            </a:r>
            <a:r>
              <a:rPr lang="ko-KR" altLang="en-US" b="1" dirty="0"/>
              <a:t>에서 </a:t>
            </a:r>
            <a:r>
              <a:rPr lang="en-US" altLang="ko-KR" b="1" dirty="0"/>
              <a:t>forward pass 1</a:t>
            </a:r>
            <a:r>
              <a:rPr lang="ko-KR" altLang="en-US" b="1" dirty="0"/>
              <a:t>번 </a:t>
            </a:r>
            <a:r>
              <a:rPr lang="en-US" altLang="ko-KR" b="1" dirty="0"/>
              <a:t>backpropagation 1</a:t>
            </a:r>
            <a:r>
              <a:rPr lang="ko-KR" altLang="en-US" b="1" dirty="0"/>
              <a:t>번을 수행 함으로써 </a:t>
            </a:r>
            <a:r>
              <a:rPr lang="en-US" altLang="ko-KR" b="1" dirty="0"/>
              <a:t>weight</a:t>
            </a:r>
            <a:r>
              <a:rPr lang="ko-KR" altLang="en-US" b="1" dirty="0"/>
              <a:t>를 업데이트한다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7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Backpropagation</a:t>
                </a:r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각 노드에서의 </a:t>
                </a:r>
                <a:r>
                  <a:rPr lang="en-US" altLang="ko-KR" b="1" dirty="0"/>
                  <a:t>Activation function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Sigmoid function</a:t>
                </a:r>
                <a:r>
                  <a:rPr lang="ko-KR" altLang="en-US" b="1" dirty="0"/>
                  <a:t>으로 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Output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에서의 </a:t>
                </a:r>
                <a:r>
                  <a:rPr lang="en-US" altLang="ko-KR" b="1" dirty="0"/>
                  <a:t>Gradient descent</a:t>
                </a:r>
                <a:r>
                  <a:rPr lang="ko-KR" altLang="en-US" b="1" dirty="0"/>
                  <a:t> 식은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최소로 하는 각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에서의 </a:t>
                </a:r>
                <a:r>
                  <a:rPr lang="en-US" altLang="ko-KR" b="1" dirty="0"/>
                  <a:t>weight</a:t>
                </a:r>
                <a:r>
                  <a:rPr lang="ko-KR" altLang="en-US" b="1" dirty="0"/>
                  <a:t>를 찾는 것이 목적이다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6001643"/>
              </a:xfrm>
              <a:prstGeom prst="rect">
                <a:avLst/>
              </a:prstGeom>
              <a:blipFill>
                <a:blip r:embed="rId3"/>
                <a:stretch>
                  <a:fillRect l="-1220" t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C2B49F-72C1-4698-89A4-4515E948065F}"/>
              </a:ext>
            </a:extLst>
          </p:cNvPr>
          <p:cNvGrpSpPr/>
          <p:nvPr/>
        </p:nvGrpSpPr>
        <p:grpSpPr>
          <a:xfrm>
            <a:off x="611560" y="1556792"/>
            <a:ext cx="8064896" cy="2232248"/>
            <a:chOff x="611560" y="1628800"/>
            <a:chExt cx="8064896" cy="223224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7866F6E-7371-4197-869F-CB5702242D86}"/>
                </a:ext>
              </a:extLst>
            </p:cNvPr>
            <p:cNvGrpSpPr/>
            <p:nvPr/>
          </p:nvGrpSpPr>
          <p:grpSpPr>
            <a:xfrm>
              <a:off x="611560" y="1628800"/>
              <a:ext cx="5364668" cy="2232248"/>
              <a:chOff x="2735361" y="1628800"/>
              <a:chExt cx="5364668" cy="223224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38C33FC-7006-46C9-AD0A-3D77D9C4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5361" y="1628800"/>
                <a:ext cx="3673277" cy="1892832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55E5AC-1710-420B-A38C-6F9E0C3AA0A7}"/>
                  </a:ext>
                </a:extLst>
              </p:cNvPr>
              <p:cNvSpPr txBox="1"/>
              <p:nvPr/>
            </p:nvSpPr>
            <p:spPr>
              <a:xfrm>
                <a:off x="5183633" y="3584048"/>
                <a:ext cx="2916396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Example of MLP</a:t>
                </a:r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FFED4F4-34ED-4D28-8117-AB888F8B8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5422" y="1744972"/>
              <a:ext cx="1946778" cy="16604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1D66459-1EE5-47EE-ADA5-F660A8648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1048" y="1692754"/>
              <a:ext cx="1975408" cy="173921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B3F2C9C-0C5F-497C-A672-1AECAD4CE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112" y="4925452"/>
            <a:ext cx="1873774" cy="11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1485</Words>
  <Application>Microsoft Office PowerPoint</Application>
  <PresentationFormat>화면 슬라이드 쇼(4:3)</PresentationFormat>
  <Paragraphs>514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HY헤드라인M</vt:lpstr>
      <vt:lpstr>맑은 고딕</vt:lpstr>
      <vt:lpstr>Abadi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114</cp:revision>
  <dcterms:created xsi:type="dcterms:W3CDTF">2016-11-03T20:47:04Z</dcterms:created>
  <dcterms:modified xsi:type="dcterms:W3CDTF">2021-02-25T13:27:22Z</dcterms:modified>
</cp:coreProperties>
</file>