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8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815AE45-6148-40C5-9B6F-F37262FC082C}">
          <p14:sldIdLst>
            <p14:sldId id="257"/>
            <p14:sldId id="260"/>
            <p14:sldId id="28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364" autoAdjust="0"/>
  </p:normalViewPr>
  <p:slideViewPr>
    <p:cSldViewPr>
      <p:cViewPr varScale="1">
        <p:scale>
          <a:sx n="79" d="100"/>
          <a:sy n="79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4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5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4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76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7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66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4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1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8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8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앙상블 학습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Ensemble Learning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700" y="141014"/>
            <a:ext cx="2042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Random Forest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Feature Importance</a:t>
            </a:r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개별 예측기에서 다양한 특성을 이용하여 분할을 진행한다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어떤 특성을 사용하였을 때에 불순도를 많이 감소시켰는지 알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이러한 특징 때문에 상대적인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를 측정하기 쉽다는 장점이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Decision</a:t>
            </a:r>
            <a:r>
              <a:rPr lang="ko-KR" altLang="en-US" b="1" dirty="0"/>
              <a:t> </a:t>
            </a:r>
            <a:r>
              <a:rPr lang="en-US" altLang="ko-KR" b="1" dirty="0"/>
              <a:t>Tree</a:t>
            </a:r>
            <a:r>
              <a:rPr lang="ko-KR" altLang="en-US" b="1" dirty="0"/>
              <a:t>에서의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는 모든 특성의 중요도의 합이 </a:t>
            </a:r>
            <a:r>
              <a:rPr lang="en-US" altLang="ko-KR" b="1" dirty="0"/>
              <a:t>1</a:t>
            </a:r>
            <a:r>
              <a:rPr lang="ko-KR" altLang="en-US" b="1" dirty="0"/>
              <a:t>이 되도록 각 특성의 중요도를 정규화 한 것이다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의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는 개별 </a:t>
            </a:r>
            <a:r>
              <a:rPr lang="ko-KR" altLang="en-US" b="1" dirty="0" err="1"/>
              <a:t>예측기</a:t>
            </a:r>
            <a:r>
              <a:rPr lang="en-US" altLang="ko-KR" b="1" dirty="0"/>
              <a:t>(Decision Tree)</a:t>
            </a:r>
            <a:r>
              <a:rPr lang="ko-KR" altLang="en-US" b="1" dirty="0"/>
              <a:t>의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를 평균 낸 것이다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Feature Importance</a:t>
            </a:r>
            <a:r>
              <a:rPr lang="ko-KR" altLang="en-US" b="1" dirty="0"/>
              <a:t>가 높은 특성일수록 정확한 예측을 하는 특성임을 의미한다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5207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710" y="141014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Boosting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Boosting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Boosting</a:t>
            </a:r>
            <a:r>
              <a:rPr lang="ko-KR" altLang="en-US" b="1" dirty="0"/>
              <a:t>은 일련의 약한 </a:t>
            </a:r>
            <a:r>
              <a:rPr lang="en-US" altLang="ko-KR" b="1" dirty="0"/>
              <a:t>Estimator</a:t>
            </a:r>
            <a:r>
              <a:rPr lang="ko-KR" altLang="en-US" b="1" dirty="0"/>
              <a:t>를 연결하여 앞의 </a:t>
            </a:r>
            <a:r>
              <a:rPr lang="en-US" altLang="ko-KR" b="1" dirty="0"/>
              <a:t>Estimator</a:t>
            </a:r>
            <a:r>
              <a:rPr lang="ko-KR" altLang="en-US" b="1" dirty="0"/>
              <a:t>를 보완해 나가는 방식 가중치를 업데이트 하여 강한 </a:t>
            </a:r>
            <a:r>
              <a:rPr lang="en-US" altLang="ko-KR" b="1" dirty="0"/>
              <a:t>Estimator</a:t>
            </a:r>
            <a:r>
              <a:rPr lang="ko-KR" altLang="en-US" b="1" dirty="0"/>
              <a:t>를 만드는 기법이다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대표적인 </a:t>
            </a:r>
            <a:r>
              <a:rPr lang="en-US" altLang="ko-KR" b="1" dirty="0"/>
              <a:t>Boosting</a:t>
            </a:r>
            <a:r>
              <a:rPr lang="ko-KR" altLang="en-US" b="1" dirty="0"/>
              <a:t>으로 </a:t>
            </a:r>
            <a:r>
              <a:rPr lang="en-US" altLang="ko-KR" b="1" dirty="0"/>
              <a:t>AdaBoost</a:t>
            </a:r>
            <a:r>
              <a:rPr lang="ko-KR" altLang="en-US" b="1" dirty="0"/>
              <a:t>와 </a:t>
            </a:r>
            <a:r>
              <a:rPr lang="en-US" altLang="ko-KR" b="1" dirty="0"/>
              <a:t>Gradient Boosting</a:t>
            </a:r>
            <a:r>
              <a:rPr lang="ko-KR" altLang="en-US" b="1" dirty="0"/>
              <a:t>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Boosting</a:t>
            </a:r>
            <a:r>
              <a:rPr lang="ko-KR" altLang="en-US" b="1" dirty="0"/>
              <a:t>은 개별 예측기들을 순차적으로 연결한 형태이기 때문에</a:t>
            </a:r>
            <a:r>
              <a:rPr lang="en-US" altLang="ko-KR" b="1" dirty="0"/>
              <a:t>, </a:t>
            </a:r>
            <a:r>
              <a:rPr lang="ko-KR" altLang="en-US" b="1" dirty="0"/>
              <a:t>이전의 예측기의 학습 결과가 나와야 다음 예측기를 학습할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그렇기 때문에</a:t>
            </a:r>
            <a:r>
              <a:rPr lang="en-US" altLang="ko-KR" b="1" dirty="0"/>
              <a:t>, Bagging</a:t>
            </a:r>
            <a:r>
              <a:rPr lang="ko-KR" altLang="en-US" b="1" dirty="0"/>
              <a:t>이나 </a:t>
            </a:r>
            <a:r>
              <a:rPr lang="en-US" altLang="ko-KR" b="1" dirty="0"/>
              <a:t>Pasting</a:t>
            </a:r>
            <a:r>
              <a:rPr lang="ko-KR" altLang="en-US" b="1" dirty="0"/>
              <a:t>과 달리 병렬 연산을 지원하지 않으며 확장성을 갖고 있지 않다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과 </a:t>
            </a:r>
            <a:r>
              <a:rPr lang="en-US" altLang="ko-KR" b="1" dirty="0"/>
              <a:t>Pasting</a:t>
            </a:r>
            <a:r>
              <a:rPr lang="ko-KR" altLang="en-US" b="1" dirty="0"/>
              <a:t>이 일반화에 중점을 두고 있다면</a:t>
            </a:r>
            <a:r>
              <a:rPr lang="en-US" altLang="ko-KR" b="1" dirty="0"/>
              <a:t>, Boosting</a:t>
            </a:r>
            <a:r>
              <a:rPr lang="ko-KR" altLang="en-US" b="1" dirty="0"/>
              <a:t>은 풀기 어려운 문제를 푸는 것에 중점을 두었다고 할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59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710" y="141014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Boosting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AdaBoost(1)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AdaBoost</a:t>
            </a:r>
            <a:r>
              <a:rPr lang="ko-KR" altLang="en-US" b="1" dirty="0"/>
              <a:t>는 앞의 예측기가 과소적합 하거나 잘못 분류했던 훈련 샘플의 가중치를 높이는 방식으로 가중치를 업데이트한다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이러한 방식으로 새로운 예측기는 학습하기 어려운 샘플에 맞춰지게 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예측은 </a:t>
            </a:r>
            <a:r>
              <a:rPr lang="en-US" altLang="ko-KR" b="1" dirty="0"/>
              <a:t>Bagging</a:t>
            </a:r>
            <a:r>
              <a:rPr lang="ko-KR" altLang="en-US" b="1" dirty="0"/>
              <a:t>과 비슷한 방식으로 동작하지만</a:t>
            </a:r>
            <a:r>
              <a:rPr lang="en-US" altLang="ko-KR" b="1" dirty="0"/>
              <a:t>, </a:t>
            </a:r>
            <a:r>
              <a:rPr lang="ko-KR" altLang="en-US" b="1" dirty="0"/>
              <a:t>개별 예측기마다 다른 가중치가 적용된다</a:t>
            </a:r>
            <a:r>
              <a:rPr lang="en-US" altLang="ko-KR" b="1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81E0AC-E0A9-45C2-B0DD-26B6C21873CC}"/>
              </a:ext>
            </a:extLst>
          </p:cNvPr>
          <p:cNvGrpSpPr/>
          <p:nvPr/>
        </p:nvGrpSpPr>
        <p:grpSpPr>
          <a:xfrm>
            <a:off x="2781589" y="1628800"/>
            <a:ext cx="3522175" cy="2520280"/>
            <a:chOff x="2781589" y="1772816"/>
            <a:chExt cx="3522175" cy="25202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4E8FD5-8A12-428B-97EF-689732D0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1589" y="1772816"/>
              <a:ext cx="3522175" cy="21401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D3572-F6DC-44A8-83D3-C14CDD225908}"/>
                </a:ext>
              </a:extLst>
            </p:cNvPr>
            <p:cNvSpPr txBox="1"/>
            <p:nvPr/>
          </p:nvSpPr>
          <p:spPr>
            <a:xfrm>
              <a:off x="3563888" y="4016097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AdaBoost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34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710" y="141014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Boosting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52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AdaBoost(2)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8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처음 각 샘플의 가중치는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로 초기화 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개별 예측기의 학습이 완료되면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그 예측기에 대한 에러율을 구한다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에러율을 이용해서 해당 예측기에 대한 가중치를 구한다</a:t>
                </a:r>
                <a:r>
                  <a:rPr lang="en-US" altLang="ko-KR" b="1" dirty="0"/>
                  <a:t>. </a:t>
                </a:r>
                <a:r>
                  <a:rPr lang="ko-KR" altLang="en-US" b="1" dirty="0"/>
                  <a:t>가중치는 예측기가 정확할수록 높아지고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성능이 좋지 않으면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b="1" dirty="0"/>
                  <a:t>) </a:t>
                </a:r>
                <a:r>
                  <a:rPr lang="ko-KR" altLang="en-US" b="1" dirty="0"/>
                  <a:t>음수가 되기도 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잘 못 분류된 샘플에 대해 가중치를 업데이트한다</a:t>
                </a:r>
                <a:r>
                  <a:rPr lang="en-US" altLang="ko-KR" b="1" dirty="0"/>
                  <a:t>. </a:t>
                </a:r>
                <a:r>
                  <a:rPr lang="ko-KR" altLang="en-US" b="1" dirty="0"/>
                  <a:t>잘 못 분류된 샘플의 가중치가 증가된다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520101"/>
              </a:xfrm>
              <a:prstGeom prst="rect">
                <a:avLst/>
              </a:prstGeom>
              <a:blipFill>
                <a:blip r:embed="rId3"/>
                <a:stretch>
                  <a:fillRect l="-1220" t="-883" b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C958F1-4AFE-4974-B486-34D2B4D73564}"/>
              </a:ext>
            </a:extLst>
          </p:cNvPr>
          <p:cNvGrpSpPr/>
          <p:nvPr/>
        </p:nvGrpSpPr>
        <p:grpSpPr>
          <a:xfrm>
            <a:off x="827584" y="1628800"/>
            <a:ext cx="7601640" cy="1743156"/>
            <a:chOff x="827584" y="1700808"/>
            <a:chExt cx="7601640" cy="174315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6BD5CF8-E1EA-499D-AE4E-23EB947A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944" y="2105676"/>
              <a:ext cx="1438476" cy="62873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0DA579-A1C0-4255-913E-03D20B134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16" y="1700808"/>
              <a:ext cx="1381318" cy="143847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1ED91F5-C2FF-4830-96A8-291A2FEE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7430" y="1967545"/>
              <a:ext cx="3181794" cy="9050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FD4D57-767D-44A2-8922-6743686F4B84}"/>
                </a:ext>
              </a:extLst>
            </p:cNvPr>
            <p:cNvSpPr txBox="1"/>
            <p:nvPr/>
          </p:nvSpPr>
          <p:spPr>
            <a:xfrm>
              <a:off x="827584" y="3142377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예측기의 </a:t>
              </a:r>
              <a:r>
                <a:rPr lang="ko-KR" altLang="en-US" sz="1200" b="1" dirty="0" err="1"/>
                <a:t>에러율</a:t>
              </a:r>
              <a:endParaRPr lang="ko-KR" altLang="en-US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F967E1-7B46-40F5-9AFA-9E81FBFCA2BA}"/>
                </a:ext>
              </a:extLst>
            </p:cNvPr>
            <p:cNvSpPr txBox="1"/>
            <p:nvPr/>
          </p:nvSpPr>
          <p:spPr>
            <a:xfrm>
              <a:off x="2796143" y="3166965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예측기의 가중치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E6629F-6545-4F1F-A943-0F5A810FD1EB}"/>
                </a:ext>
              </a:extLst>
            </p:cNvPr>
            <p:cNvSpPr txBox="1"/>
            <p:nvPr/>
          </p:nvSpPr>
          <p:spPr>
            <a:xfrm>
              <a:off x="6088249" y="3142377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샘플 가중치 업데이트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5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710" y="141014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Boosting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Gradient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Boosting(1)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Boosting</a:t>
            </a:r>
            <a:r>
              <a:rPr lang="ko-KR" altLang="en-US" b="1" dirty="0"/>
              <a:t>은 이전 예측기의 잔여오차를 학습하는 방식으로 오차를 보정한다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잔여오차는 이전 학습기에서 잘못 분류한 샘플에 해당한다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학습률은</a:t>
            </a:r>
            <a:r>
              <a:rPr lang="ko-KR" altLang="en-US" b="1" dirty="0"/>
              <a:t> 각 예측기의 기여 정도를 조절하는 매개변수이다</a:t>
            </a:r>
            <a:r>
              <a:rPr lang="en-US" altLang="ko-KR" b="1" dirty="0"/>
              <a:t>. </a:t>
            </a:r>
            <a:r>
              <a:rPr lang="ko-KR" altLang="en-US" b="1" dirty="0" err="1"/>
              <a:t>학습률을</a:t>
            </a:r>
            <a:r>
              <a:rPr lang="ko-KR" altLang="en-US" b="1" dirty="0"/>
              <a:t> 낮게 설정하고 앙상블의 </a:t>
            </a:r>
            <a:r>
              <a:rPr lang="ko-KR" altLang="en-US" b="1" dirty="0" err="1"/>
              <a:t>예측기</a:t>
            </a:r>
            <a:r>
              <a:rPr lang="ko-KR" altLang="en-US" b="1" dirty="0"/>
              <a:t> 수를 늘리는 </a:t>
            </a:r>
            <a:r>
              <a:rPr lang="en-US" altLang="ko-KR" b="1" dirty="0"/>
              <a:t>‘</a:t>
            </a:r>
            <a:r>
              <a:rPr lang="ko-KR" altLang="en-US" b="1" dirty="0"/>
              <a:t>축소</a:t>
            </a:r>
            <a:r>
              <a:rPr lang="en-US" altLang="ko-KR" b="1" dirty="0"/>
              <a:t>’ </a:t>
            </a:r>
            <a:r>
              <a:rPr lang="ko-KR" altLang="en-US" b="1" dirty="0"/>
              <a:t>라는 기법을 사용하면 좋은 성능을 기대 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6C9730-CEA7-45CB-91D5-29FF9560B3A7}"/>
              </a:ext>
            </a:extLst>
          </p:cNvPr>
          <p:cNvGrpSpPr/>
          <p:nvPr/>
        </p:nvGrpSpPr>
        <p:grpSpPr>
          <a:xfrm>
            <a:off x="757347" y="1847935"/>
            <a:ext cx="7709967" cy="1797089"/>
            <a:chOff x="757347" y="1777579"/>
            <a:chExt cx="7709967" cy="17970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882314-1989-4425-B847-62D717BD0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347" y="1777579"/>
              <a:ext cx="3742645" cy="13443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A0C46A-4132-4DD1-B6F2-31F75E720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008" y="1895881"/>
              <a:ext cx="3823306" cy="122603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88B6C-C83E-4A53-A6EB-5ADD60D3484C}"/>
                </a:ext>
              </a:extLst>
            </p:cNvPr>
            <p:cNvSpPr txBox="1"/>
            <p:nvPr/>
          </p:nvSpPr>
          <p:spPr>
            <a:xfrm>
              <a:off x="1552630" y="3297669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Step 1</a:t>
              </a:r>
              <a:endParaRPr lang="ko-KR" altLang="en-US" sz="1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2D5E32-AEAF-40AD-BF7F-D3C64E592179}"/>
                </a:ext>
              </a:extLst>
            </p:cNvPr>
            <p:cNvSpPr txBox="1"/>
            <p:nvPr/>
          </p:nvSpPr>
          <p:spPr>
            <a:xfrm>
              <a:off x="5484343" y="3270790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Step 2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83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710" y="141014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Boosting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Gradient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Boosting(2)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너무 많은 수의 예측기로 </a:t>
            </a:r>
            <a:r>
              <a:rPr lang="en-US" altLang="ko-KR" b="1" dirty="0"/>
              <a:t>Gradient Boosting </a:t>
            </a:r>
            <a:r>
              <a:rPr lang="ko-KR" altLang="en-US" b="1" dirty="0"/>
              <a:t>앙상블을 구성하면 과대적합이 발생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과대적합을 방지하기 위해 조기 종료 기법을 사용 하면 최적의 예측기의 수를 구할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예측기를 훈련 세트의 서브셋으로 학습시키는 </a:t>
            </a:r>
            <a:r>
              <a:rPr lang="en-US" altLang="ko-KR" b="1" dirty="0"/>
              <a:t>Stochastic Gradient Boosting</a:t>
            </a:r>
            <a:r>
              <a:rPr lang="ko-KR" altLang="en-US" b="1" dirty="0"/>
              <a:t>을 사용하면 학습 시간을 단축시킬 수 있다</a:t>
            </a:r>
            <a:r>
              <a:rPr lang="en-US" altLang="ko-KR" b="1" dirty="0"/>
              <a:t>. </a:t>
            </a:r>
            <a:r>
              <a:rPr lang="ko-KR" altLang="en-US" b="1" dirty="0"/>
              <a:t>이 경우</a:t>
            </a:r>
            <a:r>
              <a:rPr lang="en-US" altLang="ko-KR" b="1" dirty="0"/>
              <a:t>, </a:t>
            </a:r>
            <a:r>
              <a:rPr lang="ko-KR" altLang="en-US" b="1" dirty="0"/>
              <a:t>편향은 증가하고</a:t>
            </a:r>
            <a:r>
              <a:rPr lang="en-US" altLang="ko-KR" b="1" dirty="0"/>
              <a:t>, </a:t>
            </a:r>
            <a:r>
              <a:rPr lang="ko-KR" altLang="en-US" b="1" dirty="0"/>
              <a:t>분산은 감소한다</a:t>
            </a:r>
            <a:r>
              <a:rPr lang="en-US" altLang="ko-KR" b="1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565734-237D-404E-976A-1CC690CBEC63}"/>
              </a:ext>
            </a:extLst>
          </p:cNvPr>
          <p:cNvGrpSpPr/>
          <p:nvPr/>
        </p:nvGrpSpPr>
        <p:grpSpPr>
          <a:xfrm>
            <a:off x="2449533" y="1714905"/>
            <a:ext cx="4172925" cy="2028141"/>
            <a:chOff x="2011376" y="1501950"/>
            <a:chExt cx="5049239" cy="24540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591D58-1291-47E2-9446-6E9B6414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1376" y="1501950"/>
              <a:ext cx="5049239" cy="21120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97125F-4F9D-44B9-A377-A4BFCC6CB87B}"/>
                </a:ext>
              </a:extLst>
            </p:cNvPr>
            <p:cNvSpPr txBox="1"/>
            <p:nvPr/>
          </p:nvSpPr>
          <p:spPr>
            <a:xfrm>
              <a:off x="3495961" y="3679002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조기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56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123" y="141014"/>
            <a:ext cx="1309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6. Stacking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Stacking(1)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br>
              <a:rPr lang="en-US" altLang="ko-KR" sz="1200" b="1" dirty="0"/>
            </a:b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Stacking</a:t>
            </a:r>
            <a:r>
              <a:rPr lang="ko-KR" altLang="en-US" b="1" dirty="0"/>
              <a:t>은 앙상블 학습에서 개별 예측기의 예측 결과를 단순히 취합하는 것이 아니라</a:t>
            </a:r>
            <a:r>
              <a:rPr lang="en-US" altLang="ko-KR" b="1" dirty="0"/>
              <a:t>, </a:t>
            </a:r>
            <a:r>
              <a:rPr lang="ko-KR" altLang="en-US" b="1" dirty="0"/>
              <a:t>이를 특성으로 이용하여 예측 결과를 취합하는 모델을 학습시킨다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예측 결과를 취합하는 모델을 </a:t>
            </a:r>
            <a:r>
              <a:rPr lang="ko-KR" altLang="en-US" b="1" dirty="0" err="1"/>
              <a:t>블렌더</a:t>
            </a:r>
            <a:r>
              <a:rPr lang="ko-KR" altLang="en-US" b="1" dirty="0"/>
              <a:t> 또는 메타 학습기라고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36FF92-2784-4D53-9A7B-79C8393E6A41}"/>
              </a:ext>
            </a:extLst>
          </p:cNvPr>
          <p:cNvGrpSpPr/>
          <p:nvPr/>
        </p:nvGrpSpPr>
        <p:grpSpPr>
          <a:xfrm>
            <a:off x="3347864" y="1556792"/>
            <a:ext cx="2749749" cy="3023400"/>
            <a:chOff x="3347864" y="1556792"/>
            <a:chExt cx="2749749" cy="3023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BFB760-1345-421A-AC30-D2B8240D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864" y="1556792"/>
              <a:ext cx="2749749" cy="2622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595D8C-A8FC-4888-9AA9-52B373BF9E16}"/>
                </a:ext>
              </a:extLst>
            </p:cNvPr>
            <p:cNvSpPr txBox="1"/>
            <p:nvPr/>
          </p:nvSpPr>
          <p:spPr>
            <a:xfrm>
              <a:off x="3682711" y="4303193"/>
              <a:ext cx="177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스태킹</a:t>
              </a:r>
              <a:r>
                <a:rPr lang="ko-KR" altLang="en-US" sz="1200" b="1" dirty="0"/>
                <a:t>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57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123" y="141014"/>
            <a:ext cx="1309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6. Stacking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Stacking(2)</a:t>
            </a:r>
            <a:endParaRPr lang="en-US" altLang="ko-KR" sz="12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블렌더를</a:t>
            </a:r>
            <a:r>
              <a:rPr lang="ko-KR" altLang="en-US" b="1" dirty="0"/>
              <a:t> 학습시키기 위해서 홀드</a:t>
            </a:r>
            <a:r>
              <a:rPr lang="en-US" altLang="ko-KR" b="1" dirty="0"/>
              <a:t>-</a:t>
            </a:r>
            <a:r>
              <a:rPr lang="ko-KR" altLang="en-US" b="1" dirty="0"/>
              <a:t>아웃 세트를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예측 결과를 취합하는 모델을 </a:t>
            </a:r>
            <a:r>
              <a:rPr lang="ko-KR" altLang="en-US" b="1" dirty="0" err="1"/>
              <a:t>블렌더</a:t>
            </a:r>
            <a:r>
              <a:rPr lang="ko-KR" altLang="en-US" b="1" dirty="0"/>
              <a:t> 또는 메타 학습기라고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스태킹</a:t>
            </a:r>
            <a:r>
              <a:rPr lang="ko-KR" altLang="en-US" b="1" dirty="0"/>
              <a:t> 모델의 레이어의 수가 </a:t>
            </a:r>
            <a:r>
              <a:rPr lang="en-US" altLang="ko-KR" b="1" dirty="0"/>
              <a:t>N</a:t>
            </a:r>
            <a:r>
              <a:rPr lang="ko-KR" altLang="en-US" b="1" dirty="0"/>
              <a:t>개일 때에 훈련 세트를 </a:t>
            </a:r>
            <a:r>
              <a:rPr lang="en-US" altLang="ko-KR" b="1" dirty="0"/>
              <a:t>N+1 </a:t>
            </a:r>
            <a:r>
              <a:rPr lang="ko-KR" altLang="en-US" b="1" dirty="0"/>
              <a:t>개로 나누고 하나의 서브셋을 이용해 각 레이어를 학습시킨다</a:t>
            </a:r>
            <a:r>
              <a:rPr lang="en-US" altLang="ko-KR" b="1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학습에 사용하지 않은 서브셋을 이용해 예측을 구하고 그 예측을 입력 특성으로 다음 레이어를 학습시키면 독립된 데이터 셋을 사용하는 효과를 얻는다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레이어와 </a:t>
            </a:r>
            <a:r>
              <a:rPr lang="ko-KR" altLang="en-US" b="1" dirty="0" err="1"/>
              <a:t>블렌더의</a:t>
            </a:r>
            <a:r>
              <a:rPr lang="ko-KR" altLang="en-US" b="1" dirty="0"/>
              <a:t> 입력 특성의 차원은 하나의 레이어를 이루는 예측기의 수와 같다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예측을 위해</a:t>
            </a:r>
            <a:r>
              <a:rPr lang="en-US" altLang="ko-KR" b="1" dirty="0"/>
              <a:t>,</a:t>
            </a:r>
            <a:r>
              <a:rPr lang="ko-KR" altLang="en-US" b="1" dirty="0"/>
              <a:t> 샘플을 첫 번째 레이어의 입력 특성으로 사용하면</a:t>
            </a:r>
            <a:r>
              <a:rPr lang="en-US" altLang="ko-KR" b="1" dirty="0"/>
              <a:t> </a:t>
            </a:r>
            <a:r>
              <a:rPr lang="ko-KR" altLang="en-US" b="1" dirty="0"/>
              <a:t>각 레이어를 지나면서 </a:t>
            </a:r>
            <a:r>
              <a:rPr lang="ko-KR" altLang="en-US" b="1" dirty="0" err="1"/>
              <a:t>블렌더가</a:t>
            </a:r>
            <a:r>
              <a:rPr lang="ko-KR" altLang="en-US" b="1" dirty="0"/>
              <a:t> 최종 예측을 하게 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49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 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앙상블 학습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3688" y="32664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투표 기반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91880" y="32664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Bagging &amp; Pasting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4088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Random Forest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Boosting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CC4286-6010-4A99-AC17-8AC3987FE090}"/>
              </a:ext>
            </a:extLst>
          </p:cNvPr>
          <p:cNvSpPr txBox="1"/>
          <p:nvPr/>
        </p:nvSpPr>
        <p:spPr>
          <a:xfrm>
            <a:off x="401233" y="4005063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67D1525-C1C3-43F4-8A01-006370D3D58A}"/>
              </a:ext>
            </a:extLst>
          </p:cNvPr>
          <p:cNvCxnSpPr/>
          <p:nvPr/>
        </p:nvCxnSpPr>
        <p:spPr>
          <a:xfrm>
            <a:off x="545249" y="514789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75CDE-2071-4F1E-B13E-BAD748152BD9}"/>
              </a:ext>
            </a:extLst>
          </p:cNvPr>
          <p:cNvSpPr txBox="1"/>
          <p:nvPr/>
        </p:nvSpPr>
        <p:spPr>
          <a:xfrm>
            <a:off x="261248" y="549864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Stacking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642" y="141014"/>
            <a:ext cx="1689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앙상블 학습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앙상블 학습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학습은 여러 개의 </a:t>
            </a:r>
            <a:r>
              <a:rPr lang="en-US" altLang="ko-KR" b="1" dirty="0"/>
              <a:t>Estimator</a:t>
            </a:r>
            <a:r>
              <a:rPr lang="ko-KR" altLang="en-US" b="1" dirty="0"/>
              <a:t>를 생성하고 </a:t>
            </a:r>
            <a:r>
              <a:rPr lang="en-US" altLang="ko-KR" b="1" dirty="0"/>
              <a:t>Estimator </a:t>
            </a:r>
            <a:r>
              <a:rPr lang="ko-KR" altLang="en-US" b="1" dirty="0"/>
              <a:t>들을 결합시켜 보다 일반화된 결과를 예측하는 기법이다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학습을 이용하면 여러 개의 약한 예측기를 조합하여 하나의 강한 </a:t>
            </a:r>
            <a:r>
              <a:rPr lang="ko-KR" altLang="en-US" b="1" dirty="0" err="1"/>
              <a:t>예측기</a:t>
            </a:r>
            <a:r>
              <a:rPr lang="ko-KR" altLang="en-US" b="1" dirty="0"/>
              <a:t> 보다 좋은 성능을 보일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학습의 유형으로는 </a:t>
            </a:r>
            <a:r>
              <a:rPr lang="en-US" altLang="ko-KR" b="1" dirty="0"/>
              <a:t>Aggregation </a:t>
            </a:r>
            <a:r>
              <a:rPr lang="ko-KR" altLang="en-US" b="1" dirty="0"/>
              <a:t>방식과 </a:t>
            </a:r>
            <a:r>
              <a:rPr lang="en-US" altLang="ko-KR" b="1" dirty="0"/>
              <a:t>Boosting </a:t>
            </a:r>
            <a:r>
              <a:rPr lang="ko-KR" altLang="en-US" b="1" dirty="0"/>
              <a:t>방식이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학습의 기법으로 </a:t>
            </a:r>
            <a:r>
              <a:rPr lang="en-US" altLang="ko-KR" b="1" dirty="0"/>
              <a:t>Voting, Bagging, Random Forest,  Boosting </a:t>
            </a:r>
            <a:r>
              <a:rPr lang="ko-KR" altLang="en-US" b="1" dirty="0"/>
              <a:t>등이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학습은 다양한 </a:t>
            </a:r>
            <a:r>
              <a:rPr lang="en-US" altLang="ko-KR" b="1" dirty="0"/>
              <a:t>Estimator</a:t>
            </a:r>
            <a:r>
              <a:rPr lang="ko-KR" altLang="en-US" b="1" dirty="0"/>
              <a:t>를 활용해 성능을 분산시키기 때문에</a:t>
            </a:r>
            <a:r>
              <a:rPr lang="en-US" altLang="ko-KR" b="1" dirty="0"/>
              <a:t>, </a:t>
            </a:r>
            <a:r>
              <a:rPr lang="ko-KR" altLang="en-US" b="1" dirty="0"/>
              <a:t>과대적합의 가능성을 줄일 수 있다</a:t>
            </a:r>
            <a:r>
              <a:rPr lang="en-US" altLang="ko-KR" b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1014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투표 기반 분류기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투표 기반 분류기</a:t>
            </a:r>
            <a:r>
              <a:rPr lang="en-US" altLang="ko-KR" sz="2400" b="1" dirty="0"/>
              <a:t>(1)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투표 기반 분류기는 학습 데이터로 다양한 알고리즘의 모델을 모두 학습시키고</a:t>
            </a:r>
            <a:r>
              <a:rPr lang="en-US" altLang="ko-KR" b="1" dirty="0"/>
              <a:t>, </a:t>
            </a:r>
            <a:r>
              <a:rPr lang="ko-KR" altLang="en-US" b="1" dirty="0"/>
              <a:t>모든 모델의 예측 결과를 취합하여 예측 결과를 도출한다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투표 기반 분류기는 개별 예측기가 많고</a:t>
            </a:r>
            <a:r>
              <a:rPr lang="en-US" altLang="ko-KR" b="1" dirty="0"/>
              <a:t>, </a:t>
            </a:r>
            <a:r>
              <a:rPr lang="ko-KR" altLang="en-US" b="1" dirty="0"/>
              <a:t>다양할수록 더 좋은 성능을 보인다</a:t>
            </a:r>
            <a:r>
              <a:rPr lang="en-US" altLang="ko-KR" b="1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2EACB2-6EB3-4B23-BAA6-7466EFB44E1F}"/>
              </a:ext>
            </a:extLst>
          </p:cNvPr>
          <p:cNvGrpSpPr/>
          <p:nvPr/>
        </p:nvGrpSpPr>
        <p:grpSpPr>
          <a:xfrm>
            <a:off x="2679519" y="1938822"/>
            <a:ext cx="3915028" cy="2354274"/>
            <a:chOff x="2679519" y="1791291"/>
            <a:chExt cx="3915028" cy="23542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04D222-6788-4D60-A506-F16C8F72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519" y="1791291"/>
              <a:ext cx="3915028" cy="18537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A6AD4-8CBC-4D44-91BF-819009170279}"/>
                </a:ext>
              </a:extLst>
            </p:cNvPr>
            <p:cNvSpPr txBox="1"/>
            <p:nvPr/>
          </p:nvSpPr>
          <p:spPr>
            <a:xfrm>
              <a:off x="3563888" y="3868566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Voting Classifier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4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1014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투표 기반 분류기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투표 기반 분류기</a:t>
            </a:r>
            <a:r>
              <a:rPr lang="en-US" altLang="ko-KR" sz="2400" b="1" dirty="0"/>
              <a:t>(2)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Hard Voting</a:t>
            </a:r>
            <a:r>
              <a:rPr lang="ko-KR" altLang="en-US" b="1" dirty="0"/>
              <a:t>은 개별 예측기의 예측 결과를 취합해 다수결 투표로 예측 결과를 결정한다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분류기들이 같은 종류의 오차를 만들어 내기 쉽기 때문에 앙상블의 정확도가 낮아 질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모든 개별 예측기들이 각 클래스에 대한 확률을 예측 할 수 있는</a:t>
            </a:r>
            <a:r>
              <a:rPr lang="en-US" altLang="ko-KR" b="1" dirty="0"/>
              <a:t> </a:t>
            </a:r>
            <a:r>
              <a:rPr lang="ko-KR" altLang="en-US" b="1" dirty="0"/>
              <a:t>경우에 </a:t>
            </a:r>
            <a:r>
              <a:rPr lang="en-US" altLang="ko-KR" b="1" dirty="0"/>
              <a:t>Soft Voting</a:t>
            </a:r>
            <a:r>
              <a:rPr lang="ko-KR" altLang="en-US" b="1" dirty="0"/>
              <a:t>을 사용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Soft Voting</a:t>
            </a:r>
            <a:r>
              <a:rPr lang="ko-KR" altLang="en-US" b="1" dirty="0"/>
              <a:t>은 개별 분류기의 예측을 평균 내어 확률이 가장 높은 클래스를 예측한다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보통 </a:t>
            </a:r>
            <a:r>
              <a:rPr lang="en-US" altLang="ko-KR" b="1" dirty="0"/>
              <a:t>Hard Voting </a:t>
            </a:r>
            <a:r>
              <a:rPr lang="ko-KR" altLang="en-US" b="1" dirty="0"/>
              <a:t>방식에 비해 </a:t>
            </a:r>
            <a:r>
              <a:rPr lang="en-US" altLang="ko-KR" b="1" dirty="0"/>
              <a:t>Soft Voting</a:t>
            </a:r>
            <a:r>
              <a:rPr lang="ko-KR" altLang="en-US" b="1" dirty="0"/>
              <a:t>이 더 좋은 성능을 보인다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45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492" y="141014"/>
            <a:ext cx="240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Bagging &amp; Pasting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Bagging &amp; Pasting(1)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과 </a:t>
            </a:r>
            <a:r>
              <a:rPr lang="en-US" altLang="ko-KR" b="1" dirty="0"/>
              <a:t>Pasting</a:t>
            </a:r>
            <a:r>
              <a:rPr lang="ko-KR" altLang="en-US" b="1" dirty="0"/>
              <a:t>은 훈련 세트를 무작위로 샘플링해 만든 여러 개의 서브셋으로 여러 예측기를 학습하고 각 예측기의 결과를 취합하는 방식이다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 세트를 샘플링 할 때에 중복을 허용하면 </a:t>
            </a:r>
            <a:r>
              <a:rPr lang="en-US" altLang="ko-KR" b="1" dirty="0"/>
              <a:t>Bagging, </a:t>
            </a:r>
            <a:r>
              <a:rPr lang="ko-KR" altLang="en-US" b="1" dirty="0"/>
              <a:t>중복을 허용하지 않으면 </a:t>
            </a:r>
            <a:r>
              <a:rPr lang="en-US" altLang="ko-KR" b="1" dirty="0"/>
              <a:t>Pasting</a:t>
            </a:r>
            <a:r>
              <a:rPr lang="ko-KR" altLang="en-US" b="1" dirty="0"/>
              <a:t>이라고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중복의 허용 여부는 </a:t>
            </a:r>
            <a:r>
              <a:rPr lang="en-US" altLang="ko-KR" b="1" dirty="0"/>
              <a:t>bootstrap </a:t>
            </a:r>
            <a:r>
              <a:rPr lang="ko-KR" altLang="en-US" b="1" dirty="0"/>
              <a:t>매개변수로 설정</a:t>
            </a:r>
            <a:r>
              <a:rPr lang="en-US" altLang="ko-KR" b="1" dirty="0"/>
              <a:t> </a:t>
            </a:r>
            <a:r>
              <a:rPr lang="ko-KR" altLang="en-US" b="1" dirty="0"/>
              <a:t>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D9D59D-AE03-4CFC-BAF1-CBCC58213FDB}"/>
              </a:ext>
            </a:extLst>
          </p:cNvPr>
          <p:cNvGrpSpPr/>
          <p:nvPr/>
        </p:nvGrpSpPr>
        <p:grpSpPr>
          <a:xfrm>
            <a:off x="2710846" y="1806393"/>
            <a:ext cx="3702853" cy="2475670"/>
            <a:chOff x="2710846" y="1806393"/>
            <a:chExt cx="3702853" cy="24756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1F7103-30D9-47CF-AE30-50689E30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0846" y="1806393"/>
              <a:ext cx="3702853" cy="21116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5BB95-A059-44C2-9904-05DAF4CBC92A}"/>
                </a:ext>
              </a:extLst>
            </p:cNvPr>
            <p:cNvSpPr txBox="1"/>
            <p:nvPr/>
          </p:nvSpPr>
          <p:spPr>
            <a:xfrm>
              <a:off x="3563888" y="4005064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Bagging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&amp;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Pasting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9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492" y="141014"/>
            <a:ext cx="240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Bagging &amp; Pasting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Bagging &amp; Pasting(2)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투표 기반 분류기와 다르게 한 종류의 모델을 사용하여 여러 개의 예측기를 구성한다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개별 예측기의 결과를 집계할 때에</a:t>
            </a:r>
            <a:r>
              <a:rPr lang="en-US" altLang="ko-KR" b="1" dirty="0"/>
              <a:t>, </a:t>
            </a:r>
            <a:r>
              <a:rPr lang="ko-KR" altLang="en-US" b="1" dirty="0"/>
              <a:t>분류에 대해서는 통계적 </a:t>
            </a:r>
            <a:r>
              <a:rPr lang="ko-KR" altLang="en-US" b="1" dirty="0" err="1"/>
              <a:t>최빈값을</a:t>
            </a:r>
            <a:r>
              <a:rPr lang="ko-KR" altLang="en-US" b="1" dirty="0"/>
              <a:t> 회귀에 대해서는 평균을 수집 함수로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과 </a:t>
            </a:r>
            <a:r>
              <a:rPr lang="en-US" altLang="ko-KR" b="1" dirty="0"/>
              <a:t>Pasting</a:t>
            </a:r>
            <a:r>
              <a:rPr lang="ko-KR" altLang="en-US" b="1" dirty="0"/>
              <a:t>은 개별 예측기에 대한 학습과 예측을 병렬로 수행 할 수 있기 때문에 확장성이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이나 </a:t>
            </a:r>
            <a:r>
              <a:rPr lang="en-US" altLang="ko-KR" b="1" dirty="0"/>
              <a:t>Pasting</a:t>
            </a:r>
            <a:r>
              <a:rPr lang="ko-KR" altLang="en-US" b="1" dirty="0"/>
              <a:t>에서 전체 훈련 세트를 사용하면서</a:t>
            </a:r>
            <a:r>
              <a:rPr lang="en-US" altLang="ko-KR" b="1" dirty="0"/>
              <a:t>,</a:t>
            </a:r>
            <a:r>
              <a:rPr lang="ko-KR" altLang="en-US" b="1" dirty="0"/>
              <a:t> 특성에 대한 샘플링을 수행하는 경우를 랜덤</a:t>
            </a:r>
            <a:r>
              <a:rPr lang="en-US" altLang="ko-KR" b="1" dirty="0"/>
              <a:t>-</a:t>
            </a:r>
            <a:r>
              <a:rPr lang="ko-KR" altLang="en-US" b="1" dirty="0"/>
              <a:t>패치 방식이라고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 세트와 훈련 세트의 특성에 대해 모두 샘플링을 진행하는 경우를 랜덤</a:t>
            </a:r>
            <a:r>
              <a:rPr lang="en-US" altLang="ko-KR" b="1" dirty="0"/>
              <a:t>-</a:t>
            </a:r>
            <a:r>
              <a:rPr lang="ko-KR" altLang="en-US" b="1" dirty="0"/>
              <a:t>서브스페이스 방식이라고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랜덤</a:t>
            </a:r>
            <a:r>
              <a:rPr lang="en-US" altLang="ko-KR" b="1" dirty="0"/>
              <a:t>-</a:t>
            </a:r>
            <a:r>
              <a:rPr lang="ko-KR" altLang="en-US" b="1" dirty="0"/>
              <a:t>패치와 랜덤</a:t>
            </a:r>
            <a:r>
              <a:rPr lang="en-US" altLang="ko-KR" b="1" dirty="0"/>
              <a:t>-</a:t>
            </a:r>
            <a:r>
              <a:rPr lang="ko-KR" altLang="en-US" b="1" dirty="0"/>
              <a:t>서브스페이스는 이미지와 같은 고차원의 데이터셋을 다루는 경우에 유용하다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31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492" y="141014"/>
            <a:ext cx="240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Bagging &amp; Pasting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Out-of-bag Error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을 사용하면 중복을 허용해서 샘플링을 하기 때문에 어떠한 한 번도 샘플링 되지 않는 샘플이 존재한다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선택 되지 않은 샘플은 훈련 세트의 약 </a:t>
            </a:r>
            <a:r>
              <a:rPr lang="en-US" altLang="ko-KR" b="1" dirty="0"/>
              <a:t>37%</a:t>
            </a:r>
            <a:r>
              <a:rPr lang="ko-KR" altLang="en-US" b="1" dirty="0"/>
              <a:t>이고</a:t>
            </a:r>
            <a:r>
              <a:rPr lang="en-US" altLang="ko-KR" b="1" dirty="0"/>
              <a:t>, Out-of-bag </a:t>
            </a:r>
            <a:r>
              <a:rPr lang="ko-KR" altLang="en-US" b="1" dirty="0"/>
              <a:t>샘플이라고 부른다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훈련을 진행하는 동안 </a:t>
            </a:r>
            <a:r>
              <a:rPr lang="en-US" altLang="ko-KR" b="1" dirty="0"/>
              <a:t>Out-of-bag </a:t>
            </a:r>
            <a:r>
              <a:rPr lang="ko-KR" altLang="en-US" b="1" dirty="0"/>
              <a:t>샘플은 사용되지 않으므로</a:t>
            </a:r>
            <a:r>
              <a:rPr lang="en-US" altLang="ko-KR" b="1" dirty="0"/>
              <a:t>, Validation Set</a:t>
            </a:r>
            <a:r>
              <a:rPr lang="ko-KR" altLang="en-US" b="1" dirty="0"/>
              <a:t>으로 사용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앙상블의 평가는 </a:t>
            </a:r>
            <a:r>
              <a:rPr lang="en-US" altLang="ko-KR" b="1" dirty="0"/>
              <a:t>Validation Set</a:t>
            </a:r>
            <a:r>
              <a:rPr lang="ko-KR" altLang="en-US" b="1" dirty="0"/>
              <a:t>을 이용한 개별 예측기의 평가를 평균 내어 구한다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251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700" y="141014"/>
            <a:ext cx="2042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Random Forest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Random Forest</a:t>
            </a:r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</a:t>
            </a:r>
            <a:r>
              <a:rPr lang="en-US" altLang="ko-KR" b="1" dirty="0"/>
              <a:t>Decision Tree</a:t>
            </a:r>
            <a:r>
              <a:rPr lang="ko-KR" altLang="en-US" b="1" dirty="0"/>
              <a:t>를 예측기로 </a:t>
            </a:r>
            <a:r>
              <a:rPr lang="en-US" altLang="ko-KR" b="1" dirty="0"/>
              <a:t>Bagging</a:t>
            </a:r>
            <a:r>
              <a:rPr lang="ko-KR" altLang="en-US" b="1" dirty="0"/>
              <a:t>이나 </a:t>
            </a:r>
            <a:r>
              <a:rPr lang="en-US" altLang="ko-KR" b="1" dirty="0"/>
              <a:t>Pasting</a:t>
            </a:r>
            <a:r>
              <a:rPr lang="ko-KR" altLang="en-US" b="1" dirty="0"/>
              <a:t>을 적용한 앙상블 기법이다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Bagging </a:t>
            </a:r>
            <a:r>
              <a:rPr lang="ko-KR" altLang="en-US" b="1" dirty="0"/>
              <a:t>분류기의 </a:t>
            </a:r>
            <a:r>
              <a:rPr lang="en-US" altLang="ko-KR" b="1" dirty="0"/>
              <a:t>Estimator</a:t>
            </a:r>
            <a:r>
              <a:rPr lang="ko-KR" altLang="en-US" b="1" dirty="0"/>
              <a:t>를 </a:t>
            </a:r>
            <a:r>
              <a:rPr lang="en-US" altLang="ko-KR" b="1" dirty="0"/>
              <a:t>Decision Tree </a:t>
            </a:r>
            <a:r>
              <a:rPr lang="ko-KR" altLang="en-US" b="1" dirty="0"/>
              <a:t>분류기로 하면 </a:t>
            </a:r>
            <a:r>
              <a:rPr lang="en-US" altLang="ko-KR" b="1" dirty="0"/>
              <a:t>Random Forest</a:t>
            </a:r>
            <a:r>
              <a:rPr lang="ko-KR" altLang="en-US" b="1" dirty="0"/>
              <a:t>와 거의 유사한 기능을 수행한다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</a:t>
            </a:r>
            <a:r>
              <a:rPr lang="en-US" altLang="ko-KR" b="1" dirty="0"/>
              <a:t>Bagging</a:t>
            </a:r>
            <a:r>
              <a:rPr lang="ko-KR" altLang="en-US" b="1" dirty="0"/>
              <a:t>에 필요한 매개변수와 </a:t>
            </a:r>
            <a:r>
              <a:rPr lang="en-US" altLang="ko-KR" b="1" dirty="0"/>
              <a:t>Decision Tree </a:t>
            </a:r>
            <a:r>
              <a:rPr lang="ko-KR" altLang="en-US" b="1" dirty="0"/>
              <a:t>모델에 필요한 매개변수를 모두 조정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트리의 노드를 분할 할 때에 전체 특성을 고려하는 것이 아닌 무작위로 선택된 </a:t>
            </a:r>
            <a:r>
              <a:rPr lang="en-US" altLang="ko-KR" b="1" dirty="0"/>
              <a:t>N</a:t>
            </a:r>
            <a:r>
              <a:rPr lang="ko-KR" altLang="en-US" b="1" dirty="0"/>
              <a:t>개의 특성 중 불순도를 가장 낮추는 특성을 이용해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Extra Tree</a:t>
            </a:r>
            <a:r>
              <a:rPr lang="ko-KR" altLang="en-US" b="1" dirty="0"/>
              <a:t>는 더욱 무작위성을 주입하기 위해 최적의 </a:t>
            </a:r>
            <a:r>
              <a:rPr lang="ko-KR" altLang="en-US" b="1" dirty="0" err="1"/>
              <a:t>최적의</a:t>
            </a:r>
            <a:r>
              <a:rPr lang="ko-KR" altLang="en-US" b="1" dirty="0"/>
              <a:t> 분할을 하는 특성을 찾는 것이 아닌</a:t>
            </a:r>
            <a:r>
              <a:rPr lang="en-US" altLang="ko-KR" b="1" dirty="0"/>
              <a:t>,</a:t>
            </a:r>
            <a:r>
              <a:rPr lang="ko-KR" altLang="en-US" b="1" dirty="0"/>
              <a:t> 무작위로 선택된 특성에 대해 분할을 진행하고 그 중에서 최적의 분할을 선택하는 방식을 취한다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3901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1270</Words>
  <Application>Microsoft Office PowerPoint</Application>
  <PresentationFormat>화면 슬라이드 쇼(4:3)</PresentationFormat>
  <Paragraphs>330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130</cp:revision>
  <dcterms:created xsi:type="dcterms:W3CDTF">2016-11-03T20:47:04Z</dcterms:created>
  <dcterms:modified xsi:type="dcterms:W3CDTF">2021-02-12T12:13:43Z</dcterms:modified>
</cp:coreProperties>
</file>