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364" autoAdjust="0"/>
  </p:normalViewPr>
  <p:slideViewPr>
    <p:cSldViewPr>
      <p:cViewPr varScale="1">
        <p:scale>
          <a:sx n="79" d="100"/>
          <a:sy n="79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4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1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8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8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앙상블 학습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Ensemble Learning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700" y="141014"/>
            <a:ext cx="2042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Random Forest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Feature Importance</a:t>
            </a:r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개별 예측기에서 다양한 특성을 이용하여 분할을 진행한다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어떤 특성을 사용하였을 때에 불순도를 많이 감소시켰는지 알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이러한 특징 때문에 상대적인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를 측정하기 쉽다는 장점이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Decision</a:t>
            </a:r>
            <a:r>
              <a:rPr lang="ko-KR" altLang="en-US" b="1" dirty="0"/>
              <a:t> </a:t>
            </a:r>
            <a:r>
              <a:rPr lang="en-US" altLang="ko-KR" b="1" dirty="0"/>
              <a:t>Tree</a:t>
            </a:r>
            <a:r>
              <a:rPr lang="ko-KR" altLang="en-US" b="1" dirty="0"/>
              <a:t>에서의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는 모든 특성의 중요도의 합이 </a:t>
            </a:r>
            <a:r>
              <a:rPr lang="en-US" altLang="ko-KR" b="1" dirty="0"/>
              <a:t>1</a:t>
            </a:r>
            <a:r>
              <a:rPr lang="ko-KR" altLang="en-US" b="1" dirty="0"/>
              <a:t>이 되도록 각 특성의 중요도를 정규화 한 것이다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의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는 개별 </a:t>
            </a:r>
            <a:r>
              <a:rPr lang="ko-KR" altLang="en-US" b="1" dirty="0" err="1"/>
              <a:t>예측기</a:t>
            </a:r>
            <a:r>
              <a:rPr lang="en-US" altLang="ko-KR" b="1" dirty="0"/>
              <a:t>(Decision Tree)</a:t>
            </a:r>
            <a:r>
              <a:rPr lang="ko-KR" altLang="en-US" b="1" dirty="0"/>
              <a:t>의 </a:t>
            </a:r>
            <a:r>
              <a:rPr lang="en-US" altLang="ko-KR" b="1" dirty="0"/>
              <a:t>Feature Importance</a:t>
            </a:r>
            <a:r>
              <a:rPr lang="ko-KR" altLang="en-US" b="1" dirty="0"/>
              <a:t>를 평균 낸 것이다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Feature Importance</a:t>
            </a:r>
            <a:r>
              <a:rPr lang="ko-KR" altLang="en-US" b="1" dirty="0"/>
              <a:t>가 높은 특성일수록 정확한 예측을 하는 특성임을 의미한다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5207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Decision Tree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 석 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앙상블 학습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3688" y="32664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투표 기반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91880" y="32664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Bagging &amp; Pasting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4088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Random Forest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Boosting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CC4286-6010-4A99-AC17-8AC3987FE090}"/>
              </a:ext>
            </a:extLst>
          </p:cNvPr>
          <p:cNvSpPr txBox="1"/>
          <p:nvPr/>
        </p:nvSpPr>
        <p:spPr>
          <a:xfrm>
            <a:off x="401233" y="4005063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67D1525-C1C3-43F4-8A01-006370D3D58A}"/>
              </a:ext>
            </a:extLst>
          </p:cNvPr>
          <p:cNvCxnSpPr/>
          <p:nvPr/>
        </p:nvCxnSpPr>
        <p:spPr>
          <a:xfrm>
            <a:off x="545249" y="514789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75CDE-2071-4F1E-B13E-BAD748152BD9}"/>
              </a:ext>
            </a:extLst>
          </p:cNvPr>
          <p:cNvSpPr txBox="1"/>
          <p:nvPr/>
        </p:nvSpPr>
        <p:spPr>
          <a:xfrm>
            <a:off x="261248" y="549864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Stacking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642" y="141014"/>
            <a:ext cx="1689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앙상블 학습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앙상블 학습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학습은 여러 개의 </a:t>
            </a:r>
            <a:r>
              <a:rPr lang="en-US" altLang="ko-KR" b="1" dirty="0"/>
              <a:t>Estimator</a:t>
            </a:r>
            <a:r>
              <a:rPr lang="ko-KR" altLang="en-US" b="1" dirty="0"/>
              <a:t>를 생성하고 </a:t>
            </a:r>
            <a:r>
              <a:rPr lang="en-US" altLang="ko-KR" b="1" dirty="0"/>
              <a:t>Estimator </a:t>
            </a:r>
            <a:r>
              <a:rPr lang="ko-KR" altLang="en-US" b="1" dirty="0"/>
              <a:t>들을 결합시켜 보다 일반화된 결과를 예측하는 기법이다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학습을 이용하면 여러 개의 약한 모델을 조합하여 하나의 강한 모델 보다 좋은 성능을 보일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학습의 유형으로는 </a:t>
            </a:r>
            <a:r>
              <a:rPr lang="en-US" altLang="ko-KR" b="1" dirty="0"/>
              <a:t>Aggregation </a:t>
            </a:r>
            <a:r>
              <a:rPr lang="ko-KR" altLang="en-US" b="1" dirty="0"/>
              <a:t>방식과 </a:t>
            </a:r>
            <a:r>
              <a:rPr lang="en-US" altLang="ko-KR" b="1" dirty="0"/>
              <a:t>Boosting </a:t>
            </a:r>
            <a:r>
              <a:rPr lang="ko-KR" altLang="en-US" b="1" dirty="0"/>
              <a:t>방식이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학습의 기법으로 </a:t>
            </a:r>
            <a:r>
              <a:rPr lang="en-US" altLang="ko-KR" b="1" dirty="0"/>
              <a:t>Voting, Bagging, Random Forest,  Boosting </a:t>
            </a:r>
            <a:r>
              <a:rPr lang="ko-KR" altLang="en-US" b="1" dirty="0"/>
              <a:t>등이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 학습은 다양한 </a:t>
            </a:r>
            <a:r>
              <a:rPr lang="en-US" altLang="ko-KR" b="1" dirty="0"/>
              <a:t>Estimator</a:t>
            </a:r>
            <a:r>
              <a:rPr lang="ko-KR" altLang="en-US" b="1" dirty="0"/>
              <a:t>를 활용해 성능을 분산시키기 때문에</a:t>
            </a:r>
            <a:r>
              <a:rPr lang="en-US" altLang="ko-KR" b="1" dirty="0"/>
              <a:t>, </a:t>
            </a:r>
            <a:r>
              <a:rPr lang="ko-KR" altLang="en-US" b="1" dirty="0"/>
              <a:t>과대적합의 가능성을 줄일 수 있다</a:t>
            </a:r>
            <a:r>
              <a:rPr lang="en-US" altLang="ko-KR" b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1014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투표 기반 분류기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투표 기반 분류기</a:t>
            </a:r>
            <a:r>
              <a:rPr lang="en-US" altLang="ko-KR" sz="2400" b="1" dirty="0"/>
              <a:t>(1)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투표 기반 분류기는 학습 데이터로 다양한 알고리즘의 모델을 모두 학습시키고</a:t>
            </a:r>
            <a:r>
              <a:rPr lang="en-US" altLang="ko-KR" b="1" dirty="0"/>
              <a:t>, </a:t>
            </a:r>
            <a:r>
              <a:rPr lang="ko-KR" altLang="en-US" b="1" dirty="0"/>
              <a:t>모든 모델의 예측 결과를 취합하여 예측 결과를 도출한다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투표 기반 분류기는 개별 예측기가 많고</a:t>
            </a:r>
            <a:r>
              <a:rPr lang="en-US" altLang="ko-KR" b="1" dirty="0"/>
              <a:t>, </a:t>
            </a:r>
            <a:r>
              <a:rPr lang="ko-KR" altLang="en-US" b="1" dirty="0"/>
              <a:t>다양할수록 더 좋은 성능을 보인다</a:t>
            </a:r>
            <a:r>
              <a:rPr lang="en-US" altLang="ko-KR" b="1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2EACB2-6EB3-4B23-BAA6-7466EFB44E1F}"/>
              </a:ext>
            </a:extLst>
          </p:cNvPr>
          <p:cNvGrpSpPr/>
          <p:nvPr/>
        </p:nvGrpSpPr>
        <p:grpSpPr>
          <a:xfrm>
            <a:off x="2679519" y="1938822"/>
            <a:ext cx="3915028" cy="2354274"/>
            <a:chOff x="2679519" y="1791291"/>
            <a:chExt cx="3915028" cy="23542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04D222-6788-4D60-A506-F16C8F72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519" y="1791291"/>
              <a:ext cx="3915028" cy="18537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A6AD4-8CBC-4D44-91BF-819009170279}"/>
                </a:ext>
              </a:extLst>
            </p:cNvPr>
            <p:cNvSpPr txBox="1"/>
            <p:nvPr/>
          </p:nvSpPr>
          <p:spPr>
            <a:xfrm>
              <a:off x="3563888" y="3868566"/>
              <a:ext cx="2152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Voting Classifier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4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1248" y="141014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투표 기반 분류기</a:t>
            </a:r>
            <a:r>
              <a:rPr lang="en-US" altLang="ko-KR" sz="2000" b="1" spc="-150" dirty="0">
                <a:solidFill>
                  <a:schemeClr val="bg1"/>
                </a:solidFill>
              </a:rPr>
              <a:t> 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투표 기반 분류기</a:t>
            </a:r>
            <a:r>
              <a:rPr lang="en-US" altLang="ko-KR" sz="2400" b="1" dirty="0"/>
              <a:t>(2)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Hard Voting</a:t>
            </a:r>
            <a:r>
              <a:rPr lang="ko-KR" altLang="en-US" b="1" dirty="0"/>
              <a:t>은 개별 예측기의 예측 결과를 취합해 다수결 투표로 예측 결과를 결정한다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분류기들이 같은 종류의 오차를 만들어 내기 쉽기 때문에 앙상블의 정확도가 낮아 질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모든 개별 예측기들이 각 클래스에 대한 확률을 예측 할 수 있는</a:t>
            </a:r>
            <a:r>
              <a:rPr lang="en-US" altLang="ko-KR" b="1" dirty="0"/>
              <a:t> </a:t>
            </a:r>
            <a:r>
              <a:rPr lang="ko-KR" altLang="en-US" b="1" dirty="0"/>
              <a:t>경우에 </a:t>
            </a:r>
            <a:r>
              <a:rPr lang="en-US" altLang="ko-KR" b="1" dirty="0"/>
              <a:t>Soft Voting</a:t>
            </a:r>
            <a:r>
              <a:rPr lang="ko-KR" altLang="en-US" b="1" dirty="0"/>
              <a:t>을 사용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Soft Voting</a:t>
            </a:r>
            <a:r>
              <a:rPr lang="ko-KR" altLang="en-US" b="1" dirty="0"/>
              <a:t>은 개별 분류기의 예측을 평균 내어 확률이 가장 높은 클래스를 예측한다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보통 </a:t>
            </a:r>
            <a:r>
              <a:rPr lang="en-US" altLang="ko-KR" b="1" dirty="0"/>
              <a:t>Hard Voting </a:t>
            </a:r>
            <a:r>
              <a:rPr lang="ko-KR" altLang="en-US" b="1" dirty="0"/>
              <a:t>방식에 비해 </a:t>
            </a:r>
            <a:r>
              <a:rPr lang="en-US" altLang="ko-KR" b="1" dirty="0"/>
              <a:t>Soft Voting</a:t>
            </a:r>
            <a:r>
              <a:rPr lang="ko-KR" altLang="en-US" b="1" dirty="0"/>
              <a:t>이 더 좋은 성능을 보인다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45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492" y="141014"/>
            <a:ext cx="240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Bagging &amp; Pasting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Bagging &amp; Pasting(1)</a:t>
            </a:r>
          </a:p>
          <a:p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과 </a:t>
            </a:r>
            <a:r>
              <a:rPr lang="en-US" altLang="ko-KR" b="1" dirty="0"/>
              <a:t>Pasting</a:t>
            </a:r>
            <a:r>
              <a:rPr lang="ko-KR" altLang="en-US" b="1" dirty="0"/>
              <a:t>은 훈련 세트를 무작위로 샘플링해 만든 여러 개의 서브셋으로 여러 예측기를 학습하고 각 예측기의 결과를 취합하는 방식이다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 세트를 샘플링 할 때에 중복을 허용하면 </a:t>
            </a:r>
            <a:r>
              <a:rPr lang="en-US" altLang="ko-KR" b="1" dirty="0"/>
              <a:t>Bagging, </a:t>
            </a:r>
            <a:r>
              <a:rPr lang="ko-KR" altLang="en-US" b="1" dirty="0"/>
              <a:t>중복을 허용하지 않으면 </a:t>
            </a:r>
            <a:r>
              <a:rPr lang="en-US" altLang="ko-KR" b="1" dirty="0"/>
              <a:t>Pasting</a:t>
            </a:r>
            <a:r>
              <a:rPr lang="ko-KR" altLang="en-US" b="1" dirty="0"/>
              <a:t>이라고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중복의 허용 여부는 </a:t>
            </a:r>
            <a:r>
              <a:rPr lang="en-US" altLang="ko-KR" b="1" dirty="0"/>
              <a:t>bootstrap </a:t>
            </a:r>
            <a:r>
              <a:rPr lang="ko-KR" altLang="en-US" b="1" dirty="0"/>
              <a:t>매개변수로 설정</a:t>
            </a:r>
            <a:r>
              <a:rPr lang="en-US" altLang="ko-KR" b="1" dirty="0"/>
              <a:t> </a:t>
            </a:r>
            <a:r>
              <a:rPr lang="ko-KR" altLang="en-US" b="1" dirty="0"/>
              <a:t>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1F7103-30D9-47CF-AE30-50689E30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03" y="1700808"/>
            <a:ext cx="4073138" cy="23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492" y="141014"/>
            <a:ext cx="240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Bagging &amp; Pasting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Bagging &amp; Pasting(2)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투표 기반 분류기와 다르게 한 종류의 모델을 사용하여 여러 개의 예측기를 구성한다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개별 예측기의 결과를 집계할 때에</a:t>
            </a:r>
            <a:r>
              <a:rPr lang="en-US" altLang="ko-KR" b="1" dirty="0"/>
              <a:t>, </a:t>
            </a:r>
            <a:r>
              <a:rPr lang="ko-KR" altLang="en-US" b="1" dirty="0"/>
              <a:t>분류에 대해서는 통계적 </a:t>
            </a:r>
            <a:r>
              <a:rPr lang="ko-KR" altLang="en-US" b="1" dirty="0" err="1"/>
              <a:t>최빈값을</a:t>
            </a:r>
            <a:r>
              <a:rPr lang="ko-KR" altLang="en-US" b="1" dirty="0"/>
              <a:t> 회귀에 대해서는 평균을 수집 함수로 사용한다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과 </a:t>
            </a:r>
            <a:r>
              <a:rPr lang="en-US" altLang="ko-KR" b="1" dirty="0"/>
              <a:t>Pasting</a:t>
            </a:r>
            <a:r>
              <a:rPr lang="ko-KR" altLang="en-US" b="1" dirty="0"/>
              <a:t>은 개별 예측기에 대한 학습과 예측을 병렬로 수행 할 수 있기 때문에 확장성이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이나 </a:t>
            </a:r>
            <a:r>
              <a:rPr lang="en-US" altLang="ko-KR" b="1" dirty="0"/>
              <a:t>Pasting</a:t>
            </a:r>
            <a:r>
              <a:rPr lang="ko-KR" altLang="en-US" b="1" dirty="0"/>
              <a:t>에서 전체 훈련 세트를 사용하면서</a:t>
            </a:r>
            <a:r>
              <a:rPr lang="en-US" altLang="ko-KR" b="1" dirty="0"/>
              <a:t>,</a:t>
            </a:r>
            <a:r>
              <a:rPr lang="ko-KR" altLang="en-US" b="1" dirty="0"/>
              <a:t> 특성에 대한 샘플링을 수행하는 경우를 랜덤</a:t>
            </a:r>
            <a:r>
              <a:rPr lang="en-US" altLang="ko-KR" b="1" dirty="0"/>
              <a:t>-</a:t>
            </a:r>
            <a:r>
              <a:rPr lang="ko-KR" altLang="en-US" b="1" dirty="0"/>
              <a:t>패치 방식이라고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 세트와 훈련 세트의 특성에 대해 모두 샘플링을 진행하는 경우를 랜덤</a:t>
            </a:r>
            <a:r>
              <a:rPr lang="en-US" altLang="ko-KR" b="1" dirty="0"/>
              <a:t>-</a:t>
            </a:r>
            <a:r>
              <a:rPr lang="ko-KR" altLang="en-US" b="1" dirty="0"/>
              <a:t>서브스페이스 방식이라고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랜덤</a:t>
            </a:r>
            <a:r>
              <a:rPr lang="en-US" altLang="ko-KR" b="1" dirty="0"/>
              <a:t>-</a:t>
            </a:r>
            <a:r>
              <a:rPr lang="ko-KR" altLang="en-US" b="1" dirty="0"/>
              <a:t>패치와 랜덤</a:t>
            </a:r>
            <a:r>
              <a:rPr lang="en-US" altLang="ko-KR" b="1" dirty="0"/>
              <a:t>-</a:t>
            </a:r>
            <a:r>
              <a:rPr lang="ko-KR" altLang="en-US" b="1" dirty="0"/>
              <a:t>서브스페이스는 이미지와 같은 고차원의 데이터셋을 다루는 경우에 유용하다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31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9492" y="141014"/>
            <a:ext cx="2407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3. Bagging &amp; Pasting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Out-of-bag Error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Bagging</a:t>
            </a:r>
            <a:r>
              <a:rPr lang="ko-KR" altLang="en-US" b="1" dirty="0"/>
              <a:t>을 사용하면 중복을 허용해서 샘플링을 하기 때문에 어떠한 한 번도 샘플링 되지 않는 샘플이 존재한다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선택 되지 않은 샘플은 훈련 세트의 약 </a:t>
            </a:r>
            <a:r>
              <a:rPr lang="en-US" altLang="ko-KR" b="1" dirty="0"/>
              <a:t>37%</a:t>
            </a:r>
            <a:r>
              <a:rPr lang="ko-KR" altLang="en-US" b="1" dirty="0"/>
              <a:t>이고</a:t>
            </a:r>
            <a:r>
              <a:rPr lang="en-US" altLang="ko-KR" b="1" dirty="0"/>
              <a:t>, Out-of-bag </a:t>
            </a:r>
            <a:r>
              <a:rPr lang="ko-KR" altLang="en-US" b="1" dirty="0"/>
              <a:t>샘플이라고 부른다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훈련을 진행하는 동안 </a:t>
            </a:r>
            <a:r>
              <a:rPr lang="en-US" altLang="ko-KR" b="1" dirty="0"/>
              <a:t>Out-of-bag </a:t>
            </a:r>
            <a:r>
              <a:rPr lang="ko-KR" altLang="en-US" b="1" dirty="0"/>
              <a:t>샘플은 사용되지 않으므로</a:t>
            </a:r>
            <a:r>
              <a:rPr lang="en-US" altLang="ko-KR" b="1" dirty="0"/>
              <a:t>, Validation Set</a:t>
            </a:r>
            <a:r>
              <a:rPr lang="ko-KR" altLang="en-US" b="1" dirty="0"/>
              <a:t>으로 사용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앙상블의 평가는 </a:t>
            </a:r>
            <a:r>
              <a:rPr lang="en-US" altLang="ko-KR" b="1" dirty="0"/>
              <a:t>Validation Set</a:t>
            </a:r>
            <a:r>
              <a:rPr lang="ko-KR" altLang="en-US" b="1" dirty="0"/>
              <a:t>을 이용한 개별 예측기의 평가를 평균 내어 구한다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251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700" y="141014"/>
            <a:ext cx="2042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Random Forest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Ensemble Learning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1075206"/>
            <a:ext cx="799288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Random Forest</a:t>
            </a:r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</a:t>
            </a:r>
            <a:r>
              <a:rPr lang="en-US" altLang="ko-KR" b="1" dirty="0"/>
              <a:t>Decision Tree</a:t>
            </a:r>
            <a:r>
              <a:rPr lang="ko-KR" altLang="en-US" b="1" dirty="0"/>
              <a:t>를 예측기로 </a:t>
            </a:r>
            <a:r>
              <a:rPr lang="en-US" altLang="ko-KR" b="1" dirty="0"/>
              <a:t>Bagging</a:t>
            </a:r>
            <a:r>
              <a:rPr lang="ko-KR" altLang="en-US" b="1" dirty="0"/>
              <a:t>이나 </a:t>
            </a:r>
            <a:r>
              <a:rPr lang="en-US" altLang="ko-KR" b="1" dirty="0"/>
              <a:t>Pasting</a:t>
            </a:r>
            <a:r>
              <a:rPr lang="ko-KR" altLang="en-US" b="1" dirty="0"/>
              <a:t>을 적용한 앙상블 기법이다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Bagging </a:t>
            </a:r>
            <a:r>
              <a:rPr lang="ko-KR" altLang="en-US" b="1" dirty="0"/>
              <a:t>분류기의 </a:t>
            </a:r>
            <a:r>
              <a:rPr lang="en-US" altLang="ko-KR" b="1" dirty="0"/>
              <a:t>Estimator</a:t>
            </a:r>
            <a:r>
              <a:rPr lang="ko-KR" altLang="en-US" b="1" dirty="0"/>
              <a:t>를 </a:t>
            </a:r>
            <a:r>
              <a:rPr lang="en-US" altLang="ko-KR" b="1" dirty="0"/>
              <a:t>Decision Tree </a:t>
            </a:r>
            <a:r>
              <a:rPr lang="ko-KR" altLang="en-US" b="1" dirty="0"/>
              <a:t>분류기로 하면 </a:t>
            </a:r>
            <a:r>
              <a:rPr lang="en-US" altLang="ko-KR" b="1" dirty="0"/>
              <a:t>Random Forest</a:t>
            </a:r>
            <a:r>
              <a:rPr lang="ko-KR" altLang="en-US" b="1" dirty="0"/>
              <a:t>와 거의 유사한 기능을 수행한다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</a:t>
            </a:r>
            <a:r>
              <a:rPr lang="en-US" altLang="ko-KR" b="1" dirty="0"/>
              <a:t>Bagging</a:t>
            </a:r>
            <a:r>
              <a:rPr lang="ko-KR" altLang="en-US" b="1" dirty="0"/>
              <a:t>에 필요한 매개변수와 </a:t>
            </a:r>
            <a:r>
              <a:rPr lang="en-US" altLang="ko-KR" b="1" dirty="0"/>
              <a:t>Decision Tree </a:t>
            </a:r>
            <a:r>
              <a:rPr lang="ko-KR" altLang="en-US" b="1" dirty="0"/>
              <a:t>모델에 필요한 매개변수를 모두 조정 할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  <a:r>
              <a:rPr lang="ko-KR" altLang="en-US" b="1" dirty="0"/>
              <a:t>는 트리의 노드를 분할 할 때에 전체 특성을 고려하는 것이 아닌 무작위로 선택된 </a:t>
            </a:r>
            <a:r>
              <a:rPr lang="en-US" altLang="ko-KR" b="1" dirty="0"/>
              <a:t>N</a:t>
            </a:r>
            <a:r>
              <a:rPr lang="ko-KR" altLang="en-US" b="1" dirty="0"/>
              <a:t>개의 특성 중 불순도를 가장 낮추는 특성을 이용해 분할을 진행한다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Extra Tree</a:t>
            </a:r>
            <a:r>
              <a:rPr lang="ko-KR" altLang="en-US" b="1" dirty="0"/>
              <a:t>는 더욱 무작위성을 주입하기 위해 최적의 </a:t>
            </a:r>
            <a:r>
              <a:rPr lang="ko-KR" altLang="en-US" b="1" dirty="0" err="1"/>
              <a:t>최적의</a:t>
            </a:r>
            <a:r>
              <a:rPr lang="ko-KR" altLang="en-US" b="1" dirty="0"/>
              <a:t> 분할을 하는 특성을 찾는 것이 아닌</a:t>
            </a:r>
            <a:r>
              <a:rPr lang="en-US" altLang="ko-KR" b="1" dirty="0"/>
              <a:t>,</a:t>
            </a:r>
            <a:r>
              <a:rPr lang="ko-KR" altLang="en-US" b="1" dirty="0"/>
              <a:t> 무작위로 선택된 특성에 대해 분할을 진행하고 그 중에서 최적의 분할을 선택하는 방식을 취한다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3901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748</Words>
  <Application>Microsoft Office PowerPoint</Application>
  <PresentationFormat>화면 슬라이드 쇼(4:3)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115</cp:revision>
  <dcterms:created xsi:type="dcterms:W3CDTF">2016-11-03T20:47:04Z</dcterms:created>
  <dcterms:modified xsi:type="dcterms:W3CDTF">2021-02-11T13:59:16Z</dcterms:modified>
</cp:coreProperties>
</file>