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0" r:id="rId3"/>
    <p:sldId id="287" r:id="rId4"/>
    <p:sldId id="289" r:id="rId5"/>
    <p:sldId id="288" r:id="rId6"/>
    <p:sldId id="290" r:id="rId7"/>
    <p:sldId id="291" r:id="rId8"/>
    <p:sldId id="292" r:id="rId9"/>
    <p:sldId id="293" r:id="rId10"/>
    <p:sldId id="294" r:id="rId11"/>
    <p:sldId id="295" r:id="rId12"/>
    <p:sldId id="299" r:id="rId13"/>
    <p:sldId id="298" r:id="rId14"/>
    <p:sldId id="297" r:id="rId15"/>
    <p:sldId id="296" r:id="rId16"/>
    <p:sldId id="300" r:id="rId17"/>
    <p:sldId id="301" r:id="rId18"/>
    <p:sldId id="302" r:id="rId19"/>
    <p:sldId id="303" r:id="rId20"/>
    <p:sldId id="25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석준" initials="이석" lastIdx="1" clrIdx="0">
    <p:extLst>
      <p:ext uri="{19B8F6BF-5375-455C-9EA6-DF929625EA0E}">
        <p15:presenceInfo xmlns:p15="http://schemas.microsoft.com/office/powerpoint/2012/main" userId="8ffaee84be60e1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7" autoAdjust="0"/>
  </p:normalViewPr>
  <p:slideViewPr>
    <p:cSldViewPr>
      <p:cViewPr varScale="1">
        <p:scale>
          <a:sx n="70" d="100"/>
          <a:sy n="70" d="100"/>
        </p:scale>
        <p:origin x="181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서포트 벡터 </a:t>
            </a:r>
            <a:r>
              <a:rPr lang="ko-KR" altLang="en-US" sz="1200" dirty="0" err="1"/>
              <a:t>머신의</a:t>
            </a:r>
            <a:r>
              <a:rPr lang="ko-KR" altLang="en-US" sz="1200" dirty="0"/>
              <a:t> 발표를 맡은 이석준입니다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지금부터 발표 시작하겠습니다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Gamma</a:t>
            </a:r>
            <a:r>
              <a:rPr lang="ko-KR" altLang="en-US" dirty="0"/>
              <a:t>의 값에 따른 결정 경계를 알아보겠습니다</a:t>
            </a:r>
            <a:r>
              <a:rPr lang="en-US" altLang="ko-KR" dirty="0"/>
              <a:t>. </a:t>
            </a:r>
            <a:r>
              <a:rPr lang="ko-KR" altLang="en-US" dirty="0"/>
              <a:t>왼쪽은 </a:t>
            </a:r>
            <a:r>
              <a:rPr lang="en-US" altLang="ko-KR" dirty="0"/>
              <a:t>gamma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인 경우입니다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(click)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gamma</a:t>
            </a:r>
            <a:r>
              <a:rPr lang="ko-KR" altLang="en-US" dirty="0"/>
              <a:t>값을 </a:t>
            </a:r>
            <a:r>
              <a:rPr lang="en-US" altLang="ko-KR" dirty="0"/>
              <a:t>0.1</a:t>
            </a:r>
            <a:r>
              <a:rPr lang="ko-KR" altLang="en-US" dirty="0"/>
              <a:t>로 줄이게 된다면 각 샘플의 영향 범위가 넓어져서 더 완만한 결정 경계를 갖습니다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(click)</a:t>
            </a:r>
          </a:p>
          <a:p>
            <a:r>
              <a:rPr lang="en-US" altLang="ko-KR" dirty="0"/>
              <a:t>Gamma</a:t>
            </a:r>
            <a:r>
              <a:rPr lang="ko-KR" altLang="en-US" dirty="0"/>
              <a:t>값을 </a:t>
            </a:r>
            <a:r>
              <a:rPr lang="en-US" altLang="ko-KR" dirty="0"/>
              <a:t>10</a:t>
            </a:r>
            <a:r>
              <a:rPr lang="ko-KR" altLang="en-US" dirty="0"/>
              <a:t>으로 늘리게 된다면 각 샘플의 영향 범위가 좁아져서 자신의 클래스에 국한된 결정 경계를 갖게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(click)</a:t>
            </a:r>
          </a:p>
          <a:p>
            <a:r>
              <a:rPr lang="ko-KR" altLang="en-US" dirty="0"/>
              <a:t>왼쪽의 그림은 작은 </a:t>
            </a:r>
            <a:r>
              <a:rPr lang="en-US" altLang="ko-KR" dirty="0"/>
              <a:t>C</a:t>
            </a:r>
            <a:r>
              <a:rPr lang="ko-KR" altLang="en-US" dirty="0"/>
              <a:t>의 값을 가지고 오른쪽은 큰 </a:t>
            </a:r>
            <a:r>
              <a:rPr lang="en-US" altLang="ko-KR" dirty="0"/>
              <a:t>C</a:t>
            </a:r>
            <a:r>
              <a:rPr lang="ko-KR" altLang="en-US" dirty="0"/>
              <a:t>의 값을 갖습니다</a:t>
            </a:r>
            <a:r>
              <a:rPr lang="en-US" altLang="ko-KR" dirty="0"/>
              <a:t>. </a:t>
            </a:r>
            <a:r>
              <a:rPr lang="ko-KR" altLang="en-US" dirty="0"/>
              <a:t>왼쪽의 경우에는 오른쪽에 비해서 많은 마진 오류를 허용한다는 것을 확인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하이퍼</a:t>
            </a:r>
            <a:r>
              <a:rPr lang="ko-KR" altLang="en-US" dirty="0"/>
              <a:t> 파라미터 </a:t>
            </a:r>
            <a:r>
              <a:rPr lang="en-US" altLang="ko-KR" dirty="0"/>
              <a:t>C</a:t>
            </a:r>
            <a:r>
              <a:rPr lang="ko-KR" altLang="en-US" dirty="0"/>
              <a:t>와 </a:t>
            </a:r>
            <a:r>
              <a:rPr lang="en-US" altLang="ko-KR" dirty="0"/>
              <a:t>gamma</a:t>
            </a:r>
            <a:r>
              <a:rPr lang="ko-KR" altLang="en-US" dirty="0"/>
              <a:t>의 값을 적절하게 조절하면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SVM</a:t>
            </a:r>
            <a:r>
              <a:rPr lang="ko-KR" altLang="en-US" dirty="0"/>
              <a:t> 모델의 성능을 향상시킬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2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다음으로는 제가 실습한 과정에 대해 설명 드리겠습니다</a:t>
            </a:r>
            <a:r>
              <a:rPr lang="en-US" altLang="ko-KR" dirty="0"/>
              <a:t>. </a:t>
            </a:r>
            <a:r>
              <a:rPr lang="ko-KR" altLang="en-US" dirty="0"/>
              <a:t>먼저 멀티 클래스에 대한 분류를 진행하기 위해서 다음과 같이 </a:t>
            </a:r>
            <a:r>
              <a:rPr lang="en-US" altLang="ko-KR" dirty="0"/>
              <a:t>3</a:t>
            </a:r>
            <a:r>
              <a:rPr lang="ko-KR" altLang="en-US" dirty="0"/>
              <a:t>개의 클래스를 갖는 데이터를 만들었습니다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(click)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en-US" altLang="ko-KR" dirty="0" err="1"/>
              <a:t>LinearSVC</a:t>
            </a:r>
            <a:r>
              <a:rPr lang="en-US" altLang="ko-KR" dirty="0"/>
              <a:t> </a:t>
            </a:r>
            <a:r>
              <a:rPr lang="ko-KR" altLang="en-US" dirty="0"/>
              <a:t>모델을 이용해서 </a:t>
            </a:r>
            <a:r>
              <a:rPr lang="en-US" altLang="ko-KR" dirty="0"/>
              <a:t>‘</a:t>
            </a:r>
            <a:r>
              <a:rPr lang="en-US" altLang="ko-KR" dirty="0" err="1"/>
              <a:t>ovr</a:t>
            </a:r>
            <a:r>
              <a:rPr lang="en-US" altLang="ko-KR" dirty="0"/>
              <a:t>’ </a:t>
            </a:r>
            <a:r>
              <a:rPr lang="ko-KR" altLang="en-US" dirty="0"/>
              <a:t>전략으로 학습을 진행하였습니다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63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학습 모델의 </a:t>
            </a:r>
            <a:r>
              <a:rPr lang="en-US" altLang="ko-KR" dirty="0"/>
              <a:t>coefficient</a:t>
            </a:r>
            <a:r>
              <a:rPr lang="ko-KR" altLang="en-US" dirty="0"/>
              <a:t>와 </a:t>
            </a:r>
            <a:r>
              <a:rPr lang="en-US" altLang="ko-KR" dirty="0"/>
              <a:t>intercept</a:t>
            </a:r>
            <a:r>
              <a:rPr lang="ko-KR" altLang="en-US" dirty="0"/>
              <a:t>라는 속성에는 각 클래스의 </a:t>
            </a:r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Bias </a:t>
            </a:r>
            <a:r>
              <a:rPr lang="ko-KR" altLang="en-US" dirty="0"/>
              <a:t>값이 저장되어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Bias</a:t>
            </a:r>
            <a:r>
              <a:rPr lang="ko-KR" altLang="en-US" dirty="0"/>
              <a:t>는 특성과 함께 모델의 예측 함수를 이루는 값들입니다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는 각 특성의 가중치를 의미하기 때문에 특성의 수 만큼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실습에서는 </a:t>
            </a:r>
            <a:r>
              <a:rPr lang="en-US" altLang="ko-KR" dirty="0"/>
              <a:t>2</a:t>
            </a:r>
            <a:r>
              <a:rPr lang="ko-KR" altLang="en-US" dirty="0"/>
              <a:t>개의 특성이 존재하기 때문에 클래스마다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Weight </a:t>
            </a:r>
            <a:r>
              <a:rPr lang="ko-KR" altLang="en-US" dirty="0"/>
              <a:t>값을 갖습니다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10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학습 모델에 저장되어 있는 각 클래스의 </a:t>
            </a:r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Bias </a:t>
            </a:r>
            <a:r>
              <a:rPr lang="ko-KR" altLang="en-US" dirty="0"/>
              <a:t>값을 이용하여 결정 경계를 그릴 수 있습니다</a:t>
            </a:r>
            <a:r>
              <a:rPr lang="en-US" altLang="ko-KR" dirty="0"/>
              <a:t>. </a:t>
            </a:r>
            <a:r>
              <a:rPr lang="ko-KR" altLang="en-US" dirty="0"/>
              <a:t>아래의 직선의 방정식을 이용해서 </a:t>
            </a:r>
            <a:r>
              <a:rPr lang="en-US" altLang="ko-KR" dirty="0"/>
              <a:t>Plotting </a:t>
            </a:r>
            <a:r>
              <a:rPr lang="ko-KR" altLang="en-US" dirty="0"/>
              <a:t>할 수 있는데</a:t>
            </a:r>
            <a:r>
              <a:rPr lang="en-US" altLang="ko-KR" dirty="0"/>
              <a:t>, </a:t>
            </a:r>
            <a:r>
              <a:rPr lang="ko-KR" altLang="en-US" dirty="0"/>
              <a:t>오른쪽의</a:t>
            </a:r>
            <a:r>
              <a:rPr lang="en-US" altLang="ko-KR" dirty="0"/>
              <a:t> </a:t>
            </a:r>
            <a:r>
              <a:rPr lang="ko-KR" altLang="en-US" dirty="0"/>
              <a:t>결과를 보면 </a:t>
            </a:r>
            <a:r>
              <a:rPr lang="en-US" altLang="ko-KR" dirty="0"/>
              <a:t>‘</a:t>
            </a:r>
            <a:r>
              <a:rPr lang="en-US" altLang="ko-KR" dirty="0" err="1"/>
              <a:t>ovr</a:t>
            </a:r>
            <a:r>
              <a:rPr lang="en-US" altLang="ko-KR" dirty="0"/>
              <a:t>’ </a:t>
            </a:r>
            <a:r>
              <a:rPr lang="ko-KR" altLang="en-US" dirty="0"/>
              <a:t>전략을 사용했기 때문에 각 클래스는 나머지 클래스 들과의 결정 경계를 갖는다는 것을 알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72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다음으로는 과일 이미지를 데이터로 이용하여 </a:t>
            </a:r>
            <a:r>
              <a:rPr lang="en-US" altLang="ko-KR" dirty="0"/>
              <a:t>12</a:t>
            </a:r>
            <a:r>
              <a:rPr lang="ko-KR" altLang="en-US" dirty="0"/>
              <a:t>종류의 과일을 분류하는 분류기를 학습시켜 보았습니다</a:t>
            </a:r>
            <a:r>
              <a:rPr lang="en-US" altLang="ko-KR" dirty="0"/>
              <a:t>. </a:t>
            </a:r>
            <a:r>
              <a:rPr lang="ko-KR" altLang="en-US" dirty="0"/>
              <a:t>과일 이미지 데이터셋은 </a:t>
            </a:r>
            <a:r>
              <a:rPr lang="en-US" altLang="ko-KR" dirty="0"/>
              <a:t>Kaggle </a:t>
            </a:r>
            <a:r>
              <a:rPr lang="ko-KR" altLang="en-US" dirty="0"/>
              <a:t>사이트에서 다운로드 받았습니다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(click)</a:t>
            </a:r>
          </a:p>
          <a:p>
            <a:r>
              <a:rPr lang="ko-KR" altLang="en-US" dirty="0"/>
              <a:t>데이터셋은 </a:t>
            </a:r>
            <a:r>
              <a:rPr lang="en-US" altLang="ko-KR" dirty="0"/>
              <a:t>Training Set</a:t>
            </a:r>
            <a:r>
              <a:rPr lang="ko-KR" altLang="en-US" dirty="0"/>
              <a:t> </a:t>
            </a:r>
            <a:r>
              <a:rPr lang="en-US" altLang="ko-KR" dirty="0"/>
              <a:t>5682</a:t>
            </a:r>
            <a:r>
              <a:rPr lang="ko-KR" altLang="en-US" dirty="0"/>
              <a:t>장 </a:t>
            </a:r>
            <a:r>
              <a:rPr lang="en-US" altLang="ko-KR" dirty="0"/>
              <a:t>Test Set 1904</a:t>
            </a:r>
            <a:r>
              <a:rPr lang="ko-KR" altLang="en-US" dirty="0"/>
              <a:t>장으로 이루어져 있고</a:t>
            </a:r>
            <a:r>
              <a:rPr lang="en-US" altLang="ko-KR" dirty="0"/>
              <a:t>, </a:t>
            </a:r>
            <a:r>
              <a:rPr lang="ko-KR" altLang="en-US" dirty="0"/>
              <a:t>각 이미지는 </a:t>
            </a:r>
            <a:r>
              <a:rPr lang="en-US" altLang="ko-KR" dirty="0"/>
              <a:t>100x100</a:t>
            </a:r>
            <a:r>
              <a:rPr lang="ko-KR" altLang="en-US" dirty="0"/>
              <a:t>픽셀의 모양이며 한 픽셀은 컬러 이미지 이므로 </a:t>
            </a:r>
            <a:r>
              <a:rPr lang="en-US" altLang="ko-KR" dirty="0"/>
              <a:t>RGB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채널의 값을 갖습니다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(click)</a:t>
            </a:r>
          </a:p>
          <a:p>
            <a:r>
              <a:rPr lang="en-US" altLang="ko-KR" dirty="0"/>
              <a:t>Image</a:t>
            </a:r>
            <a:r>
              <a:rPr lang="ko-KR" altLang="en-US" dirty="0"/>
              <a:t>를 데이터셋으로 만드는 과정은 다음과 같습니다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/>
              <a:t>OpenCV</a:t>
            </a:r>
            <a:r>
              <a:rPr lang="ko-KR" altLang="en-US" dirty="0"/>
              <a:t>를 이용하여 이미지 데이터를 </a:t>
            </a:r>
            <a:r>
              <a:rPr lang="ko-KR" altLang="en-US" dirty="0" err="1"/>
              <a:t>로드합니다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(100, 100, 3)</a:t>
            </a:r>
            <a:r>
              <a:rPr lang="ko-KR" altLang="en-US" dirty="0"/>
              <a:t>의</a:t>
            </a:r>
            <a:r>
              <a:rPr lang="en-US" altLang="ko-KR" dirty="0"/>
              <a:t> shape</a:t>
            </a:r>
            <a:r>
              <a:rPr lang="ko-KR" altLang="en-US" dirty="0"/>
              <a:t>을 갖는 이미지 데이터를 </a:t>
            </a:r>
            <a:r>
              <a:rPr lang="en-US" altLang="ko-KR" dirty="0"/>
              <a:t>1</a:t>
            </a:r>
            <a:r>
              <a:rPr lang="ko-KR" altLang="en-US" dirty="0"/>
              <a:t>차원으로 </a:t>
            </a:r>
            <a:r>
              <a:rPr lang="en-US" altLang="ko-KR" dirty="0"/>
              <a:t>reshape </a:t>
            </a:r>
            <a:r>
              <a:rPr lang="ko-KR" altLang="en-US" dirty="0"/>
              <a:t>해줍니다</a:t>
            </a:r>
            <a:r>
              <a:rPr lang="en-US" altLang="ko-KR" dirty="0"/>
              <a:t>. </a:t>
            </a:r>
            <a:r>
              <a:rPr lang="ko-KR" altLang="en-US" dirty="0"/>
              <a:t>이 후에</a:t>
            </a:r>
            <a:r>
              <a:rPr lang="en-US" altLang="ko-KR" dirty="0"/>
              <a:t>, </a:t>
            </a:r>
            <a:r>
              <a:rPr lang="ko-KR" altLang="en-US" dirty="0"/>
              <a:t>이미지 데이터를 축적하기 위한 차원을 하나 추가해주고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en-US" altLang="ko-KR" dirty="0"/>
              <a:t> array</a:t>
            </a:r>
            <a:r>
              <a:rPr lang="ko-KR" altLang="en-US" dirty="0"/>
              <a:t>로 레이블링을 진행하면서 축적합니다</a:t>
            </a:r>
            <a:r>
              <a:rPr lang="en-US" altLang="ko-KR" dirty="0"/>
              <a:t>. </a:t>
            </a:r>
            <a:r>
              <a:rPr lang="ko-KR" altLang="en-US" dirty="0"/>
              <a:t>효과적인 학습을 위해서 데이터셋과 레이블셋에 대해 랜덤 </a:t>
            </a:r>
            <a:r>
              <a:rPr lang="ko-KR" altLang="en-US" dirty="0" err="1"/>
              <a:t>셔플링을</a:t>
            </a:r>
            <a:r>
              <a:rPr lang="ko-KR" altLang="en-US" dirty="0"/>
              <a:t> 진행해주고</a:t>
            </a:r>
            <a:r>
              <a:rPr lang="en-US" altLang="ko-KR" dirty="0"/>
              <a:t>,</a:t>
            </a:r>
            <a:r>
              <a:rPr lang="ko-KR" altLang="en-US" dirty="0"/>
              <a:t> 만들어진 데이터셋을 </a:t>
            </a:r>
            <a:r>
              <a:rPr lang="ko-KR" altLang="en-US" dirty="0" err="1"/>
              <a:t>넘파이</a:t>
            </a:r>
            <a:r>
              <a:rPr lang="ko-KR" altLang="en-US" dirty="0"/>
              <a:t> 파일로 저장하면 모든 과정이 끝납니다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(click)</a:t>
            </a:r>
          </a:p>
          <a:p>
            <a:r>
              <a:rPr lang="ko-KR" altLang="en-US" dirty="0"/>
              <a:t>최종적으로 만들어진 데이터셋과 레이블셋의 </a:t>
            </a:r>
            <a:r>
              <a:rPr lang="en-US" altLang="ko-KR" dirty="0"/>
              <a:t>shape</a:t>
            </a:r>
            <a:r>
              <a:rPr lang="ko-KR" altLang="en-US" dirty="0"/>
              <a:t>을 확인해보면 다음과 같이 생성된 것을 알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(click)</a:t>
            </a:r>
          </a:p>
          <a:p>
            <a:r>
              <a:rPr lang="ko-KR" altLang="en-US" dirty="0"/>
              <a:t>이 코드는 앞서 말한 데이터셋 생성 과정을 수행하기 위해 작성한 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808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모든 픽셀이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255</a:t>
            </a:r>
            <a:r>
              <a:rPr lang="ko-KR" altLang="en-US" dirty="0"/>
              <a:t>사이의 동일한 스케일을 갖기때문에 특성 스케일링은 진행하지 않았습니다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가장 기본적인 </a:t>
            </a:r>
            <a:r>
              <a:rPr lang="en-US" altLang="ko-KR" dirty="0" err="1"/>
              <a:t>LinearSVC</a:t>
            </a:r>
            <a:r>
              <a:rPr lang="en-US" altLang="ko-KR" dirty="0"/>
              <a:t> </a:t>
            </a:r>
            <a:r>
              <a:rPr lang="ko-KR" altLang="en-US" dirty="0"/>
              <a:t>모델로 학습을 진행한 결과 약 </a:t>
            </a:r>
            <a:r>
              <a:rPr lang="en-US" altLang="ko-KR" dirty="0"/>
              <a:t>94%</a:t>
            </a:r>
            <a:r>
              <a:rPr lang="ko-KR" altLang="en-US" dirty="0"/>
              <a:t>의 정확도를 보였습니다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(click) </a:t>
            </a:r>
          </a:p>
          <a:p>
            <a:r>
              <a:rPr lang="ko-KR" altLang="en-US" dirty="0"/>
              <a:t>다음으로 </a:t>
            </a:r>
            <a:r>
              <a:rPr lang="en-US" altLang="ko-KR" dirty="0"/>
              <a:t>linear kernel</a:t>
            </a:r>
            <a:r>
              <a:rPr lang="ko-KR" altLang="en-US" dirty="0"/>
              <a:t>과 </a:t>
            </a:r>
            <a:r>
              <a:rPr lang="en-US" altLang="ko-KR" dirty="0" err="1"/>
              <a:t>rbf</a:t>
            </a:r>
            <a:r>
              <a:rPr lang="en-US" altLang="ko-KR" dirty="0"/>
              <a:t> kernel</a:t>
            </a:r>
            <a:r>
              <a:rPr lang="ko-KR" altLang="en-US" dirty="0"/>
              <a:t>로 학습시킨 분류기의 정확도 역시 이전과 비슷한 수준인 약 </a:t>
            </a:r>
            <a:r>
              <a:rPr lang="en-US" altLang="ko-KR" dirty="0"/>
              <a:t>94%</a:t>
            </a:r>
            <a:r>
              <a:rPr lang="ko-KR" altLang="en-US" dirty="0"/>
              <a:t>로 나타났습니다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(click)</a:t>
            </a:r>
          </a:p>
          <a:p>
            <a:r>
              <a:rPr lang="en-US" altLang="ko-KR" dirty="0" err="1"/>
              <a:t>LinearSVC</a:t>
            </a:r>
            <a:r>
              <a:rPr lang="ko-KR" altLang="en-US" dirty="0"/>
              <a:t>와 </a:t>
            </a:r>
            <a:r>
              <a:rPr lang="en-US" altLang="ko-KR" dirty="0"/>
              <a:t>kernel SVC </a:t>
            </a:r>
            <a:r>
              <a:rPr lang="ko-KR" altLang="en-US" dirty="0"/>
              <a:t>모델은 다음과 같은 시간 복잡도를 갖기 때문에 샘플의 수를 고려해서 적절한 모델을 선택해야합니다</a:t>
            </a:r>
            <a:r>
              <a:rPr lang="en-US" altLang="ko-KR" dirty="0"/>
              <a:t>. </a:t>
            </a:r>
            <a:r>
              <a:rPr lang="ko-KR" altLang="en-US" dirty="0"/>
              <a:t>저는 실습을 수행하기 때문에 두가지 모델을 모두 학습시켰습니다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578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LinearSVC</a:t>
            </a:r>
            <a:r>
              <a:rPr lang="en-US" altLang="ko-KR" dirty="0"/>
              <a:t> </a:t>
            </a:r>
            <a:r>
              <a:rPr lang="ko-KR" altLang="en-US" dirty="0"/>
              <a:t>모델에 대해 최적의 </a:t>
            </a:r>
            <a:r>
              <a:rPr lang="en-US" altLang="ko-KR" dirty="0"/>
              <a:t>C </a:t>
            </a:r>
            <a:r>
              <a:rPr lang="ko-KR" altLang="en-US" dirty="0"/>
              <a:t>값을 찾기 위해 </a:t>
            </a:r>
            <a:r>
              <a:rPr lang="en-US" altLang="ko-KR" dirty="0" err="1"/>
              <a:t>GridSearch</a:t>
            </a:r>
            <a:r>
              <a:rPr lang="ko-KR" altLang="en-US" dirty="0"/>
              <a:t>을 수행한 결과 </a:t>
            </a:r>
            <a:r>
              <a:rPr lang="en-US" altLang="ko-KR" dirty="0"/>
              <a:t>C</a:t>
            </a:r>
            <a:r>
              <a:rPr lang="ko-KR" altLang="en-US" dirty="0"/>
              <a:t>가 </a:t>
            </a:r>
            <a:r>
              <a:rPr lang="en-US" altLang="ko-KR" dirty="0"/>
              <a:t>0.05 </a:t>
            </a:r>
            <a:r>
              <a:rPr lang="ko-KR" altLang="en-US" dirty="0"/>
              <a:t>인 경우에 가장 좋은 성능을 갖는다는 것을 알아냈습니다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C</a:t>
            </a:r>
            <a:r>
              <a:rPr lang="ko-KR" altLang="en-US" dirty="0"/>
              <a:t>를 </a:t>
            </a:r>
            <a:r>
              <a:rPr lang="en-US" altLang="ko-KR" dirty="0"/>
              <a:t>0.05</a:t>
            </a:r>
            <a:r>
              <a:rPr lang="ko-KR" altLang="en-US" dirty="0"/>
              <a:t>로 설정하여</a:t>
            </a:r>
            <a:r>
              <a:rPr lang="en-US" altLang="ko-KR" dirty="0"/>
              <a:t> </a:t>
            </a:r>
            <a:r>
              <a:rPr lang="ko-KR" altLang="en-US" dirty="0"/>
              <a:t>학습을 진행한 결과 </a:t>
            </a:r>
            <a:r>
              <a:rPr lang="en-US" altLang="ko-KR" dirty="0"/>
              <a:t>C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인 경우와 비슷한 정확도를 보였고 의미 있는 성능개선을 찾아 볼 수는 없었습니다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(click)</a:t>
            </a:r>
          </a:p>
          <a:p>
            <a:r>
              <a:rPr lang="ko-KR" altLang="en-US" dirty="0"/>
              <a:t>다음은 </a:t>
            </a:r>
            <a:r>
              <a:rPr lang="en-US" altLang="ko-KR" dirty="0" err="1"/>
              <a:t>StandardScaler</a:t>
            </a:r>
            <a:r>
              <a:rPr lang="ko-KR" altLang="en-US" dirty="0"/>
              <a:t>를 이용하여 스케일링을 진행한 데이터셋에 대해 학습을 진행한 결과입니다</a:t>
            </a:r>
            <a:r>
              <a:rPr lang="en-US" altLang="ko-KR" dirty="0"/>
              <a:t>. </a:t>
            </a:r>
            <a:r>
              <a:rPr lang="en-US" altLang="ko-KR" dirty="0" err="1"/>
              <a:t>LinearSVC</a:t>
            </a:r>
            <a:r>
              <a:rPr lang="ko-KR" altLang="en-US" dirty="0"/>
              <a:t>의 경우에는 오히려 </a:t>
            </a:r>
            <a:r>
              <a:rPr lang="en-US" altLang="ko-KR" dirty="0"/>
              <a:t>80%</a:t>
            </a:r>
            <a:r>
              <a:rPr lang="ko-KR" altLang="en-US" dirty="0"/>
              <a:t>로 정확도가 낮아졌고</a:t>
            </a:r>
            <a:r>
              <a:rPr lang="en-US" altLang="ko-KR" dirty="0"/>
              <a:t>, linear</a:t>
            </a:r>
            <a:r>
              <a:rPr lang="ko-KR" altLang="en-US" dirty="0"/>
              <a:t> </a:t>
            </a:r>
            <a:r>
              <a:rPr lang="en-US" altLang="ko-KR" dirty="0"/>
              <a:t>kernel</a:t>
            </a:r>
            <a:r>
              <a:rPr lang="ko-KR" altLang="en-US" dirty="0"/>
              <a:t> 모델은 동일한 성능을 유지했습니다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Kernel </a:t>
            </a:r>
            <a:r>
              <a:rPr lang="ko-KR" altLang="en-US" dirty="0"/>
              <a:t>모델과 </a:t>
            </a:r>
            <a:r>
              <a:rPr lang="en-US" altLang="ko-KR" dirty="0" err="1"/>
              <a:t>LinearSVC</a:t>
            </a:r>
            <a:r>
              <a:rPr lang="en-US" altLang="ko-KR" dirty="0"/>
              <a:t> </a:t>
            </a:r>
            <a:r>
              <a:rPr lang="ko-KR" altLang="en-US" dirty="0"/>
              <a:t>모델 모두 비슷한 성능을 보이기 때문에</a:t>
            </a:r>
            <a:r>
              <a:rPr lang="en-US" altLang="ko-KR" dirty="0"/>
              <a:t>, </a:t>
            </a:r>
            <a:r>
              <a:rPr lang="ko-KR" altLang="en-US" dirty="0"/>
              <a:t>시간 복잡도가 더 낮은 </a:t>
            </a:r>
            <a:r>
              <a:rPr lang="en-US" altLang="ko-KR" dirty="0" err="1"/>
              <a:t>LinearSVC</a:t>
            </a:r>
            <a:r>
              <a:rPr lang="en-US" altLang="ko-KR" dirty="0"/>
              <a:t> </a:t>
            </a:r>
            <a:r>
              <a:rPr lang="ko-KR" altLang="en-US" dirty="0"/>
              <a:t>모델을 이용하겠습니다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(click)</a:t>
            </a:r>
          </a:p>
          <a:p>
            <a:r>
              <a:rPr lang="ko-KR" altLang="en-US" dirty="0"/>
              <a:t>아까 말씀드린 것처럼 각 클래스의 </a:t>
            </a:r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Bias</a:t>
            </a:r>
            <a:r>
              <a:rPr lang="ko-KR" altLang="en-US" dirty="0"/>
              <a:t>가 </a:t>
            </a:r>
            <a:r>
              <a:rPr lang="en-US" altLang="ko-KR" dirty="0" err="1"/>
              <a:t>coefficien</a:t>
            </a:r>
            <a:r>
              <a:rPr lang="ko-KR" altLang="en-US" dirty="0"/>
              <a:t>와 </a:t>
            </a:r>
            <a:r>
              <a:rPr lang="en-US" altLang="ko-KR" dirty="0"/>
              <a:t>intercept </a:t>
            </a:r>
            <a:r>
              <a:rPr lang="ko-KR" altLang="en-US" dirty="0"/>
              <a:t>속성에 저장 되어있는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68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다음은 데이터셋에서 </a:t>
            </a:r>
            <a:r>
              <a:rPr lang="en-US" altLang="ko-KR" dirty="0"/>
              <a:t>25</a:t>
            </a:r>
            <a:r>
              <a:rPr lang="ko-KR" altLang="en-US" dirty="0"/>
              <a:t>개의 샘플을 골라 분류기에 예측한 결과입니다</a:t>
            </a:r>
            <a:r>
              <a:rPr lang="en-US" altLang="ko-KR" dirty="0"/>
              <a:t>. </a:t>
            </a:r>
            <a:r>
              <a:rPr lang="ko-KR" altLang="en-US" dirty="0"/>
              <a:t>각 과일 사진 위의 </a:t>
            </a:r>
            <a:r>
              <a:rPr lang="en-US" altLang="ko-KR" dirty="0"/>
              <a:t>Title</a:t>
            </a:r>
            <a:r>
              <a:rPr lang="ko-KR" altLang="en-US" dirty="0"/>
              <a:t>은 해당 이미지에 대한 예측 결과를 출력한 것입니다</a:t>
            </a:r>
            <a:r>
              <a:rPr lang="en-US" altLang="ko-KR" dirty="0"/>
              <a:t>. </a:t>
            </a:r>
            <a:r>
              <a:rPr lang="ko-KR" altLang="en-US" dirty="0"/>
              <a:t>오른쪽의 이미지를 보면 </a:t>
            </a:r>
            <a:r>
              <a:rPr lang="en-US" altLang="ko-KR" dirty="0"/>
              <a:t>25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모두 올바르게 분류한 것을 확인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아래의 코드는 </a:t>
            </a:r>
            <a:r>
              <a:rPr lang="en-US" altLang="ko-KR" dirty="0"/>
              <a:t>100</a:t>
            </a:r>
            <a:r>
              <a:rPr lang="ko-KR" altLang="en-US" dirty="0"/>
              <a:t>개의 샘플을 선정하여 예측을 진행하고 정확도를 측정한 결과입니다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개의 샘플에 대해 </a:t>
            </a:r>
            <a:r>
              <a:rPr lang="en-US" altLang="ko-KR" dirty="0"/>
              <a:t>92%</a:t>
            </a:r>
            <a:r>
              <a:rPr lang="ko-KR" altLang="en-US" dirty="0"/>
              <a:t>의 정확도를 보였습니다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67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에 대한 예측 결과를 분석해보겠습니다</a:t>
            </a:r>
            <a:r>
              <a:rPr lang="en-US" altLang="ko-KR" dirty="0"/>
              <a:t>. Confusion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를 이용하여 분류 결과를 분석해보면</a:t>
            </a:r>
            <a:endParaRPr lang="en-US" altLang="ko-KR" dirty="0"/>
          </a:p>
          <a:p>
            <a:r>
              <a:rPr lang="en-US" altLang="ko-KR" dirty="0"/>
              <a:t>(click)</a:t>
            </a:r>
          </a:p>
          <a:p>
            <a:r>
              <a:rPr lang="ko-KR" altLang="en-US" dirty="0"/>
              <a:t>다음의 경우가 가장 많은 잘못된 분류 유형입니다</a:t>
            </a:r>
            <a:r>
              <a:rPr lang="en-US" altLang="ko-KR" dirty="0"/>
              <a:t>. </a:t>
            </a:r>
            <a:r>
              <a:rPr lang="ko-KR" altLang="en-US" dirty="0"/>
              <a:t>이는 아래의 </a:t>
            </a:r>
            <a:r>
              <a:rPr lang="ko-KR" altLang="en-US" dirty="0" err="1"/>
              <a:t>딕셔너리를</a:t>
            </a:r>
            <a:r>
              <a:rPr lang="ko-KR" altLang="en-US" dirty="0"/>
              <a:t> 참고해서 </a:t>
            </a:r>
            <a:r>
              <a:rPr lang="en-US" altLang="ko-KR" dirty="0"/>
              <a:t>Lemon</a:t>
            </a:r>
            <a:r>
              <a:rPr lang="ko-KR" altLang="en-US" dirty="0"/>
              <a:t>이 </a:t>
            </a:r>
            <a:r>
              <a:rPr lang="en-US" altLang="ko-KR" dirty="0"/>
              <a:t>Orange</a:t>
            </a:r>
            <a:r>
              <a:rPr lang="ko-KR" altLang="en-US" dirty="0"/>
              <a:t>로 잘못 분류된 케이스임을 알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(click)</a:t>
            </a:r>
          </a:p>
          <a:p>
            <a:r>
              <a:rPr lang="ko-KR" altLang="en-US" dirty="0"/>
              <a:t>이 외에도 </a:t>
            </a:r>
            <a:r>
              <a:rPr lang="en-US" altLang="ko-KR" dirty="0"/>
              <a:t>Confusion Matrix</a:t>
            </a:r>
            <a:r>
              <a:rPr lang="ko-KR" altLang="en-US" dirty="0"/>
              <a:t>에 나타난 잘못 분류한 경우의 유형들입니다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585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Classification_report</a:t>
            </a:r>
            <a:r>
              <a:rPr lang="ko-KR" altLang="en-US" dirty="0"/>
              <a:t>라는 함수를 이용하면 각 클래스의 </a:t>
            </a:r>
            <a:r>
              <a:rPr lang="en-US" altLang="ko-KR" dirty="0"/>
              <a:t>Precision, Recall, F1-score</a:t>
            </a:r>
            <a:r>
              <a:rPr lang="ko-KR" altLang="en-US" dirty="0"/>
              <a:t> 그리고 모델의 정확도를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출력을 보면 </a:t>
            </a:r>
            <a:r>
              <a:rPr lang="en-US" altLang="ko-KR" dirty="0"/>
              <a:t>Class 4</a:t>
            </a:r>
            <a:r>
              <a:rPr lang="ko-KR" altLang="en-US" dirty="0"/>
              <a:t>번인 옥수수에서 다른 클래스에 비해 낮은 </a:t>
            </a:r>
            <a:r>
              <a:rPr lang="en-US" altLang="ko-KR" dirty="0"/>
              <a:t>Recall </a:t>
            </a:r>
            <a:r>
              <a:rPr lang="ko-KR" altLang="en-US" dirty="0"/>
              <a:t>점수를 보이고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앞서 보여드린 </a:t>
            </a:r>
            <a:r>
              <a:rPr lang="en-US" altLang="ko-KR" dirty="0"/>
              <a:t>Confusion matrix</a:t>
            </a:r>
            <a:r>
              <a:rPr lang="ko-KR" altLang="en-US" dirty="0"/>
              <a:t>나 </a:t>
            </a:r>
            <a:r>
              <a:rPr lang="en-US" altLang="ko-KR" dirty="0" err="1"/>
              <a:t>Classification_report</a:t>
            </a:r>
            <a:r>
              <a:rPr lang="ko-KR" altLang="en-US" dirty="0"/>
              <a:t>와 같은 함수의 결과를 참고해서 </a:t>
            </a:r>
            <a:r>
              <a:rPr lang="ko-KR" altLang="en-US" dirty="0" err="1"/>
              <a:t>오분류를</a:t>
            </a:r>
            <a:r>
              <a:rPr lang="ko-KR" altLang="en-US" dirty="0"/>
              <a:t> 줄일 수 있도록 특성을 추가한다면 성능을 개선할 수 있을 것으로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2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발표는 다음과 같은 목차로 진행하겠습니다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혹시 질문 </a:t>
            </a:r>
            <a:r>
              <a:rPr lang="ko-KR" altLang="en-US" sz="1200" dirty="0" err="1"/>
              <a:t>있으신가요</a:t>
            </a:r>
            <a:r>
              <a:rPr lang="en-US" altLang="ko-KR" sz="1200" dirty="0"/>
              <a:t>?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없으시면 이상으로 발표를 마치겠습니다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가장 기본 컨셉은 왼쪽 그림에서 나타난 것처럼 클래스 사이에 마진을 설정하는 것입니다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장점으로는 이상치에 대한 영향이 적고</a:t>
            </a:r>
            <a:r>
              <a:rPr lang="en-US" altLang="ko-KR" dirty="0"/>
              <a:t>, </a:t>
            </a:r>
            <a:r>
              <a:rPr lang="ko-KR" altLang="en-US" dirty="0" err="1"/>
              <a:t>오버피팅의</a:t>
            </a:r>
            <a:r>
              <a:rPr lang="ko-KR" altLang="en-US" dirty="0"/>
              <a:t> 가능성이 낮다는 점이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단점으로는 추후에 설명드릴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대한 다양한 조합을 테스트해야 하기 때문에 학습 속도가 느리다는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서포트 벡터 </a:t>
            </a:r>
            <a:r>
              <a:rPr lang="ko-KR" altLang="en-US" dirty="0" err="1"/>
              <a:t>머신에서는</a:t>
            </a:r>
            <a:r>
              <a:rPr lang="ko-KR" altLang="en-US" dirty="0"/>
              <a:t> 두 클래스 사이에 마진을 설정한다고 말씀드렸습니다</a:t>
            </a:r>
            <a:r>
              <a:rPr lang="en-US" altLang="ko-KR" dirty="0"/>
              <a:t>. </a:t>
            </a:r>
            <a:r>
              <a:rPr lang="ko-KR" altLang="en-US" dirty="0"/>
              <a:t>왼쪽 그림에서 붉은 선과 분홍색 선이 마진을 형성하는 결정경계에 해당합니다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경우에는 마진이 너무 좁게 만들어지기 때문에 올바른 결정경계라고 할 수 없습니다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반면에</a:t>
            </a:r>
            <a:r>
              <a:rPr lang="en-US" altLang="ko-KR" dirty="0"/>
              <a:t>, </a:t>
            </a:r>
            <a:r>
              <a:rPr lang="ko-KR" altLang="en-US" dirty="0"/>
              <a:t>오른쪽의 결정경계는 충분히 큰 마진을 만들고 있고</a:t>
            </a:r>
            <a:r>
              <a:rPr lang="en-US" altLang="ko-KR" dirty="0"/>
              <a:t>, </a:t>
            </a:r>
            <a:r>
              <a:rPr lang="ko-KR" altLang="en-US" dirty="0"/>
              <a:t>두 클래스의 전체 분포에 적합한 결정 경계를 보이고 있습니다</a:t>
            </a:r>
            <a:r>
              <a:rPr lang="en-US" altLang="ko-KR" dirty="0"/>
              <a:t>. </a:t>
            </a:r>
            <a:r>
              <a:rPr lang="ko-KR" altLang="en-US" dirty="0"/>
              <a:t>따라서 적합한 마진이라고 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벡터는 다음과 같이 마진을 형성하는 각 클래스의 샘플을 의미합니다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적절한 마진을 형성하기 위해서는 특성의 스케일링이 중요합니다</a:t>
            </a:r>
            <a:r>
              <a:rPr lang="en-US" altLang="ko-KR" dirty="0"/>
              <a:t>. </a:t>
            </a:r>
            <a:r>
              <a:rPr lang="ko-KR" altLang="en-US" dirty="0"/>
              <a:t>왼쪽의 그림에서는 </a:t>
            </a:r>
            <a:r>
              <a:rPr lang="en-US" altLang="ko-KR" dirty="0"/>
              <a:t>x0</a:t>
            </a:r>
            <a:r>
              <a:rPr lang="ko-KR" altLang="en-US" dirty="0"/>
              <a:t>에 비해서 </a:t>
            </a:r>
            <a:r>
              <a:rPr lang="en-US" altLang="ko-KR" dirty="0"/>
              <a:t>x1</a:t>
            </a:r>
            <a:r>
              <a:rPr lang="ko-KR" altLang="en-US" dirty="0"/>
              <a:t>의 값이 너무 크기 때문에 좁은 마진이 형성되었습니다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오른쪽 그림처럼 </a:t>
            </a:r>
            <a:r>
              <a:rPr lang="en-US" altLang="ko-KR" dirty="0"/>
              <a:t>feature scaling</a:t>
            </a:r>
            <a:r>
              <a:rPr lang="ko-KR" altLang="en-US" dirty="0"/>
              <a:t>을 진행하면 모든 특성의 크기를 비슷한 정도로 만들어서 적절한 마진을 형성할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82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클래스 사이에 마진을 설정할 때에 왼쪽의 그림처럼 이상치가 존재할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경우 하드 마진과 소프트 마진 두 경우로 나눌 수 있는데 하드 마진의 경우 마진 오류라고 하는 다른 클래스에 샘플이 속하게 되는 경우를 허용하지 않기 때문에 왼쪽 그림처럼 마진을 설정할 수 없습니다</a:t>
            </a:r>
            <a:r>
              <a:rPr lang="en-US" altLang="ko-KR" dirty="0"/>
              <a:t>. </a:t>
            </a:r>
            <a:r>
              <a:rPr lang="ko-KR" altLang="en-US" dirty="0"/>
              <a:t>오른쪽 그림의 경우에는 마진을 설정할 수는 있지만 이상치에 의해 두 클래스를 구분하는 일반화된 결정 경계를 만들지는 못합니다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(click)</a:t>
            </a:r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소프트 마진은 아래 그림과 같이 마진 오류를 허용하면서 좀 더 유연하게 마진을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64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사이킷런에서</a:t>
            </a:r>
            <a:r>
              <a:rPr lang="ko-KR" altLang="en-US" dirty="0"/>
              <a:t> 선형 </a:t>
            </a:r>
            <a:r>
              <a:rPr lang="en-US" altLang="ko-KR" dirty="0"/>
              <a:t>SVM</a:t>
            </a:r>
            <a:r>
              <a:rPr lang="ko-KR" altLang="en-US" dirty="0"/>
              <a:t> 모델은 </a:t>
            </a:r>
            <a:r>
              <a:rPr lang="en-US" altLang="ko-KR" dirty="0" err="1"/>
              <a:t>LinearSVC</a:t>
            </a:r>
            <a:r>
              <a:rPr lang="ko-KR" altLang="en-US" dirty="0"/>
              <a:t>와 </a:t>
            </a:r>
            <a:r>
              <a:rPr lang="en-US" altLang="ko-KR" dirty="0" err="1"/>
              <a:t>LinearSVR</a:t>
            </a:r>
            <a:r>
              <a:rPr lang="en-US" altLang="ko-KR" dirty="0"/>
              <a:t> </a:t>
            </a:r>
            <a:r>
              <a:rPr lang="ko-KR" altLang="en-US" dirty="0"/>
              <a:t>클래스를 이용해 구현할 수 있습니다</a:t>
            </a:r>
            <a:r>
              <a:rPr lang="en-US" altLang="ko-KR" dirty="0"/>
              <a:t>. </a:t>
            </a:r>
            <a:r>
              <a:rPr lang="ko-KR" altLang="en-US" dirty="0"/>
              <a:t>클래스에 </a:t>
            </a:r>
            <a:r>
              <a:rPr lang="en-US" altLang="ko-KR" dirty="0"/>
              <a:t>C</a:t>
            </a:r>
            <a:r>
              <a:rPr lang="ko-KR" altLang="en-US" dirty="0"/>
              <a:t>라는 파라미터가 존재하는데</a:t>
            </a:r>
            <a:r>
              <a:rPr lang="en-US" altLang="ko-KR" dirty="0"/>
              <a:t>, </a:t>
            </a:r>
            <a:r>
              <a:rPr lang="ko-KR" altLang="en-US" dirty="0"/>
              <a:t>이는 마진을 결정할 때에 마진오류를 얼마나 허용할 것인지 조절하는 </a:t>
            </a:r>
            <a:r>
              <a:rPr lang="ko-KR" altLang="en-US" dirty="0" err="1"/>
              <a:t>하이퍼파라미터입니다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(click)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의 값이 작은 경우에는 마진오류를 많이 허용해서 왼쪽 그림과 같이 넓은 마진이 만들어지고</a:t>
            </a:r>
            <a:r>
              <a:rPr lang="en-US" altLang="ko-KR" dirty="0"/>
              <a:t>, C</a:t>
            </a:r>
            <a:r>
              <a:rPr lang="ko-KR" altLang="en-US" dirty="0"/>
              <a:t>의 값이 큰 경우에는 마진오류를 적게 허용하기 때문에 오른쪽과 같은 좁은 마진이 만들어집니다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(click)</a:t>
            </a:r>
          </a:p>
          <a:p>
            <a:r>
              <a:rPr lang="ko-KR" altLang="en-US" dirty="0"/>
              <a:t>위의 그림에서 알아볼 수 있듯이</a:t>
            </a:r>
            <a:r>
              <a:rPr lang="en-US" altLang="ko-KR" dirty="0"/>
              <a:t>, </a:t>
            </a:r>
            <a:r>
              <a:rPr lang="ko-KR" altLang="en-US" dirty="0"/>
              <a:t>마진 오류와 마진의 폭은 서로 </a:t>
            </a:r>
            <a:r>
              <a:rPr lang="en-US" altLang="ko-KR" dirty="0"/>
              <a:t>Trade-Off </a:t>
            </a:r>
            <a:r>
              <a:rPr lang="ko-KR" altLang="en-US" dirty="0"/>
              <a:t>관계를 갖습니다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9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LinearSVC</a:t>
            </a:r>
            <a:r>
              <a:rPr lang="ko-KR" altLang="en-US" dirty="0"/>
              <a:t>는 선형 데이터셋 뿐만</a:t>
            </a:r>
            <a:r>
              <a:rPr lang="en-US" altLang="ko-KR" dirty="0"/>
              <a:t> </a:t>
            </a:r>
            <a:r>
              <a:rPr lang="ko-KR" altLang="en-US" dirty="0"/>
              <a:t>아니라 비선형 데이터셋도 다룰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(click)</a:t>
            </a:r>
          </a:p>
          <a:p>
            <a:r>
              <a:rPr lang="ko-KR" altLang="en-US" dirty="0"/>
              <a:t>다른 </a:t>
            </a:r>
            <a:r>
              <a:rPr lang="ko-KR" altLang="en-US" dirty="0" err="1"/>
              <a:t>머신러닝</a:t>
            </a:r>
            <a:r>
              <a:rPr lang="ko-KR" altLang="en-US" dirty="0"/>
              <a:t> 모델들과 같이 다항특성을 추가하여</a:t>
            </a:r>
            <a:r>
              <a:rPr lang="en-US" altLang="ko-KR" dirty="0"/>
              <a:t> </a:t>
            </a:r>
            <a:r>
              <a:rPr lang="ko-KR" altLang="en-US" dirty="0"/>
              <a:t>모델을 학습시키면</a:t>
            </a:r>
            <a:endParaRPr lang="en-US" altLang="ko-KR" dirty="0"/>
          </a:p>
          <a:p>
            <a:r>
              <a:rPr lang="en-US" altLang="ko-KR" dirty="0"/>
              <a:t>(click)</a:t>
            </a:r>
          </a:p>
          <a:p>
            <a:r>
              <a:rPr lang="ko-KR" altLang="en-US" dirty="0"/>
              <a:t>다음과 같이 비선형 데이터셋에 해당하는 결정경계를 얻을 수 있습니다</a:t>
            </a:r>
            <a:r>
              <a:rPr lang="en-US" altLang="ko-KR" dirty="0"/>
              <a:t>. </a:t>
            </a:r>
            <a:r>
              <a:rPr lang="ko-KR" altLang="en-US" dirty="0"/>
              <a:t>하지만 이 방법은 새로운 특성을 추가 해야 하기 때문에 계산적인 측면에서 코스트가 발생합니다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8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커널 트릭이라는 기법을 사용하면 실제 훈련 샘플을 변환하지 않고 서포트 벡터를 계산할 수 있게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커널 트릭은 맵핑 함수를 이용해서 낮은 차원의 특성을 높은 차원으로 맵핑하고</a:t>
            </a:r>
            <a:r>
              <a:rPr lang="en-US" altLang="ko-KR" dirty="0"/>
              <a:t>, </a:t>
            </a:r>
            <a:r>
              <a:rPr lang="ko-KR" altLang="en-US" dirty="0"/>
              <a:t>높은 차원에서 두 클래스 사이의</a:t>
            </a:r>
            <a:r>
              <a:rPr lang="en-US" altLang="ko-KR" dirty="0"/>
              <a:t> </a:t>
            </a:r>
            <a:r>
              <a:rPr lang="ko-KR" altLang="en-US" dirty="0"/>
              <a:t>결정 경계인 초평면을 구합니다</a:t>
            </a:r>
            <a:r>
              <a:rPr lang="en-US" altLang="ko-KR" dirty="0"/>
              <a:t>. </a:t>
            </a:r>
            <a:r>
              <a:rPr lang="ko-KR" altLang="en-US" dirty="0"/>
              <a:t>이 초평면을 다시 낮은 차원으로 </a:t>
            </a:r>
            <a:r>
              <a:rPr lang="ko-KR" altLang="en-US" dirty="0" err="1"/>
              <a:t>사영시키면</a:t>
            </a:r>
            <a:endParaRPr lang="en-US" altLang="ko-KR" dirty="0"/>
          </a:p>
          <a:p>
            <a:r>
              <a:rPr lang="en-US" altLang="ko-KR" dirty="0"/>
              <a:t>(click)</a:t>
            </a:r>
          </a:p>
          <a:p>
            <a:r>
              <a:rPr lang="ko-KR" altLang="en-US" dirty="0"/>
              <a:t>다음과 같이 결정 경계를 얻을 수 있게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(click)</a:t>
            </a:r>
          </a:p>
          <a:p>
            <a:r>
              <a:rPr lang="ko-KR" altLang="en-US" dirty="0"/>
              <a:t>서포트 벡터 </a:t>
            </a:r>
            <a:r>
              <a:rPr lang="ko-KR" altLang="en-US" dirty="0" err="1"/>
              <a:t>머신에서</a:t>
            </a:r>
            <a:r>
              <a:rPr lang="ko-KR" altLang="en-US" dirty="0"/>
              <a:t> 커널의 종류는 다음과 같습니다</a:t>
            </a:r>
            <a:r>
              <a:rPr lang="en-US" altLang="ko-KR" dirty="0"/>
              <a:t>. </a:t>
            </a:r>
            <a:r>
              <a:rPr lang="ko-KR" altLang="en-US" dirty="0"/>
              <a:t>보통의 경우에서 </a:t>
            </a:r>
            <a:r>
              <a:rPr lang="en-US" altLang="ko-KR" dirty="0" err="1"/>
              <a:t>rbf</a:t>
            </a:r>
            <a:r>
              <a:rPr lang="en-US" altLang="ko-KR" dirty="0"/>
              <a:t> </a:t>
            </a:r>
            <a:r>
              <a:rPr lang="ko-KR" altLang="en-US" dirty="0"/>
              <a:t>커널이 좋은 성능을 보이기 때문에 </a:t>
            </a:r>
            <a:r>
              <a:rPr lang="en-US" altLang="ko-KR" dirty="0" err="1"/>
              <a:t>rbf</a:t>
            </a:r>
            <a:r>
              <a:rPr lang="ko-KR" altLang="en-US" dirty="0"/>
              <a:t> 커널에 대해 설명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46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유사도</a:t>
            </a:r>
            <a:r>
              <a:rPr lang="en-US" altLang="ko-KR" dirty="0"/>
              <a:t> </a:t>
            </a:r>
            <a:r>
              <a:rPr lang="ko-KR" altLang="en-US" dirty="0"/>
              <a:t>특성은 어떤 샘플과 다른 샘플과 얼마나 유사한지를 나타내는 특성입니다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(click)</a:t>
            </a:r>
          </a:p>
          <a:p>
            <a:r>
              <a:rPr lang="ko-KR" altLang="en-US" dirty="0"/>
              <a:t>왼쪽의</a:t>
            </a:r>
            <a:r>
              <a:rPr lang="en-US" altLang="ko-KR" dirty="0"/>
              <a:t> </a:t>
            </a:r>
            <a:r>
              <a:rPr lang="ko-KR" altLang="en-US" dirty="0"/>
              <a:t>종 모양의 그래프를 보면 특정 샘플과 가까운 경우에는 유사도가 높고</a:t>
            </a:r>
            <a:r>
              <a:rPr lang="en-US" altLang="ko-KR" dirty="0"/>
              <a:t>,</a:t>
            </a:r>
            <a:r>
              <a:rPr lang="ko-KR" altLang="en-US" dirty="0"/>
              <a:t> 멀리 떨어져 있으면 </a:t>
            </a:r>
            <a:r>
              <a:rPr lang="en-US" altLang="ko-KR" dirty="0"/>
              <a:t>0</a:t>
            </a:r>
            <a:r>
              <a:rPr lang="ko-KR" altLang="en-US" dirty="0"/>
              <a:t>에 가까운 유사도를 갖는다는 것을 알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(click)</a:t>
            </a:r>
          </a:p>
          <a:p>
            <a:r>
              <a:rPr lang="ko-KR" altLang="en-US" dirty="0" err="1"/>
              <a:t>사이킷런에서</a:t>
            </a:r>
            <a:r>
              <a:rPr lang="ko-KR" altLang="en-US" dirty="0"/>
              <a:t> </a:t>
            </a:r>
            <a:r>
              <a:rPr lang="en-US" altLang="ko-KR" dirty="0" err="1"/>
              <a:t>rbf</a:t>
            </a:r>
            <a:r>
              <a:rPr lang="en-US" altLang="ko-KR" dirty="0"/>
              <a:t> </a:t>
            </a:r>
            <a:r>
              <a:rPr lang="ko-KR" altLang="en-US" dirty="0"/>
              <a:t>커널을 이용하는 코드는 다음과 같습니다</a:t>
            </a:r>
            <a:r>
              <a:rPr lang="en-US" altLang="ko-KR" dirty="0"/>
              <a:t>. Kernel</a:t>
            </a:r>
            <a:r>
              <a:rPr lang="ko-KR" altLang="en-US" dirty="0"/>
              <a:t>이라는 매개변수를 이용해서 어떤 커널을 사용할 것인지 설정합니다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(click)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gamma</a:t>
            </a:r>
            <a:r>
              <a:rPr lang="ko-KR" altLang="en-US" dirty="0"/>
              <a:t>라는 매개변수가 있는데 </a:t>
            </a:r>
            <a:r>
              <a:rPr lang="en-US" altLang="ko-KR" dirty="0"/>
              <a:t>gamma</a:t>
            </a:r>
            <a:r>
              <a:rPr lang="ko-KR" altLang="en-US" dirty="0"/>
              <a:t>는 주변 샘플에 영향을 미치는 거리를 설정하는 매개변수 입니다</a:t>
            </a:r>
            <a:r>
              <a:rPr lang="en-US" altLang="ko-KR" dirty="0"/>
              <a:t>. Gamma</a:t>
            </a:r>
            <a:r>
              <a:rPr lang="ko-KR" altLang="en-US" dirty="0"/>
              <a:t>를 크게 설정하면 위의 유사도 특성의 종모양이 넓어지고 작게 설정하면 영향을</a:t>
            </a:r>
            <a:r>
              <a:rPr lang="en-US" altLang="ko-KR" dirty="0"/>
              <a:t> </a:t>
            </a:r>
            <a:r>
              <a:rPr lang="ko-KR" altLang="en-US" dirty="0"/>
              <a:t>미치는 범위가 작아져서 종모양이 좁아지게 됩니다</a:t>
            </a:r>
            <a:r>
              <a:rPr lang="en-US" altLang="ko-KR" dirty="0"/>
              <a:t>. </a:t>
            </a:r>
            <a:r>
              <a:rPr lang="ko-KR" altLang="en-US" dirty="0"/>
              <a:t>매개변수의 </a:t>
            </a: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 err="1"/>
              <a:t>LinearSVC</a:t>
            </a:r>
            <a:r>
              <a:rPr lang="en-US" altLang="ko-KR" dirty="0"/>
              <a:t> </a:t>
            </a:r>
            <a:r>
              <a:rPr lang="ko-KR" altLang="en-US" dirty="0" err="1"/>
              <a:t>모델에서와</a:t>
            </a:r>
            <a:r>
              <a:rPr lang="ko-KR" altLang="en-US" dirty="0"/>
              <a:t> 같은 역할을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0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서포트 벡터 머신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이 석 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ML Support Vector Machine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8"/>
    </mc:Choice>
    <mc:Fallback xmlns="">
      <p:transition spd="slow" advTm="316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149782"/>
            <a:ext cx="1721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비선형 </a:t>
            </a:r>
            <a:r>
              <a:rPr lang="en-US" altLang="ko-KR" sz="2000" b="1" spc="-150" dirty="0">
                <a:solidFill>
                  <a:schemeClr val="bg1"/>
                </a:solidFill>
              </a:rPr>
              <a:t>SVM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A704B00-688D-4A70-B794-1B74B1B4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48763"/>
            <a:ext cx="2825675" cy="209858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81EA356-4E98-4E81-84EC-E289DD1BC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896" y="1418362"/>
            <a:ext cx="2825675" cy="212898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3A0DE80-EB23-49B5-AFEB-1476E2A47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989" y="1418362"/>
            <a:ext cx="2808653" cy="209858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B1629A2-B636-46E9-B189-8AC34B7D0DB0}"/>
              </a:ext>
            </a:extLst>
          </p:cNvPr>
          <p:cNvSpPr txBox="1"/>
          <p:nvPr/>
        </p:nvSpPr>
        <p:spPr>
          <a:xfrm>
            <a:off x="966793" y="100497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gamma = 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CD092-7479-4380-BEF4-CD00CE92E61D}"/>
              </a:ext>
            </a:extLst>
          </p:cNvPr>
          <p:cNvSpPr txBox="1"/>
          <p:nvPr/>
        </p:nvSpPr>
        <p:spPr>
          <a:xfrm>
            <a:off x="3707904" y="9807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gamma = 0.1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C04230-EFD6-46F8-B4CF-A0D0F14FBF22}"/>
              </a:ext>
            </a:extLst>
          </p:cNvPr>
          <p:cNvSpPr txBox="1"/>
          <p:nvPr/>
        </p:nvSpPr>
        <p:spPr>
          <a:xfrm>
            <a:off x="6696032" y="100497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gamma = 10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D56128B-4295-41F5-80FD-7E5F21926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793" y="3933056"/>
            <a:ext cx="694469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2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5796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82131B-4844-4017-B36B-F6FB4C1D3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5" y="3954795"/>
            <a:ext cx="5058481" cy="23148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631CE0-10AF-4660-BBD7-66C02C0DB85D}"/>
              </a:ext>
            </a:extLst>
          </p:cNvPr>
          <p:cNvSpPr txBox="1"/>
          <p:nvPr/>
        </p:nvSpPr>
        <p:spPr>
          <a:xfrm>
            <a:off x="1640074" y="945528"/>
            <a:ext cx="198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데이터셋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52726C-66CE-48AC-80EE-B6B2DFFE0AD1}"/>
              </a:ext>
            </a:extLst>
          </p:cNvPr>
          <p:cNvSpPr txBox="1"/>
          <p:nvPr/>
        </p:nvSpPr>
        <p:spPr>
          <a:xfrm>
            <a:off x="2224317" y="3495328"/>
            <a:ext cx="198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모델 학습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8B0041-8BEF-4433-9A3D-D1087C9FE9C0}"/>
              </a:ext>
            </a:extLst>
          </p:cNvPr>
          <p:cNvSpPr txBox="1"/>
          <p:nvPr/>
        </p:nvSpPr>
        <p:spPr>
          <a:xfrm>
            <a:off x="5652119" y="4005064"/>
            <a:ext cx="30243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‘</a:t>
            </a:r>
            <a:r>
              <a:rPr lang="en-US" altLang="ko-KR" b="1" dirty="0" err="1"/>
              <a:t>ovr</a:t>
            </a:r>
            <a:r>
              <a:rPr lang="en-US" altLang="ko-KR" b="1" dirty="0"/>
              <a:t>’ </a:t>
            </a:r>
            <a:r>
              <a:rPr lang="ko-KR" altLang="en-US" b="1" dirty="0"/>
              <a:t>전략으로 학습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↓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‘</a:t>
            </a:r>
            <a:r>
              <a:rPr lang="ko-KR" altLang="en-US" b="1" dirty="0"/>
              <a:t>한 </a:t>
            </a:r>
            <a:r>
              <a:rPr lang="en-US" altLang="ko-KR" b="1" dirty="0"/>
              <a:t>Class’</a:t>
            </a:r>
            <a:r>
              <a:rPr lang="ko-KR" altLang="en-US" b="1" dirty="0"/>
              <a:t> </a:t>
            </a:r>
            <a:r>
              <a:rPr lang="en-US" altLang="ko-KR" b="1" dirty="0"/>
              <a:t>VS</a:t>
            </a:r>
            <a:r>
              <a:rPr lang="ko-KR" altLang="en-US" b="1" dirty="0"/>
              <a:t> </a:t>
            </a:r>
            <a:r>
              <a:rPr lang="en-US" altLang="ko-KR" b="1" dirty="0"/>
              <a:t>‘</a:t>
            </a:r>
            <a:r>
              <a:rPr lang="ko-KR" altLang="en-US" b="1" dirty="0"/>
              <a:t>나머지 </a:t>
            </a:r>
            <a:r>
              <a:rPr lang="en-US" altLang="ko-KR" b="1" dirty="0"/>
              <a:t>Class’ </a:t>
            </a:r>
            <a:r>
              <a:rPr lang="ko-KR" altLang="en-US" b="1" dirty="0"/>
              <a:t>사이의 마진을 형성한다</a:t>
            </a:r>
            <a:r>
              <a:rPr lang="en-US" altLang="ko-KR" b="1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219B3EE-37DB-4CD1-9B28-213215665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16" y="1456453"/>
            <a:ext cx="5422265" cy="1803319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36F19B7-AF7D-4CD1-93C2-6DB9ED35F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5" y="1278704"/>
            <a:ext cx="3024337" cy="215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9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5796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065C69-9311-46D9-ABB5-4361F9901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89" y="1151797"/>
            <a:ext cx="3541555" cy="16186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BBC0F7-8C01-4E9E-8261-34CEFE253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471" y="1124744"/>
            <a:ext cx="4023961" cy="1606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1B8548-6A3A-44FB-B469-2276F8D31F2E}"/>
              </a:ext>
            </a:extLst>
          </p:cNvPr>
          <p:cNvSpPr txBox="1"/>
          <p:nvPr/>
        </p:nvSpPr>
        <p:spPr>
          <a:xfrm>
            <a:off x="526389" y="4729207"/>
            <a:ext cx="793404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Training model’s Attribute</a:t>
            </a:r>
          </a:p>
          <a:p>
            <a:endParaRPr lang="en-US" altLang="ko-KR" b="1" dirty="0"/>
          </a:p>
          <a:p>
            <a:r>
              <a:rPr lang="en-US" altLang="ko-KR" b="1" dirty="0" err="1"/>
              <a:t>coef</a:t>
            </a:r>
            <a:r>
              <a:rPr lang="en-US" altLang="ko-KR" b="1" dirty="0"/>
              <a:t>_ : </a:t>
            </a:r>
            <a:r>
              <a:rPr lang="ko-KR" altLang="en-US" b="1" dirty="0"/>
              <a:t>각 클래스의 </a:t>
            </a:r>
            <a:r>
              <a:rPr lang="en-US" altLang="ko-KR" b="1" dirty="0"/>
              <a:t>Weight -&gt; </a:t>
            </a:r>
            <a:r>
              <a:rPr lang="ko-KR" altLang="en-US" b="1" dirty="0"/>
              <a:t>클래스의 수 </a:t>
            </a:r>
            <a:r>
              <a:rPr lang="en-US" altLang="ko-KR" b="1" dirty="0"/>
              <a:t>x Feature</a:t>
            </a:r>
            <a:r>
              <a:rPr lang="ko-KR" altLang="en-US" b="1" dirty="0"/>
              <a:t>의 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intercept_ : </a:t>
            </a:r>
            <a:r>
              <a:rPr lang="ko-KR" altLang="en-US" b="1" dirty="0"/>
              <a:t>각 클래스의 </a:t>
            </a:r>
            <a:r>
              <a:rPr lang="en-US" altLang="ko-KR" b="1" dirty="0"/>
              <a:t>Bias</a:t>
            </a:r>
            <a:endParaRPr lang="ko-KR" altLang="en-US" b="1" dirty="0"/>
          </a:p>
        </p:txBody>
      </p:sp>
      <p:pic>
        <p:nvPicPr>
          <p:cNvPr id="2050" name="Picture 2" descr="인공지능의 이해 (1/6): 머신 러닝의 원리">
            <a:extLst>
              <a:ext uri="{FF2B5EF4-FFF2-40B4-BE49-F238E27FC236}">
                <a16:creationId xmlns:a16="http://schemas.microsoft.com/office/drawing/2014/main" id="{779BF070-E275-4809-8579-9A7323EBD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080" y="2911067"/>
            <a:ext cx="5373216" cy="163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2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5796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1A92CE-6AFA-4F34-83F2-CB715F577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61" y="1745952"/>
            <a:ext cx="4174255" cy="29301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B3DF62-CD65-4E27-9C63-72294D9E4ABC}"/>
              </a:ext>
            </a:extLst>
          </p:cNvPr>
          <p:cNvSpPr txBox="1"/>
          <p:nvPr/>
        </p:nvSpPr>
        <p:spPr>
          <a:xfrm>
            <a:off x="1648253" y="1268760"/>
            <a:ext cx="198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결정 경계 </a:t>
            </a:r>
            <a:r>
              <a:rPr lang="en-US" altLang="ko-KR" b="1" dirty="0"/>
              <a:t>Plot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E48CF-7371-48C8-9CBC-EDCBF6037887}"/>
              </a:ext>
            </a:extLst>
          </p:cNvPr>
          <p:cNvSpPr txBox="1"/>
          <p:nvPr/>
        </p:nvSpPr>
        <p:spPr>
          <a:xfrm>
            <a:off x="1747511" y="5088086"/>
            <a:ext cx="6513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/>
              <a:t>                  직선의 방정식 이용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w0*x0+w1*x1+b=0     </a:t>
            </a:r>
            <a:r>
              <a:rPr lang="en-US" altLang="ko-KR" sz="2400" b="1" dirty="0">
                <a:solidFill>
                  <a:srgbClr val="00B050"/>
                </a:solidFill>
              </a:rPr>
              <a:t>→</a:t>
            </a:r>
            <a:r>
              <a:rPr lang="en-US" altLang="ko-KR" sz="2000" b="1" dirty="0"/>
              <a:t>    x1 = </a:t>
            </a:r>
            <a:r>
              <a:rPr lang="pl-PL" altLang="ko-KR" sz="2000" b="1" dirty="0"/>
              <a:t>-w</a:t>
            </a:r>
            <a:r>
              <a:rPr lang="en-US" altLang="ko-KR" sz="2000" b="1" dirty="0"/>
              <a:t>0</a:t>
            </a:r>
            <a:r>
              <a:rPr lang="pl-PL" altLang="ko-KR" sz="2000" b="1" dirty="0"/>
              <a:t>/w</a:t>
            </a:r>
            <a:r>
              <a:rPr lang="en-US" altLang="ko-KR" sz="2000" b="1" dirty="0"/>
              <a:t>1</a:t>
            </a:r>
            <a:r>
              <a:rPr lang="pl-PL" altLang="ko-KR" sz="2000" b="1" dirty="0"/>
              <a:t>*</a:t>
            </a:r>
            <a:r>
              <a:rPr lang="en-US" altLang="ko-KR" sz="2000" b="1" dirty="0"/>
              <a:t>x0</a:t>
            </a:r>
            <a:r>
              <a:rPr lang="pl-PL" altLang="ko-KR" sz="2000" b="1" dirty="0"/>
              <a:t>-b/w</a:t>
            </a:r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91D6993-8BB8-4386-BD82-3F087C19D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921215"/>
            <a:ext cx="3456384" cy="22470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B67D13-84F2-4670-B962-A368BAB5584B}"/>
              </a:ext>
            </a:extLst>
          </p:cNvPr>
          <p:cNvSpPr txBox="1"/>
          <p:nvPr/>
        </p:nvSpPr>
        <p:spPr>
          <a:xfrm>
            <a:off x="5940152" y="4221088"/>
            <a:ext cx="1987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x0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553A3-2491-4D86-8E30-BE19F5A58E93}"/>
              </a:ext>
            </a:extLst>
          </p:cNvPr>
          <p:cNvSpPr txBox="1"/>
          <p:nvPr/>
        </p:nvSpPr>
        <p:spPr>
          <a:xfrm>
            <a:off x="4716016" y="2819283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x1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9482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5796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F2A0A0-B78E-4B38-88BA-3FBF656D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32480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E616D2-278A-4C9A-9776-F8986FA48728}"/>
              </a:ext>
            </a:extLst>
          </p:cNvPr>
          <p:cNvSpPr txBox="1"/>
          <p:nvPr/>
        </p:nvSpPr>
        <p:spPr>
          <a:xfrm>
            <a:off x="1097734" y="908720"/>
            <a:ext cx="275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Fruit Image </a:t>
            </a:r>
            <a:r>
              <a:rPr lang="ko-KR" altLang="en-US" b="1" dirty="0"/>
              <a:t>데이터셋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6C3497-9740-4897-ABCC-4CCD841D8D7A}"/>
              </a:ext>
            </a:extLst>
          </p:cNvPr>
          <p:cNvSpPr txBox="1"/>
          <p:nvPr/>
        </p:nvSpPr>
        <p:spPr>
          <a:xfrm>
            <a:off x="395536" y="3841303"/>
            <a:ext cx="5009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https://www.kaggle.com/moltean/fruits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2749F-B5DA-44AE-A2B3-C233906073C0}"/>
              </a:ext>
            </a:extLst>
          </p:cNvPr>
          <p:cNvSpPr txBox="1"/>
          <p:nvPr/>
        </p:nvSpPr>
        <p:spPr>
          <a:xfrm>
            <a:off x="692096" y="4352844"/>
            <a:ext cx="2754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</a:t>
            </a:r>
            <a:r>
              <a:rPr lang="ko-KR" altLang="en-US" b="1" dirty="0"/>
              <a:t> </a:t>
            </a:r>
            <a:r>
              <a:rPr lang="en-US" altLang="ko-KR" b="1" dirty="0"/>
              <a:t>set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5682</a:t>
            </a:r>
            <a:r>
              <a:rPr lang="ko-KR" altLang="en-US" b="1" dirty="0"/>
              <a:t>장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Test set : 1904</a:t>
            </a:r>
            <a:r>
              <a:rPr lang="ko-KR" altLang="en-US" b="1" dirty="0"/>
              <a:t>장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각 </a:t>
            </a:r>
            <a:r>
              <a:rPr lang="en-US" altLang="ko-KR" b="1" dirty="0"/>
              <a:t>Image : 100x100x3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67C317-496D-4DDB-9D04-926571C3EF1D}"/>
              </a:ext>
            </a:extLst>
          </p:cNvPr>
          <p:cNvSpPr txBox="1"/>
          <p:nvPr/>
        </p:nvSpPr>
        <p:spPr>
          <a:xfrm>
            <a:off x="4572000" y="105273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Image → </a:t>
            </a:r>
            <a:r>
              <a:rPr lang="ko-KR" altLang="en-US" sz="2000" b="1" dirty="0"/>
              <a:t>학습 데이터셋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B1AE6E-2061-40F5-BAB7-EA271494C11F}"/>
              </a:ext>
            </a:extLst>
          </p:cNvPr>
          <p:cNvSpPr txBox="1"/>
          <p:nvPr/>
        </p:nvSpPr>
        <p:spPr>
          <a:xfrm>
            <a:off x="4572000" y="1604407"/>
            <a:ext cx="4248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b="1" dirty="0"/>
              <a:t>OpenCV </a:t>
            </a:r>
            <a:r>
              <a:rPr lang="ko-KR" altLang="en-US" b="1" dirty="0"/>
              <a:t>이용 이미지 데이터 로드</a:t>
            </a: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/>
              <a:t>이미지 데이터 </a:t>
            </a:r>
            <a:r>
              <a:rPr lang="en-US" altLang="ko-KR" b="1" dirty="0"/>
              <a:t>reshape</a:t>
            </a:r>
            <a:r>
              <a:rPr lang="ko-KR" altLang="en-US" b="1" dirty="0"/>
              <a:t> </a:t>
            </a:r>
            <a:r>
              <a:rPr lang="en-US" altLang="ko-KR" b="1" dirty="0"/>
              <a:t>(30000)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/>
              <a:t>차원 추가 </a:t>
            </a:r>
            <a:r>
              <a:rPr lang="en-US" altLang="ko-KR" b="1" dirty="0"/>
              <a:t>(1, 30000)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ko-KR" b="1" dirty="0" err="1"/>
              <a:t>Numpy</a:t>
            </a:r>
            <a:r>
              <a:rPr lang="en-US" altLang="ko-KR" b="1" dirty="0"/>
              <a:t> array</a:t>
            </a:r>
            <a:r>
              <a:rPr lang="ko-KR" altLang="en-US" b="1" dirty="0"/>
              <a:t>로 축적 및 레이블링</a:t>
            </a: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/>
              <a:t>데이터셋 및 레이블셋 </a:t>
            </a:r>
            <a:r>
              <a:rPr lang="ko-KR" altLang="en-US" b="1" dirty="0" err="1"/>
              <a:t>셔플링</a:t>
            </a: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ko-KR" b="1" dirty="0"/>
              <a:t>Test, Train set</a:t>
            </a:r>
            <a:r>
              <a:rPr lang="ko-KR" altLang="en-US" b="1" dirty="0"/>
              <a:t>을</a:t>
            </a:r>
            <a:r>
              <a:rPr lang="en-US" altLang="ko-KR" b="1" dirty="0"/>
              <a:t> </a:t>
            </a:r>
            <a:r>
              <a:rPr lang="en-US" altLang="ko-KR" b="1" dirty="0" err="1"/>
              <a:t>npy</a:t>
            </a:r>
            <a:r>
              <a:rPr lang="en-US" altLang="ko-KR" b="1" dirty="0"/>
              <a:t> </a:t>
            </a:r>
            <a:r>
              <a:rPr lang="ko-KR" altLang="en-US" b="1" dirty="0"/>
              <a:t>파일로 저장</a:t>
            </a:r>
            <a:endParaRPr lang="en-US" altLang="ko-KR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9FD4303-C655-4592-9738-88BC8EBCD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4761502"/>
            <a:ext cx="2592288" cy="159302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75A9E3A-E283-4C44-A1BE-83EC57CF0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15" y="1027828"/>
            <a:ext cx="5328147" cy="37159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4F5079C-E454-4E09-B7FB-54B99382E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908" y="4918400"/>
            <a:ext cx="279121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4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5796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EF459C-DAF0-4BF7-A7B1-08A47B81C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2776"/>
            <a:ext cx="3401393" cy="3178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4FB998-33D3-4037-B0A2-F029F6F6A0A4}"/>
              </a:ext>
            </a:extLst>
          </p:cNvPr>
          <p:cNvSpPr txBox="1"/>
          <p:nvPr/>
        </p:nvSpPr>
        <p:spPr>
          <a:xfrm>
            <a:off x="1506155" y="940760"/>
            <a:ext cx="198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LinearSVC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923F9E-E53B-45C7-9BFE-B3CF0FA04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572" y="1413959"/>
            <a:ext cx="4363907" cy="23670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888A9B-E00E-4C2D-A264-4A6B25EA05DA}"/>
              </a:ext>
            </a:extLst>
          </p:cNvPr>
          <p:cNvSpPr txBox="1"/>
          <p:nvPr/>
        </p:nvSpPr>
        <p:spPr>
          <a:xfrm>
            <a:off x="5148064" y="96068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SVC &amp; linear kernel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9A8D860-B788-4A8C-B986-A4308AC3C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4290874"/>
            <a:ext cx="3815016" cy="21880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E1C70B-D75E-4024-9BA8-D9F45066791F}"/>
              </a:ext>
            </a:extLst>
          </p:cNvPr>
          <p:cNvSpPr txBox="1"/>
          <p:nvPr/>
        </p:nvSpPr>
        <p:spPr>
          <a:xfrm>
            <a:off x="5364088" y="388489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SVC &amp; </a:t>
            </a:r>
            <a:r>
              <a:rPr lang="en-US" altLang="ko-KR" b="1" dirty="0" err="1"/>
              <a:t>rbf</a:t>
            </a:r>
            <a:r>
              <a:rPr lang="en-US" altLang="ko-KR" b="1" dirty="0"/>
              <a:t> kernel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23B660-BD01-45CD-8DEF-79F791315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26" y="4790886"/>
            <a:ext cx="2953162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4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5796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6E048E-AA70-4A5B-BDCB-FADB438E9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77" y="1268651"/>
            <a:ext cx="3830979" cy="27364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ED5111-FA81-493A-BB55-175AD24B3A58}"/>
              </a:ext>
            </a:extLst>
          </p:cNvPr>
          <p:cNvSpPr txBox="1"/>
          <p:nvPr/>
        </p:nvSpPr>
        <p:spPr>
          <a:xfrm>
            <a:off x="683568" y="868751"/>
            <a:ext cx="316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Gridsearch</a:t>
            </a:r>
            <a:r>
              <a:rPr lang="en-US" altLang="ko-KR" b="1" dirty="0"/>
              <a:t> with </a:t>
            </a:r>
            <a:r>
              <a:rPr lang="en-US" altLang="ko-KR" b="1" dirty="0" err="1"/>
              <a:t>LinearSVC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5C762-7896-47E8-8C20-84C29826C442}"/>
              </a:ext>
            </a:extLst>
          </p:cNvPr>
          <p:cNvSpPr txBox="1"/>
          <p:nvPr/>
        </p:nvSpPr>
        <p:spPr>
          <a:xfrm>
            <a:off x="4870097" y="855921"/>
            <a:ext cx="354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LinearSVC</a:t>
            </a:r>
            <a:r>
              <a:rPr lang="en-US" altLang="ko-KR" b="1" dirty="0"/>
              <a:t> with Scaled Dataset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746FA54-AA5A-47E6-B19E-2096BED23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328" y="1268760"/>
            <a:ext cx="4039506" cy="17322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18C3CA-B9B4-4274-A0BD-3D699DF01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636" y="3573016"/>
            <a:ext cx="4392488" cy="10526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043FB94-87F7-4581-B97B-87BD1EB84409}"/>
              </a:ext>
            </a:extLst>
          </p:cNvPr>
          <p:cNvSpPr txBox="1"/>
          <p:nvPr/>
        </p:nvSpPr>
        <p:spPr>
          <a:xfrm>
            <a:off x="4355976" y="3140968"/>
            <a:ext cx="465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SVC &amp; linear kernel with Scaled Dataset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AB939E6-8C27-4395-BC29-EE5ED3881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494" y="4939927"/>
            <a:ext cx="4410691" cy="13241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58B78D1-8DF7-4944-9605-4ABC56648B82}"/>
              </a:ext>
            </a:extLst>
          </p:cNvPr>
          <p:cNvSpPr txBox="1"/>
          <p:nvPr/>
        </p:nvSpPr>
        <p:spPr>
          <a:xfrm>
            <a:off x="1475656" y="4468362"/>
            <a:ext cx="316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Weight</a:t>
            </a:r>
            <a:r>
              <a:rPr lang="ko-KR" altLang="en-US" b="1" dirty="0"/>
              <a:t> </a:t>
            </a:r>
            <a:r>
              <a:rPr lang="en-US" altLang="ko-KR" b="1" dirty="0"/>
              <a:t>and</a:t>
            </a:r>
            <a:r>
              <a:rPr lang="ko-KR" altLang="en-US" b="1" dirty="0"/>
              <a:t> </a:t>
            </a:r>
            <a:r>
              <a:rPr lang="en-US" altLang="ko-KR" b="1" dirty="0"/>
              <a:t>Bias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8540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5796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ED5111-FA81-493A-BB55-175AD24B3A58}"/>
              </a:ext>
            </a:extLst>
          </p:cNvPr>
          <p:cNvSpPr txBox="1"/>
          <p:nvPr/>
        </p:nvSpPr>
        <p:spPr>
          <a:xfrm>
            <a:off x="1619672" y="7647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Prediction Result</a:t>
            </a:r>
            <a:endParaRPr lang="ko-KR" altLang="en-US" b="1" dirty="0"/>
          </a:p>
        </p:txBody>
      </p:sp>
      <p:pic>
        <p:nvPicPr>
          <p:cNvPr id="1026" name="Picture 2" descr="wGg32es0uRsXAAAAABJRU5ErkJggg== (357×247)">
            <a:extLst>
              <a:ext uri="{FF2B5EF4-FFF2-40B4-BE49-F238E27FC236}">
                <a16:creationId xmlns:a16="http://schemas.microsoft.com/office/drawing/2014/main" id="{5944A6DF-DB00-449C-B454-1A2E16079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418" y="1566373"/>
            <a:ext cx="2952328" cy="20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39A8F1-ACD0-4906-91CF-575C86CB6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486568"/>
            <a:ext cx="4590976" cy="1769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3CF3D3-E2DC-4CB6-B597-84757B104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67" y="1268760"/>
            <a:ext cx="5574277" cy="27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58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5796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ED5111-FA81-493A-BB55-175AD24B3A58}"/>
              </a:ext>
            </a:extLst>
          </p:cNvPr>
          <p:cNvSpPr txBox="1"/>
          <p:nvPr/>
        </p:nvSpPr>
        <p:spPr>
          <a:xfrm>
            <a:off x="755576" y="76349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Confusion</a:t>
            </a:r>
            <a:r>
              <a:rPr lang="ko-KR" altLang="en-US" b="1" dirty="0"/>
              <a:t> </a:t>
            </a:r>
            <a:r>
              <a:rPr lang="en-US" altLang="ko-KR" b="1" dirty="0"/>
              <a:t>Matrix</a:t>
            </a:r>
            <a:endParaRPr lang="ko-KR" alt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571573-6B75-49CA-ABB2-C8D285D0C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9" y="1106701"/>
            <a:ext cx="2736304" cy="274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695DD2-9E38-4EED-A6AF-B11FCB626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124" y="4003519"/>
            <a:ext cx="6840252" cy="3866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4910FD-7A58-4DA1-8DA7-A42046A5A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398" y="1364723"/>
            <a:ext cx="5668323" cy="2353720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A8A7FAB9-C448-4059-992D-7E66CC0D8BD5}"/>
              </a:ext>
            </a:extLst>
          </p:cNvPr>
          <p:cNvSpPr/>
          <p:nvPr/>
        </p:nvSpPr>
        <p:spPr>
          <a:xfrm>
            <a:off x="2101956" y="2461832"/>
            <a:ext cx="360040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E96122-265E-4948-9536-69F553DE1D22}"/>
              </a:ext>
            </a:extLst>
          </p:cNvPr>
          <p:cNvSpPr txBox="1"/>
          <p:nvPr/>
        </p:nvSpPr>
        <p:spPr>
          <a:xfrm>
            <a:off x="1397089" y="4581128"/>
            <a:ext cx="3678967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Lemon → Orange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Banana → Lemon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Chestnut → Banana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Lemon → Blueberry</a:t>
            </a:r>
          </a:p>
          <a:p>
            <a:pPr>
              <a:lnSpc>
                <a:spcPct val="150000"/>
              </a:lnSpc>
            </a:pPr>
            <a:endParaRPr lang="ko-KR" altLang="en-US" b="1" dirty="0"/>
          </a:p>
          <a:p>
            <a:pPr>
              <a:lnSpc>
                <a:spcPct val="150000"/>
              </a:lnSpc>
            </a:pPr>
            <a:endParaRPr lang="ko-KR" altLang="en-US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1E868E8-3A1B-4FCA-996E-D7B0842A7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213" y="4581128"/>
            <a:ext cx="2588692" cy="184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42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5796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92587A-C954-4C91-ABE5-6A5B6C3B8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22612"/>
            <a:ext cx="4467973" cy="38127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270332-EAE8-4E00-8C3D-2A6FC86FFDC6}"/>
              </a:ext>
            </a:extLst>
          </p:cNvPr>
          <p:cNvSpPr txBox="1"/>
          <p:nvPr/>
        </p:nvSpPr>
        <p:spPr>
          <a:xfrm>
            <a:off x="1331640" y="980728"/>
            <a:ext cx="301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Classification_report</a:t>
            </a:r>
            <a:endParaRPr lang="ko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4BDCC-0AFC-424F-AFAF-9E6BE5FEBA5D}"/>
              </a:ext>
            </a:extLst>
          </p:cNvPr>
          <p:cNvSpPr txBox="1"/>
          <p:nvPr/>
        </p:nvSpPr>
        <p:spPr>
          <a:xfrm>
            <a:off x="5465033" y="1412776"/>
            <a:ext cx="3678967" cy="3270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Return Dictionary about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Precision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Recall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F1-score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Accuracy</a:t>
            </a:r>
          </a:p>
          <a:p>
            <a:pPr>
              <a:lnSpc>
                <a:spcPct val="150000"/>
              </a:lnSpc>
            </a:pPr>
            <a:endParaRPr lang="ko-KR" altLang="en-US" b="1" dirty="0"/>
          </a:p>
          <a:p>
            <a:pPr>
              <a:lnSpc>
                <a:spcPct val="150000"/>
              </a:lnSpc>
            </a:pPr>
            <a:endParaRPr lang="ko-KR" altLang="en-US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06125E3-847D-45D6-A57A-29B81901D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91" y="5613811"/>
            <a:ext cx="6840252" cy="38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8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32664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SVM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1720" y="32664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선형 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SVM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32664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비선형 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SVM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32756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실습 과정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0760" y="3266400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kumimoji="1" lang="en-US" altLang="ko-KR" b="1" spc="-150" dirty="0">
                <a:solidFill>
                  <a:schemeClr val="bg1"/>
                </a:solidFill>
                <a:latin typeface="+mj-ea"/>
                <a:ea typeface="+mj-ea"/>
                <a:cs typeface="굴림" pitchFamily="50" charset="-127"/>
              </a:rPr>
              <a:t>Q&amp;A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이 석 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149782"/>
            <a:ext cx="939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1. SVM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4499992" y="1052736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SVM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선형</a:t>
            </a:r>
            <a:r>
              <a:rPr lang="en-US" altLang="ko-KR" b="1" dirty="0"/>
              <a:t>, </a:t>
            </a:r>
            <a:r>
              <a:rPr lang="ko-KR" altLang="en-US" b="1" dirty="0"/>
              <a:t>비선형 분류와 회귀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이상치 탐지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17CD2-4F63-442C-9EB5-7131E83E66A9}"/>
              </a:ext>
            </a:extLst>
          </p:cNvPr>
          <p:cNvSpPr txBox="1"/>
          <p:nvPr/>
        </p:nvSpPr>
        <p:spPr>
          <a:xfrm>
            <a:off x="4499992" y="2780928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Pros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Overfitting</a:t>
            </a:r>
            <a:r>
              <a:rPr lang="ko-KR" altLang="en-US" b="1" dirty="0"/>
              <a:t>의 가능성이 낮다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이상치에 대한 영향이 적다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4499992" y="4555696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Cons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학습 속도가 느리다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 err="1"/>
              <a:t>하이퍼파라미터에</a:t>
            </a:r>
            <a:r>
              <a:rPr lang="ko-KR" altLang="en-US" b="1" dirty="0"/>
              <a:t> 대한 다양한 조합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030" name="Picture 6" descr="ML] SVM(Support Vector Machine)서포트 벡터 머신">
            <a:extLst>
              <a:ext uri="{FF2B5EF4-FFF2-40B4-BE49-F238E27FC236}">
                <a16:creationId xmlns:a16="http://schemas.microsoft.com/office/drawing/2014/main" id="{402196A5-7C0C-479D-A760-028AEB9D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95566"/>
            <a:ext cx="3852546" cy="251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76DAA2-18BC-49A8-B3C1-110ADC42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60" y="1359793"/>
            <a:ext cx="67818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BF2BFB0-D0B2-4D0B-8215-6FD3005F5D05}"/>
              </a:ext>
            </a:extLst>
          </p:cNvPr>
          <p:cNvSpPr/>
          <p:nvPr/>
        </p:nvSpPr>
        <p:spPr>
          <a:xfrm>
            <a:off x="6268683" y="1916832"/>
            <a:ext cx="196385" cy="2168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93A408C-2389-4BF9-8086-5CC198416629}"/>
              </a:ext>
            </a:extLst>
          </p:cNvPr>
          <p:cNvSpPr/>
          <p:nvPr/>
        </p:nvSpPr>
        <p:spPr>
          <a:xfrm>
            <a:off x="5657926" y="2348100"/>
            <a:ext cx="196385" cy="2168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67F8725-2FAC-4159-AAD2-729AD67E7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460" y="3845066"/>
            <a:ext cx="60960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D8F802-D431-472F-A751-77449121033F}"/>
              </a:ext>
            </a:extLst>
          </p:cNvPr>
          <p:cNvSpPr/>
          <p:nvPr/>
        </p:nvSpPr>
        <p:spPr>
          <a:xfrm>
            <a:off x="179512" y="149782"/>
            <a:ext cx="1484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</a:t>
            </a:r>
            <a:r>
              <a:rPr lang="en-US" altLang="ko-KR" sz="2000" b="1" spc="-150" dirty="0">
                <a:solidFill>
                  <a:schemeClr val="bg1"/>
                </a:solidFill>
              </a:rPr>
              <a:t>SVM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29DC6-DA28-4D3D-859B-C22A7419F904}"/>
              </a:ext>
            </a:extLst>
          </p:cNvPr>
          <p:cNvSpPr txBox="1"/>
          <p:nvPr/>
        </p:nvSpPr>
        <p:spPr>
          <a:xfrm>
            <a:off x="1664214" y="1043444"/>
            <a:ext cx="593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Bad Margin                       Good Margin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16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149782"/>
            <a:ext cx="1484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</a:t>
            </a:r>
            <a:r>
              <a:rPr lang="en-US" altLang="ko-KR" sz="2000" b="1" spc="-150" dirty="0">
                <a:solidFill>
                  <a:schemeClr val="bg1"/>
                </a:solidFill>
              </a:rPr>
              <a:t>SVM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VsBTBrwecBlKBv2vAK6VUsTQ71RXTGWSllFJKKaXs6E16SimllFJK2dEBslJKKaWUUnZ0gKyUUkoppZQdHSArpZRSSillRwfISimllFJK2dEBslJKKaWUUnb+PxbLUKLjPblWAAAAAElFTkSuQmCC (712×187)">
            <a:extLst>
              <a:ext uri="{FF2B5EF4-FFF2-40B4-BE49-F238E27FC236}">
                <a16:creationId xmlns:a16="http://schemas.microsoft.com/office/drawing/2014/main" id="{BB4E6232-31AF-4030-BA13-A088F89FD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431801"/>
            <a:ext cx="67818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84A84D-C5EC-4C28-B9FF-7ADC5636BF4B}"/>
              </a:ext>
            </a:extLst>
          </p:cNvPr>
          <p:cNvSpPr txBox="1"/>
          <p:nvPr/>
        </p:nvSpPr>
        <p:spPr>
          <a:xfrm>
            <a:off x="3275856" y="1043444"/>
            <a:ext cx="593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Hard Margin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42B96-699B-4E28-B148-D147D98A9C69}"/>
              </a:ext>
            </a:extLst>
          </p:cNvPr>
          <p:cNvSpPr txBox="1"/>
          <p:nvPr/>
        </p:nvSpPr>
        <p:spPr>
          <a:xfrm>
            <a:off x="3275856" y="3350923"/>
            <a:ext cx="593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Soft Margin</a:t>
            </a:r>
            <a:endParaRPr lang="ko-KR" altLang="en-US" dirty="0"/>
          </a:p>
        </p:txBody>
      </p:sp>
      <p:pic>
        <p:nvPicPr>
          <p:cNvPr id="3078" name="Picture 6" descr="Support Vector Machines — Soft Margin Formulation and Kernel Trick | by  Rishabh Misra | Towards Data Science">
            <a:extLst>
              <a:ext uri="{FF2B5EF4-FFF2-40B4-BE49-F238E27FC236}">
                <a16:creationId xmlns:a16="http://schemas.microsoft.com/office/drawing/2014/main" id="{ED5FF48B-DEDB-4D4E-B47C-E74271543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835" y="3791051"/>
            <a:ext cx="3298329" cy="271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93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149782"/>
            <a:ext cx="1484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</a:t>
            </a:r>
            <a:r>
              <a:rPr lang="en-US" altLang="ko-KR" sz="2000" b="1" spc="-150" dirty="0">
                <a:solidFill>
                  <a:schemeClr val="bg1"/>
                </a:solidFill>
              </a:rPr>
              <a:t>SVM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wBW9NQSRBx2TwAAAABJRU5ErkJggg== (712×187)">
            <a:extLst>
              <a:ext uri="{FF2B5EF4-FFF2-40B4-BE49-F238E27FC236}">
                <a16:creationId xmlns:a16="http://schemas.microsoft.com/office/drawing/2014/main" id="{C30F1B08-A688-418B-9AAC-E940A05B1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83929"/>
            <a:ext cx="67818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40840B-D943-416F-B0D5-EA3A9C611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096" y="1464892"/>
            <a:ext cx="5287113" cy="590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AFED54-1B3C-453B-A7F1-171A6DA1A54C}"/>
              </a:ext>
            </a:extLst>
          </p:cNvPr>
          <p:cNvSpPr txBox="1"/>
          <p:nvPr/>
        </p:nvSpPr>
        <p:spPr>
          <a:xfrm>
            <a:off x="1505136" y="5055567"/>
            <a:ext cx="6307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Margin Violation              Margin Width</a:t>
            </a:r>
            <a:endParaRPr lang="ko-KR" altLang="en-US" sz="2400" b="1" dirty="0"/>
          </a:p>
        </p:txBody>
      </p:sp>
      <p:sp>
        <p:nvSpPr>
          <p:cNvPr id="14" name="화살표: 왼쪽/오른쪽 13">
            <a:extLst>
              <a:ext uri="{FF2B5EF4-FFF2-40B4-BE49-F238E27FC236}">
                <a16:creationId xmlns:a16="http://schemas.microsoft.com/office/drawing/2014/main" id="{74540F27-FBA2-49CB-B9FA-E5E0DE08DA50}"/>
              </a:ext>
            </a:extLst>
          </p:cNvPr>
          <p:cNvSpPr/>
          <p:nvPr/>
        </p:nvSpPr>
        <p:spPr>
          <a:xfrm>
            <a:off x="4241440" y="5054355"/>
            <a:ext cx="1008112" cy="46166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5F4AF-8D73-4825-8341-D51435163147}"/>
              </a:ext>
            </a:extLst>
          </p:cNvPr>
          <p:cNvSpPr txBox="1"/>
          <p:nvPr/>
        </p:nvSpPr>
        <p:spPr>
          <a:xfrm>
            <a:off x="4101040" y="46531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Trade-Off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92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149782"/>
            <a:ext cx="1721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비선형 </a:t>
            </a:r>
            <a:r>
              <a:rPr lang="en-US" altLang="ko-KR" sz="2000" b="1" spc="-150" dirty="0">
                <a:solidFill>
                  <a:schemeClr val="bg1"/>
                </a:solidFill>
              </a:rPr>
              <a:t>SVM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10D59D2-1369-4163-9AE0-B0A96CADD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10100"/>
            <a:ext cx="38957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5C0660-CEA8-4C8E-AF51-10732D843914}"/>
              </a:ext>
            </a:extLst>
          </p:cNvPr>
          <p:cNvSpPr txBox="1"/>
          <p:nvPr/>
        </p:nvSpPr>
        <p:spPr>
          <a:xfrm>
            <a:off x="1475656" y="126876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비선형 데이터 셋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330AE8-4629-409E-8FE1-3125F3D44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321" y="5028589"/>
            <a:ext cx="6897063" cy="1352739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EDCFCE5-CD17-4A9D-805F-812AFDB59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39" y="1732765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1C0C66-C8EB-4257-8DB8-E8583C0432B1}"/>
              </a:ext>
            </a:extLst>
          </p:cNvPr>
          <p:cNvSpPr txBox="1"/>
          <p:nvPr/>
        </p:nvSpPr>
        <p:spPr>
          <a:xfrm>
            <a:off x="3563888" y="450912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다항 특성 추가</a:t>
            </a:r>
          </a:p>
        </p:txBody>
      </p:sp>
    </p:spTree>
    <p:extLst>
      <p:ext uri="{BB962C8B-B14F-4D97-AF65-F5344CB8AC3E}">
        <p14:creationId xmlns:p14="http://schemas.microsoft.com/office/powerpoint/2010/main" val="20096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149782"/>
            <a:ext cx="1721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비선형 </a:t>
            </a:r>
            <a:r>
              <a:rPr lang="en-US" altLang="ko-KR" sz="2000" b="1" spc="-150" dirty="0">
                <a:solidFill>
                  <a:schemeClr val="bg1"/>
                </a:solidFill>
              </a:rPr>
              <a:t>SVM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48F94-2B9E-42A8-ADC8-E7A200F41C3F}"/>
              </a:ext>
            </a:extLst>
          </p:cNvPr>
          <p:cNvSpPr txBox="1"/>
          <p:nvPr/>
        </p:nvSpPr>
        <p:spPr>
          <a:xfrm>
            <a:off x="2133600" y="8367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커널 트릭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B1EB0-768E-459F-8188-2943B7701592}"/>
              </a:ext>
            </a:extLst>
          </p:cNvPr>
          <p:cNvSpPr txBox="1"/>
          <p:nvPr/>
        </p:nvSpPr>
        <p:spPr>
          <a:xfrm>
            <a:off x="611560" y="3573016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Low Dimension             High Dimension</a:t>
            </a:r>
            <a:endParaRPr lang="ko-KR" altLang="en-US" dirty="0"/>
          </a:p>
        </p:txBody>
      </p:sp>
      <p:pic>
        <p:nvPicPr>
          <p:cNvPr id="6148" name="Picture 4" descr="How to achieve a nonlinear decision boundary? - Cross Validated">
            <a:extLst>
              <a:ext uri="{FF2B5EF4-FFF2-40B4-BE49-F238E27FC236}">
                <a16:creationId xmlns:a16="http://schemas.microsoft.com/office/drawing/2014/main" id="{215E1582-1359-4812-8156-98D2213B6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96" y="4016575"/>
            <a:ext cx="3016584" cy="24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Kernel SVM for Dummies(with Python Code) | Machine Learning | Artificial  Intelligence Online Course">
            <a:extLst>
              <a:ext uri="{FF2B5EF4-FFF2-40B4-BE49-F238E27FC236}">
                <a16:creationId xmlns:a16="http://schemas.microsoft.com/office/drawing/2014/main" id="{701DBD21-22B1-4E8F-A4A6-61AACDB81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5064993" cy="227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4C6C9A-782C-4A12-999C-4A5104D84FCD}"/>
              </a:ext>
            </a:extLst>
          </p:cNvPr>
          <p:cNvSpPr txBox="1"/>
          <p:nvPr/>
        </p:nvSpPr>
        <p:spPr>
          <a:xfrm>
            <a:off x="5373960" y="3934158"/>
            <a:ext cx="25922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SVM </a:t>
            </a:r>
            <a:r>
              <a:rPr lang="ko-KR" altLang="en-US" b="1" dirty="0"/>
              <a:t>커널의 종류</a:t>
            </a:r>
            <a:endParaRPr lang="en-US" altLang="ko-KR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C304498-37B8-4234-8D58-3D684AAAF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4498183"/>
            <a:ext cx="2938453" cy="156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5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149782"/>
            <a:ext cx="1721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비선형 </a:t>
            </a:r>
            <a:r>
              <a:rPr lang="en-US" altLang="ko-KR" sz="2000" b="1" spc="-150" dirty="0">
                <a:solidFill>
                  <a:schemeClr val="bg1"/>
                </a:solidFill>
              </a:rPr>
              <a:t>SVM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D0680EC-9113-40BD-A82D-263257799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11607"/>
            <a:ext cx="3515216" cy="25054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30F1493-091C-44AA-94D6-20A8DD3EE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897" y="1891013"/>
            <a:ext cx="2935447" cy="8654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1EE470-FB1D-4E41-9BBD-65466A1BEBCE}"/>
              </a:ext>
            </a:extLst>
          </p:cNvPr>
          <p:cNvSpPr txBox="1"/>
          <p:nvPr/>
        </p:nvSpPr>
        <p:spPr>
          <a:xfrm>
            <a:off x="5397398" y="1573244"/>
            <a:ext cx="198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가우시안</a:t>
            </a:r>
            <a:r>
              <a:rPr lang="ko-KR" altLang="en-US" b="1" dirty="0"/>
              <a:t> </a:t>
            </a:r>
            <a:r>
              <a:rPr lang="en-US" altLang="ko-KR" b="1" dirty="0"/>
              <a:t>RBF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269F9-B99B-4D60-9808-3BC045F0EB5C}"/>
              </a:ext>
            </a:extLst>
          </p:cNvPr>
          <p:cNvSpPr txBox="1"/>
          <p:nvPr/>
        </p:nvSpPr>
        <p:spPr>
          <a:xfrm>
            <a:off x="1781342" y="842275"/>
            <a:ext cx="198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유사도 특성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79D5647-E1D5-4586-8D6B-F431991D2E10}"/>
              </a:ext>
            </a:extLst>
          </p:cNvPr>
          <p:cNvSpPr/>
          <p:nvPr/>
        </p:nvSpPr>
        <p:spPr>
          <a:xfrm>
            <a:off x="2258016" y="2666096"/>
            <a:ext cx="229202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80D57B-29DA-40CB-980F-C29F7D4E048F}"/>
              </a:ext>
            </a:extLst>
          </p:cNvPr>
          <p:cNvSpPr txBox="1"/>
          <p:nvPr/>
        </p:nvSpPr>
        <p:spPr>
          <a:xfrm>
            <a:off x="1403648" y="4987357"/>
            <a:ext cx="6929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gamma ↑                   </a:t>
            </a:r>
            <a:r>
              <a:rPr lang="ko-KR" altLang="en-US" b="1" dirty="0"/>
              <a:t>유사도 특성의 종 모양이 넓어짐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gamma</a:t>
            </a:r>
            <a:r>
              <a:rPr lang="ko-KR" altLang="en-US" b="1" dirty="0"/>
              <a:t> ↓                   유사도 특성의 종 모양이 </a:t>
            </a:r>
            <a:r>
              <a:rPr lang="ko-KR" altLang="en-US" b="1" dirty="0" err="1"/>
              <a:t>좁아짐</a:t>
            </a:r>
            <a:endParaRPr lang="ko-KR" altLang="en-US" b="1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4FB08E6-6D5B-4ECB-9AE2-73F4E90B95D0}"/>
              </a:ext>
            </a:extLst>
          </p:cNvPr>
          <p:cNvSpPr/>
          <p:nvPr/>
        </p:nvSpPr>
        <p:spPr>
          <a:xfrm>
            <a:off x="2948912" y="5332065"/>
            <a:ext cx="936104" cy="2339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6A77B37-B685-4EE6-BCFF-E6D0694A3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835" y="3944876"/>
            <a:ext cx="629690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2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1918</Words>
  <Application>Microsoft Office PowerPoint</Application>
  <PresentationFormat>화면 슬라이드 쇼(4:3)</PresentationFormat>
  <Paragraphs>268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 석준</cp:lastModifiedBy>
  <cp:revision>90</cp:revision>
  <dcterms:created xsi:type="dcterms:W3CDTF">2016-11-03T20:47:04Z</dcterms:created>
  <dcterms:modified xsi:type="dcterms:W3CDTF">2021-02-02T14:02:18Z</dcterms:modified>
</cp:coreProperties>
</file>