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60" r:id="rId3"/>
    <p:sldId id="287" r:id="rId4"/>
    <p:sldId id="328" r:id="rId5"/>
    <p:sldId id="329" r:id="rId6"/>
    <p:sldId id="330" r:id="rId7"/>
    <p:sldId id="322" r:id="rId8"/>
    <p:sldId id="331" r:id="rId9"/>
    <p:sldId id="342" r:id="rId10"/>
    <p:sldId id="343" r:id="rId11"/>
    <p:sldId id="313" r:id="rId12"/>
    <p:sldId id="332" r:id="rId13"/>
    <p:sldId id="334" r:id="rId14"/>
    <p:sldId id="333" r:id="rId15"/>
    <p:sldId id="335" r:id="rId16"/>
    <p:sldId id="336" r:id="rId17"/>
    <p:sldId id="337" r:id="rId18"/>
    <p:sldId id="338" r:id="rId19"/>
    <p:sldId id="340" r:id="rId20"/>
    <p:sldId id="341" r:id="rId21"/>
    <p:sldId id="339" r:id="rId22"/>
    <p:sldId id="259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석준" initials="이석" lastIdx="1" clrIdx="0">
    <p:extLst>
      <p:ext uri="{19B8F6BF-5375-455C-9EA6-DF929625EA0E}">
        <p15:presenceInfo xmlns:p15="http://schemas.microsoft.com/office/powerpoint/2012/main" userId="8ffaee84be60e1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1364" autoAdjust="0"/>
  </p:normalViewPr>
  <p:slideViewPr>
    <p:cSldViewPr>
      <p:cViewPr varScale="1">
        <p:scale>
          <a:sx n="79" d="100"/>
          <a:sy n="79" d="100"/>
        </p:scale>
        <p:origin x="153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753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299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707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571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283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036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764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263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251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146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1727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039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056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476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493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968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260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134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</a:t>
            </a:r>
            <a:r>
              <a:rPr lang="en-US" altLang="ko-KR" sz="4400" b="1" spc="-150" dirty="0">
                <a:solidFill>
                  <a:schemeClr val="bg1"/>
                </a:solidFill>
              </a:rPr>
              <a:t>M L P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</a:rPr>
              <a:t>발표자 이 석 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DL 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Multilayer Perceptron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8"/>
    </mc:Choice>
    <mc:Fallback xmlns="">
      <p:transition spd="slow" advTm="316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4344" y="149782"/>
            <a:ext cx="9108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2. MLP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DL  Multilayer Perceptron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MLP - Classification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 Classification MLP</a:t>
            </a:r>
            <a:r>
              <a:rPr lang="ko-KR" altLang="en-US" b="1" dirty="0"/>
              <a:t>에서는 </a:t>
            </a:r>
            <a:r>
              <a:rPr lang="en-US" altLang="ko-KR" b="1" dirty="0"/>
              <a:t>output layer</a:t>
            </a:r>
            <a:r>
              <a:rPr lang="ko-KR" altLang="en-US" b="1" dirty="0"/>
              <a:t>에서 양성 클래스인지 출력해야 하기 때문에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/>
              <a:t>logistic function</a:t>
            </a:r>
            <a:r>
              <a:rPr lang="ko-KR" altLang="en-US" b="1" dirty="0"/>
              <a:t>을 </a:t>
            </a:r>
            <a:r>
              <a:rPr lang="en-US" altLang="ko-KR" b="1" dirty="0"/>
              <a:t>activation function</a:t>
            </a:r>
            <a:r>
              <a:rPr lang="ko-KR" altLang="en-US" b="1" dirty="0"/>
              <a:t>으로 사용한다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Multi-class classification</a:t>
            </a:r>
            <a:r>
              <a:rPr lang="ko-KR" altLang="en-US" b="1" dirty="0"/>
              <a:t>의 경우에는 </a:t>
            </a:r>
            <a:r>
              <a:rPr lang="en-US" altLang="ko-KR" b="1" dirty="0" err="1"/>
              <a:t>softmax</a:t>
            </a:r>
            <a:r>
              <a:rPr lang="en-US" altLang="ko-KR" b="1" dirty="0"/>
              <a:t> function</a:t>
            </a:r>
            <a:r>
              <a:rPr lang="ko-KR" altLang="en-US" b="1" dirty="0"/>
              <a:t>을 사용한다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Cost function</a:t>
            </a:r>
            <a:r>
              <a:rPr lang="ko-KR" altLang="en-US" b="1" dirty="0"/>
              <a:t>으로는 확률 분포를 예측해야 하기 때문에</a:t>
            </a:r>
            <a:r>
              <a:rPr lang="en-US" altLang="ko-KR" b="1" dirty="0"/>
              <a:t>, Cross-entropy loss</a:t>
            </a:r>
            <a:r>
              <a:rPr lang="ko-KR" altLang="en-US" b="1" dirty="0"/>
              <a:t>를 사용한다</a:t>
            </a:r>
            <a:r>
              <a:rPr lang="en-US" altLang="ko-KR" b="1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C7FBE1-2521-4020-AC0A-C6AC29C59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311" y="1949337"/>
            <a:ext cx="7011378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47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1248" y="149782"/>
            <a:ext cx="2212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3. Backpropagation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DL  Multilayer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/>
              <p:nvPr/>
            </p:nvSpPr>
            <p:spPr>
              <a:xfrm>
                <a:off x="539552" y="1075206"/>
                <a:ext cx="7992888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/>
                  <a:t>Backpropagation</a:t>
                </a:r>
              </a:p>
              <a:p>
                <a:endParaRPr lang="en-US" altLang="ko-KR" sz="2400" b="1" dirty="0"/>
              </a:p>
              <a:p>
                <a:endParaRPr lang="en-US" altLang="ko-KR" sz="2400" b="1" dirty="0"/>
              </a:p>
              <a:p>
                <a:endParaRPr lang="en-US" altLang="ko-KR" sz="2400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각 노드에서의 </a:t>
                </a:r>
                <a:r>
                  <a:rPr lang="en-US" altLang="ko-KR" b="1" dirty="0"/>
                  <a:t>Activation function</a:t>
                </a:r>
                <a:r>
                  <a:rPr lang="ko-KR" altLang="en-US" b="1" dirty="0"/>
                  <a:t>은 </a:t>
                </a:r>
                <a:r>
                  <a:rPr lang="en-US" altLang="ko-KR" b="1" dirty="0"/>
                  <a:t>Sigmoid function</a:t>
                </a:r>
                <a:r>
                  <a:rPr lang="ko-KR" altLang="en-US" b="1" dirty="0"/>
                  <a:t>으로 한다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/>
                  <a:t>Output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layer</a:t>
                </a:r>
                <a:r>
                  <a:rPr lang="ko-KR" altLang="en-US" b="1" dirty="0"/>
                  <a:t>에서의 </a:t>
                </a:r>
                <a:r>
                  <a:rPr lang="en-US" altLang="ko-KR" b="1" dirty="0"/>
                  <a:t>Gradient descent</a:t>
                </a:r>
                <a:r>
                  <a:rPr lang="ko-KR" altLang="en-US" b="1" dirty="0"/>
                  <a:t> 식은 아래와 같다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ko-KR" altLang="en-US" b="1" dirty="0"/>
                  <a:t>를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최소로 하는 각 </a:t>
                </a:r>
                <a:r>
                  <a:rPr lang="en-US" altLang="ko-KR" b="1" dirty="0"/>
                  <a:t>layer</a:t>
                </a:r>
                <a:r>
                  <a:rPr lang="ko-KR" altLang="en-US" b="1" dirty="0"/>
                  <a:t>에서의 </a:t>
                </a:r>
                <a:r>
                  <a:rPr lang="en-US" altLang="ko-KR" b="1" dirty="0"/>
                  <a:t>weight</a:t>
                </a:r>
                <a:r>
                  <a:rPr lang="ko-KR" altLang="en-US" b="1" dirty="0"/>
                  <a:t>를 찾는 것이 목적이다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75206"/>
                <a:ext cx="7992888" cy="6001643"/>
              </a:xfrm>
              <a:prstGeom prst="rect">
                <a:avLst/>
              </a:prstGeom>
              <a:blipFill>
                <a:blip r:embed="rId3"/>
                <a:stretch>
                  <a:fillRect l="-1220" t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그룹 20">
            <a:extLst>
              <a:ext uri="{FF2B5EF4-FFF2-40B4-BE49-F238E27FC236}">
                <a16:creationId xmlns:a16="http://schemas.microsoft.com/office/drawing/2014/main" id="{47C2B49F-72C1-4698-89A4-4515E948065F}"/>
              </a:ext>
            </a:extLst>
          </p:cNvPr>
          <p:cNvGrpSpPr/>
          <p:nvPr/>
        </p:nvGrpSpPr>
        <p:grpSpPr>
          <a:xfrm>
            <a:off x="611560" y="1556792"/>
            <a:ext cx="8064896" cy="2232248"/>
            <a:chOff x="611560" y="1628800"/>
            <a:chExt cx="8064896" cy="223224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7866F6E-7371-4197-869F-CB5702242D86}"/>
                </a:ext>
              </a:extLst>
            </p:cNvPr>
            <p:cNvGrpSpPr/>
            <p:nvPr/>
          </p:nvGrpSpPr>
          <p:grpSpPr>
            <a:xfrm>
              <a:off x="611560" y="1628800"/>
              <a:ext cx="5364668" cy="2232248"/>
              <a:chOff x="2735361" y="1628800"/>
              <a:chExt cx="5364668" cy="2232248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138C33FC-7006-46C9-AD0A-3D77D9C4AA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5361" y="1628800"/>
                <a:ext cx="3673277" cy="1892832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55E5AC-1710-420B-A38C-6F9E0C3AA0A7}"/>
                  </a:ext>
                </a:extLst>
              </p:cNvPr>
              <p:cNvSpPr txBox="1"/>
              <p:nvPr/>
            </p:nvSpPr>
            <p:spPr>
              <a:xfrm>
                <a:off x="5183633" y="3584048"/>
                <a:ext cx="2916396" cy="277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/>
                  <a:t>Example of MLP</a:t>
                </a:r>
              </a:p>
            </p:txBody>
          </p:sp>
        </p:grp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FFED4F4-34ED-4D28-8117-AB888F8B8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25422" y="1744972"/>
              <a:ext cx="1946778" cy="1660486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1D66459-1EE5-47EE-ADA5-F660A8648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01048" y="1692754"/>
              <a:ext cx="1975408" cy="1739217"/>
            </a:xfrm>
            <a:prstGeom prst="rect">
              <a:avLst/>
            </a:prstGeom>
          </p:spPr>
        </p:pic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BB3F2C9C-0C5F-497C-A672-1AECAD4CEC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5112" y="4925452"/>
            <a:ext cx="1873774" cy="112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78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1248" y="149782"/>
            <a:ext cx="2212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3. Backpropagation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DL  Multilayer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/>
              <p:nvPr/>
            </p:nvSpPr>
            <p:spPr>
              <a:xfrm>
                <a:off x="539552" y="1075206"/>
                <a:ext cx="7992888" cy="5450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각 </a:t>
                </a:r>
                <a:r>
                  <a:rPr lang="en-US" altLang="ko-KR" b="1" dirty="0"/>
                  <a:t>layer</a:t>
                </a:r>
                <a:r>
                  <a:rPr lang="ko-KR" altLang="en-US" b="1" dirty="0"/>
                  <a:t>에서의 </a:t>
                </a:r>
                <a:r>
                  <a:rPr lang="en-US" altLang="ko-KR" b="1" dirty="0"/>
                  <a:t>weight </a:t>
                </a:r>
                <a:r>
                  <a:rPr lang="ko-KR" altLang="en-US" b="1" dirty="0"/>
                  <a:t>업데이트를 위해</a:t>
                </a:r>
                <a:r>
                  <a:rPr lang="en-US" altLang="ko-KR" b="1" dirty="0"/>
                  <a:t>,</a:t>
                </a:r>
                <a:r>
                  <a:rPr lang="ko-KR" altLang="en-US" b="1" dirty="0"/>
                  <a:t> 각 </a:t>
                </a:r>
                <a:r>
                  <a:rPr lang="en-US" altLang="ko-KR" b="1" dirty="0"/>
                  <a:t>layer</a:t>
                </a:r>
                <a:r>
                  <a:rPr lang="ko-KR" altLang="en-US" b="1" dirty="0"/>
                  <a:t>에서 </a:t>
                </a:r>
                <a:r>
                  <a:rPr lang="en-US" altLang="ko-KR" b="1" dirty="0"/>
                  <a:t>cost function</a:t>
                </a:r>
                <a:r>
                  <a:rPr lang="ko-KR" altLang="en-US" b="1" dirty="0"/>
                  <a:t>의 </a:t>
                </a:r>
                <a:r>
                  <a:rPr lang="en-US" altLang="ko-KR" b="1" dirty="0"/>
                  <a:t>gradient</a:t>
                </a:r>
                <a:r>
                  <a:rPr lang="ko-KR" altLang="en-US" b="1" dirty="0"/>
                  <a:t>가 필요하다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/>
                  <a:t>Chain rule</a:t>
                </a:r>
                <a:r>
                  <a:rPr lang="ko-KR" altLang="en-US" b="1" dirty="0"/>
                  <a:t>을 통해 이 계산을 빠르고 정확하게 구할 수 있다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sz="1200" b="1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ko-KR" altLang="en-US" b="1" dirty="0"/>
                  <a:t>를 업데이트하기 위한 식은 아래와 같다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75206"/>
                <a:ext cx="7992888" cy="5450723"/>
              </a:xfrm>
              <a:prstGeom prst="rect">
                <a:avLst/>
              </a:prstGeom>
              <a:blipFill>
                <a:blip r:embed="rId3"/>
                <a:stretch>
                  <a:fillRect l="-8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그룹 21">
            <a:extLst>
              <a:ext uri="{FF2B5EF4-FFF2-40B4-BE49-F238E27FC236}">
                <a16:creationId xmlns:a16="http://schemas.microsoft.com/office/drawing/2014/main" id="{DBAD803C-A83B-4F74-B6AB-1C87A03ABB7D}"/>
              </a:ext>
            </a:extLst>
          </p:cNvPr>
          <p:cNvGrpSpPr/>
          <p:nvPr/>
        </p:nvGrpSpPr>
        <p:grpSpPr>
          <a:xfrm>
            <a:off x="1504840" y="5373216"/>
            <a:ext cx="6207676" cy="885949"/>
            <a:chOff x="1504840" y="5373216"/>
            <a:chExt cx="6207676" cy="88594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C6593A7-7CCD-4063-8A0A-D3CA51A9A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4840" y="5478006"/>
              <a:ext cx="2400635" cy="781159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51BA340-0A5D-4EBD-8628-62768D515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97406" y="5373216"/>
              <a:ext cx="3115110" cy="885949"/>
            </a:xfrm>
            <a:prstGeom prst="rect">
              <a:avLst/>
            </a:prstGeom>
          </p:spPr>
        </p:pic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F407D200-8E71-4E55-9906-C02046DC9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2681" y="2675561"/>
            <a:ext cx="3578636" cy="204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0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1248" y="149782"/>
            <a:ext cx="2212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3. Backpropagation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DL  Multilayer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/>
              <p:nvPr/>
            </p:nvSpPr>
            <p:spPr>
              <a:xfrm>
                <a:off x="539552" y="1075206"/>
                <a:ext cx="7992888" cy="4597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/>
                  <a:t>Backpropagation</a:t>
                </a:r>
                <a:r>
                  <a:rPr lang="ko-KR" altLang="en-US" b="1" dirty="0"/>
                  <a:t>의 출발 노드인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ko-KR" altLang="en-US" b="1" dirty="0"/>
                  <a:t>가 영향을 주는 </a:t>
                </a:r>
                <a:r>
                  <a:rPr lang="en-US" altLang="ko-KR" b="1" dirty="0"/>
                  <a:t>cost function</a:t>
                </a:r>
                <a:r>
                  <a:rPr lang="ko-KR" altLang="en-US" b="1" dirty="0"/>
                  <a:t>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b="1" dirty="0"/>
                  <a:t>뿐이므로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𝒕𝒐𝒕𝒂𝒍</m:t>
                        </m:r>
                      </m:sub>
                    </m:sSub>
                  </m:oMath>
                </a14:m>
                <a:r>
                  <a:rPr lang="ko-KR" altLang="en-US" b="1" dirty="0"/>
                  <a:t>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b="1" dirty="0"/>
                  <a:t>이다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각 항을 계산하면 아래와 같다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따라서</a:t>
                </a:r>
                <a:r>
                  <a:rPr lang="en-US" altLang="ko-KR" b="1" dirty="0"/>
                  <a:t>, weight</a:t>
                </a:r>
                <a:r>
                  <a:rPr lang="ko-KR" altLang="en-US" b="1" dirty="0"/>
                  <a:t>를 업데이트 할 때에 </a:t>
                </a:r>
                <a:r>
                  <a:rPr lang="en-US" altLang="ko-KR" b="1" dirty="0"/>
                  <a:t>backpropagation</a:t>
                </a:r>
                <a:r>
                  <a:rPr lang="ko-KR" altLang="en-US" b="1" dirty="0"/>
                  <a:t> 출발 노드와 도착 노드의 </a:t>
                </a:r>
                <a:r>
                  <a:rPr lang="en-US" altLang="ko-KR" b="1" dirty="0"/>
                  <a:t>activation function </a:t>
                </a:r>
                <a:r>
                  <a:rPr lang="ko-KR" altLang="en-US" b="1" dirty="0"/>
                  <a:t>값과 </a:t>
                </a:r>
                <a:r>
                  <a:rPr lang="en-US" altLang="ko-KR" b="1" dirty="0"/>
                  <a:t>target </a:t>
                </a:r>
                <a:r>
                  <a:rPr lang="ko-KR" altLang="en-US" b="1" dirty="0"/>
                  <a:t>값만으로 계산이 가능하다</a:t>
                </a:r>
                <a:r>
                  <a:rPr lang="en-US" altLang="ko-KR" b="1" dirty="0"/>
                  <a:t>.</a:t>
                </a:r>
              </a:p>
              <a:p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75206"/>
                <a:ext cx="7992888" cy="4597028"/>
              </a:xfrm>
              <a:prstGeom prst="rect">
                <a:avLst/>
              </a:prstGeom>
              <a:blipFill>
                <a:blip r:embed="rId3"/>
                <a:stretch>
                  <a:fillRect l="-8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0957F38D-AE0F-4843-99E9-84D1DFE7B4BB}"/>
              </a:ext>
            </a:extLst>
          </p:cNvPr>
          <p:cNvGrpSpPr/>
          <p:nvPr/>
        </p:nvGrpSpPr>
        <p:grpSpPr>
          <a:xfrm>
            <a:off x="971600" y="2708920"/>
            <a:ext cx="7056784" cy="1782812"/>
            <a:chOff x="971600" y="3086348"/>
            <a:chExt cx="7056784" cy="178281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D12DC08-D6E6-4171-978F-1855A4198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1600" y="3086348"/>
              <a:ext cx="3357412" cy="1782812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C8A9EF0-8A94-4106-AE2B-CD6A32DD5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17529" y="3675638"/>
              <a:ext cx="2810855" cy="559568"/>
            </a:xfrm>
            <a:prstGeom prst="rect">
              <a:avLst/>
            </a:prstGeom>
          </p:spPr>
        </p:pic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F2F2B5B7-ACD8-4CDC-9D09-E161FFBE0DF0}"/>
                </a:ext>
              </a:extLst>
            </p:cNvPr>
            <p:cNvSpPr/>
            <p:nvPr/>
          </p:nvSpPr>
          <p:spPr>
            <a:xfrm>
              <a:off x="4427984" y="3883090"/>
              <a:ext cx="576064" cy="4996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1B910C3-6468-4B00-BE60-C977F109A133}"/>
              </a:ext>
            </a:extLst>
          </p:cNvPr>
          <p:cNvGrpSpPr/>
          <p:nvPr/>
        </p:nvGrpSpPr>
        <p:grpSpPr>
          <a:xfrm>
            <a:off x="1316777" y="5373216"/>
            <a:ext cx="7287671" cy="1148744"/>
            <a:chOff x="1316777" y="5373216"/>
            <a:chExt cx="7287671" cy="114874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6DBEB1C-1142-4E8C-B2F5-AAB038FED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31640" y="5373216"/>
              <a:ext cx="2248214" cy="50489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1262B16-9CDC-4F37-BE73-D2BD39174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65284" y="5503785"/>
              <a:ext cx="4039164" cy="73352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B053EB-276B-4591-8B0B-50862F0214E5}"/>
                </a:ext>
              </a:extLst>
            </p:cNvPr>
            <p:cNvSpPr txBox="1"/>
            <p:nvPr/>
          </p:nvSpPr>
          <p:spPr>
            <a:xfrm>
              <a:off x="4129125" y="5620551"/>
              <a:ext cx="6895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Abadi" panose="020B0604020104020204" pitchFamily="34" charset="0"/>
                </a:rPr>
                <a:t>∵</a:t>
              </a:r>
              <a:endParaRPr lang="en-US" altLang="ko-KR" sz="2400" b="1" dirty="0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C2574E9-1F82-412A-994C-C023FDEE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16777" y="5855117"/>
              <a:ext cx="2314898" cy="666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882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1248" y="149782"/>
            <a:ext cx="2212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3. Backpropagation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DL  Multilayer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/>
              <p:nvPr/>
            </p:nvSpPr>
            <p:spPr>
              <a:xfrm>
                <a:off x="539552" y="908720"/>
                <a:ext cx="7992888" cy="5450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b="1" dirty="0"/>
              </a:p>
              <a:p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ko-KR" altLang="en-US" b="1" dirty="0"/>
                  <a:t>를 업데이트하기 위한 식도 동일하게 구할 수 있다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908720"/>
                <a:ext cx="7992888" cy="5450723"/>
              </a:xfrm>
              <a:prstGeom prst="rect">
                <a:avLst/>
              </a:prstGeom>
              <a:blipFill>
                <a:blip r:embed="rId3"/>
                <a:stretch>
                  <a:fillRect l="-6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그룹 21">
            <a:extLst>
              <a:ext uri="{FF2B5EF4-FFF2-40B4-BE49-F238E27FC236}">
                <a16:creationId xmlns:a16="http://schemas.microsoft.com/office/drawing/2014/main" id="{D2BA6D9C-69D7-40CE-91F8-40EBB5CE5AD5}"/>
              </a:ext>
            </a:extLst>
          </p:cNvPr>
          <p:cNvGrpSpPr/>
          <p:nvPr/>
        </p:nvGrpSpPr>
        <p:grpSpPr>
          <a:xfrm>
            <a:off x="1262719" y="2428735"/>
            <a:ext cx="7117571" cy="1000265"/>
            <a:chOff x="1262719" y="2356817"/>
            <a:chExt cx="7117571" cy="1000265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4618B8A-40C7-4183-81B1-B7333EC27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62719" y="2356817"/>
              <a:ext cx="2229161" cy="1000265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9114145F-64BB-4556-90BC-1DA0F764B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83968" y="2452080"/>
              <a:ext cx="4096322" cy="80973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B25104-B489-47CB-AD1A-8DBE0DDBD661}"/>
                </a:ext>
              </a:extLst>
            </p:cNvPr>
            <p:cNvSpPr txBox="1"/>
            <p:nvPr/>
          </p:nvSpPr>
          <p:spPr>
            <a:xfrm>
              <a:off x="3923928" y="2553564"/>
              <a:ext cx="6895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Abadi" panose="020B0604020104020204" pitchFamily="34" charset="0"/>
                </a:rPr>
                <a:t>∵</a:t>
              </a:r>
              <a:endParaRPr lang="en-US" altLang="ko-KR" sz="2400" b="1" dirty="0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1C631971-33F7-42C2-B888-96F7511589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3212" y="3861048"/>
            <a:ext cx="3500557" cy="201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55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1248" y="149782"/>
            <a:ext cx="2212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3. Backpropagation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DL  Multilayer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/>
              <p:nvPr/>
            </p:nvSpPr>
            <p:spPr>
              <a:xfrm>
                <a:off x="539552" y="908720"/>
                <a:ext cx="7992888" cy="4969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더 이전의 </a:t>
                </a:r>
                <a:r>
                  <a:rPr lang="en-US" altLang="ko-KR" b="1" dirty="0"/>
                  <a:t>layer</a:t>
                </a:r>
                <a:r>
                  <a:rPr lang="ko-KR" altLang="en-US" b="1" dirty="0"/>
                  <a:t>의 가중치인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ko-KR" altLang="en-US" b="1" dirty="0"/>
                  <a:t>를 업데이트하기 위한 식은 아래와 같다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ko-KR" altLang="en-US" b="1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b="1" dirty="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ko-KR" altLang="en-US" b="1" dirty="0"/>
                  <a:t>모두에 영향을 주기 때문에</a:t>
                </a:r>
                <a:r>
                  <a:rPr lang="en-US" altLang="ko-KR" b="1" dirty="0"/>
                  <a:t>, </a:t>
                </a:r>
                <a:r>
                  <a:rPr lang="ko-KR" altLang="en-US" b="1" dirty="0"/>
                  <a:t>여기서의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𝒕𝒐𝒕𝒂𝒍</m:t>
                        </m:r>
                      </m:sub>
                    </m:sSub>
                  </m:oMath>
                </a14:m>
                <a:r>
                  <a:rPr lang="ko-KR" altLang="en-US" b="1" dirty="0"/>
                  <a:t>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b="1" dirty="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ko-KR" altLang="en-US" b="1" dirty="0"/>
                  <a:t>이다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908720"/>
                <a:ext cx="7992888" cy="4969437"/>
              </a:xfrm>
              <a:prstGeom prst="rect">
                <a:avLst/>
              </a:prstGeom>
              <a:blipFill>
                <a:blip r:embed="rId3"/>
                <a:stretch>
                  <a:fillRect l="-8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E53A4AE2-68B0-4467-B144-D8EB5F228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1643" y="1269855"/>
            <a:ext cx="3900714" cy="2211597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FF75D97A-B4FF-49A6-94A7-C2B6797EAC19}"/>
              </a:ext>
            </a:extLst>
          </p:cNvPr>
          <p:cNvGrpSpPr/>
          <p:nvPr/>
        </p:nvGrpSpPr>
        <p:grpSpPr>
          <a:xfrm>
            <a:off x="611560" y="5301208"/>
            <a:ext cx="8007397" cy="805408"/>
            <a:chOff x="593093" y="4277397"/>
            <a:chExt cx="8007397" cy="80540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DEC1905-6018-47A3-BF97-4CE64A671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3093" y="4277397"/>
              <a:ext cx="2823257" cy="805408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4F440A2-DFCF-4707-AA91-53231DAD3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23928" y="4299048"/>
              <a:ext cx="4676562" cy="762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5599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1248" y="149782"/>
            <a:ext cx="2212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3. Backpropagation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DL  Multilayer Perceptron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908720"/>
            <a:ext cx="799288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sz="600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이전의 </a:t>
            </a:r>
            <a:r>
              <a:rPr lang="en-US" altLang="ko-KR" b="1" dirty="0"/>
              <a:t>chain rule</a:t>
            </a:r>
            <a:r>
              <a:rPr lang="ko-KR" altLang="en-US" b="1" dirty="0"/>
              <a:t>을 수행할 때에 구한 값을 사용할 수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최종적으로 </a:t>
            </a:r>
            <a:r>
              <a:rPr lang="en-US" altLang="ko-KR" b="1" dirty="0"/>
              <a:t>layer-1</a:t>
            </a:r>
            <a:r>
              <a:rPr lang="ko-KR" altLang="en-US" b="1" dirty="0"/>
              <a:t>에서의 </a:t>
            </a:r>
            <a:r>
              <a:rPr lang="en-US" altLang="ko-KR" b="1" dirty="0"/>
              <a:t>weight</a:t>
            </a:r>
            <a:r>
              <a:rPr lang="ko-KR" altLang="en-US" b="1" dirty="0"/>
              <a:t>는 아래와 같이 구할 수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Chain rule</a:t>
            </a:r>
            <a:r>
              <a:rPr lang="ko-KR" altLang="en-US" b="1" dirty="0"/>
              <a:t>에 필요한 값들은 </a:t>
            </a:r>
            <a:r>
              <a:rPr lang="en-US" altLang="ko-KR" b="1" dirty="0"/>
              <a:t>output layer </a:t>
            </a:r>
            <a:r>
              <a:rPr lang="ko-KR" altLang="en-US" b="1" dirty="0"/>
              <a:t>부터의 </a:t>
            </a:r>
            <a:r>
              <a:rPr lang="en-US" altLang="ko-KR" b="1" dirty="0"/>
              <a:t>backpropagation</a:t>
            </a:r>
            <a:r>
              <a:rPr lang="ko-KR" altLang="en-US" b="1" dirty="0"/>
              <a:t>을 통해 구할 수 있다</a:t>
            </a:r>
            <a:r>
              <a:rPr lang="en-US" altLang="ko-KR" b="1" dirty="0"/>
              <a:t>.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387E9B8-5DED-4ED8-93EA-6F3180B100BB}"/>
              </a:ext>
            </a:extLst>
          </p:cNvPr>
          <p:cNvGrpSpPr/>
          <p:nvPr/>
        </p:nvGrpSpPr>
        <p:grpSpPr>
          <a:xfrm>
            <a:off x="611560" y="1124744"/>
            <a:ext cx="8029022" cy="853555"/>
            <a:chOff x="611560" y="1423317"/>
            <a:chExt cx="8029022" cy="85355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CC1B1B6-AADF-486E-AA39-E38AE982E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560" y="1471464"/>
              <a:ext cx="2537468" cy="805408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9D4820D-A914-4F1C-AA02-C6DA1AC93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67944" y="1423317"/>
              <a:ext cx="4572638" cy="779427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98A245C-B11E-46E3-AA4B-6C58261B24FC}"/>
              </a:ext>
            </a:extLst>
          </p:cNvPr>
          <p:cNvGrpSpPr/>
          <p:nvPr/>
        </p:nvGrpSpPr>
        <p:grpSpPr>
          <a:xfrm>
            <a:off x="1115616" y="4116250"/>
            <a:ext cx="7275576" cy="1204414"/>
            <a:chOff x="1115616" y="3287117"/>
            <a:chExt cx="7275576" cy="1204414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DE2C904-7939-426E-91B1-3948A9D75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2000" y="3588366"/>
              <a:ext cx="3819192" cy="58024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BFE0706-8A5B-429B-8CCC-FC64C2A3A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15616" y="3287117"/>
              <a:ext cx="2191056" cy="485843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36422FF1-9FF1-42F0-AD9A-7C3E7E9D9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5616" y="3986636"/>
              <a:ext cx="2229161" cy="50489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20424C8-DAC9-48F2-9FED-CDC721094B0C}"/>
                </a:ext>
              </a:extLst>
            </p:cNvPr>
            <p:cNvSpPr txBox="1"/>
            <p:nvPr/>
          </p:nvSpPr>
          <p:spPr>
            <a:xfrm>
              <a:off x="4119076" y="3568278"/>
              <a:ext cx="6895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Abadi" panose="020B0604020104020204" pitchFamily="34" charset="0"/>
                </a:rPr>
                <a:t>∵</a:t>
              </a:r>
              <a:endParaRPr lang="en-US" altLang="ko-KR" sz="2400" b="1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73417B9-F550-4FE9-8D71-AA72936E17B3}"/>
              </a:ext>
            </a:extLst>
          </p:cNvPr>
          <p:cNvGrpSpPr/>
          <p:nvPr/>
        </p:nvGrpSpPr>
        <p:grpSpPr>
          <a:xfrm>
            <a:off x="1096160" y="5496500"/>
            <a:ext cx="7295032" cy="1028844"/>
            <a:chOff x="1096160" y="4840366"/>
            <a:chExt cx="7295032" cy="1028844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F9A57E51-110F-4163-A32A-6B66EDA44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96160" y="4840366"/>
              <a:ext cx="2295845" cy="1028844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155EC7C-660E-4A1F-AAFB-8549A68AE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76831" y="5074835"/>
              <a:ext cx="3814361" cy="559905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C0AA578-A81E-44BE-BB70-07FEAC64A259}"/>
                </a:ext>
              </a:extLst>
            </p:cNvPr>
            <p:cNvSpPr txBox="1"/>
            <p:nvPr/>
          </p:nvSpPr>
          <p:spPr>
            <a:xfrm>
              <a:off x="4119076" y="5052102"/>
              <a:ext cx="6895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Abadi" panose="020B0604020104020204" pitchFamily="34" charset="0"/>
                </a:rPr>
                <a:t>∵</a:t>
              </a:r>
              <a:endParaRPr lang="en-US" altLang="ko-KR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18450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1248" y="149782"/>
            <a:ext cx="2212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3. Backpropagation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DL  Multilayer Perceptron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3437126"/>
            <a:ext cx="7992888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sz="600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endParaRPr lang="en-US" altLang="ko-KR" b="1" dirty="0"/>
          </a:p>
          <a:p>
            <a:endParaRPr lang="en-US" altLang="ko-KR" sz="800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Network</a:t>
            </a:r>
            <a:r>
              <a:rPr lang="ko-KR" altLang="en-US" b="1" dirty="0"/>
              <a:t>에서 모델의 </a:t>
            </a:r>
            <a:r>
              <a:rPr lang="en-US" altLang="ko-KR" b="1" dirty="0"/>
              <a:t>weight</a:t>
            </a:r>
            <a:r>
              <a:rPr lang="ko-KR" altLang="en-US" b="1" dirty="0"/>
              <a:t>를 업데이트하는 과정을 도식적으로 나타낸 그림이다</a:t>
            </a:r>
            <a:r>
              <a:rPr lang="en-US" altLang="ko-KR" b="1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9B92B5-9AAE-4D09-861D-CF01AC4A5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880" y="1286031"/>
            <a:ext cx="4028239" cy="38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899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396" y="149782"/>
            <a:ext cx="2440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4. Activation Function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DL  Multilayer Perceptron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Backpropagation</a:t>
            </a:r>
            <a:r>
              <a:rPr lang="ko-KR" altLang="en-US" b="1" dirty="0"/>
              <a:t>에서 </a:t>
            </a:r>
            <a:r>
              <a:rPr lang="en-US" altLang="ko-KR" b="1" dirty="0"/>
              <a:t>cost function</a:t>
            </a:r>
            <a:r>
              <a:rPr lang="ko-KR" altLang="en-US" b="1" dirty="0"/>
              <a:t>의 </a:t>
            </a:r>
            <a:r>
              <a:rPr lang="en-US" altLang="ko-KR" b="1" dirty="0"/>
              <a:t>gradient</a:t>
            </a:r>
            <a:r>
              <a:rPr lang="ko-KR" altLang="en-US" b="1" dirty="0"/>
              <a:t>를 계산하는데</a:t>
            </a:r>
            <a:r>
              <a:rPr lang="en-US" altLang="ko-KR" b="1" dirty="0"/>
              <a:t>, step function</a:t>
            </a:r>
            <a:r>
              <a:rPr lang="ko-KR" altLang="en-US" b="1" dirty="0"/>
              <a:t>의 경우에는 계산을 위한 </a:t>
            </a:r>
            <a:r>
              <a:rPr lang="en-US" altLang="ko-KR" b="1" dirty="0"/>
              <a:t>gradient</a:t>
            </a:r>
            <a:r>
              <a:rPr lang="ko-KR" altLang="en-US" b="1" dirty="0"/>
              <a:t>가 존재하지 않는다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따라서</a:t>
            </a:r>
            <a:r>
              <a:rPr lang="en-US" altLang="ko-KR" b="1" dirty="0"/>
              <a:t>, </a:t>
            </a:r>
            <a:r>
              <a:rPr lang="ko-KR" altLang="en-US" b="1" dirty="0"/>
              <a:t>전 구간에서 </a:t>
            </a:r>
            <a:r>
              <a:rPr lang="en-US" altLang="ko-KR" b="1" dirty="0"/>
              <a:t>gradient</a:t>
            </a:r>
            <a:r>
              <a:rPr lang="ko-KR" altLang="en-US" b="1" dirty="0"/>
              <a:t>가 존재하는</a:t>
            </a:r>
            <a:r>
              <a:rPr lang="en-US" altLang="ko-KR" b="1" dirty="0"/>
              <a:t> Logistic function</a:t>
            </a:r>
            <a:r>
              <a:rPr lang="ko-KR" altLang="en-US" b="1" dirty="0"/>
              <a:t>을 </a:t>
            </a:r>
            <a:r>
              <a:rPr lang="en-US" altLang="ko-KR" b="1" dirty="0"/>
              <a:t>activation function</a:t>
            </a:r>
            <a:r>
              <a:rPr lang="ko-KR" altLang="en-US" b="1" dirty="0"/>
              <a:t>으로 사용하였다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Logistic function</a:t>
            </a:r>
            <a:r>
              <a:rPr lang="ko-KR" altLang="en-US" b="1" dirty="0"/>
              <a:t>을 </a:t>
            </a:r>
            <a:r>
              <a:rPr lang="en-US" altLang="ko-KR" b="1" dirty="0"/>
              <a:t>activation function</a:t>
            </a:r>
            <a:r>
              <a:rPr lang="ko-KR" altLang="en-US" b="1" dirty="0"/>
              <a:t>으로 사용하는 경우</a:t>
            </a:r>
            <a:r>
              <a:rPr lang="en-US" altLang="ko-KR" b="1" dirty="0"/>
              <a:t>, gradient vanishing problem</a:t>
            </a:r>
            <a:r>
              <a:rPr lang="ko-KR" altLang="en-US" b="1" dirty="0"/>
              <a:t>이 존재한다</a:t>
            </a:r>
            <a:r>
              <a:rPr lang="en-US" altLang="ko-KR" b="1" dirty="0"/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90C6340-B7FB-4337-ACE7-56DD1BC10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368" y="1196752"/>
            <a:ext cx="6443263" cy="236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98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396" y="149782"/>
            <a:ext cx="2440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4. Activation Function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DL  Multilayer Perceptron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Gradient vanishing problem (1)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Sigmoid</a:t>
            </a:r>
            <a:r>
              <a:rPr lang="ko-KR" altLang="en-US" b="1" dirty="0"/>
              <a:t> </a:t>
            </a:r>
            <a:r>
              <a:rPr lang="en-US" altLang="ko-KR" b="1" dirty="0"/>
              <a:t>function</a:t>
            </a:r>
            <a:r>
              <a:rPr lang="ko-KR" altLang="en-US" b="1" dirty="0"/>
              <a:t>과 </a:t>
            </a:r>
            <a:r>
              <a:rPr lang="en-US" altLang="ko-KR" b="1" dirty="0"/>
              <a:t>tanh function</a:t>
            </a:r>
            <a:r>
              <a:rPr lang="ko-KR" altLang="en-US" b="1" dirty="0"/>
              <a:t>은 </a:t>
            </a:r>
            <a:r>
              <a:rPr lang="en-US" altLang="ko-KR" b="1" dirty="0"/>
              <a:t>range</a:t>
            </a:r>
            <a:r>
              <a:rPr lang="ko-KR" altLang="en-US" b="1" dirty="0"/>
              <a:t>가 </a:t>
            </a:r>
            <a:r>
              <a:rPr lang="en-US" altLang="ko-KR" b="1" dirty="0"/>
              <a:t>0~1</a:t>
            </a:r>
            <a:r>
              <a:rPr lang="ko-KR" altLang="en-US" b="1" dirty="0"/>
              <a:t>이기 때문에</a:t>
            </a:r>
            <a:r>
              <a:rPr lang="en-US" altLang="ko-KR" b="1" dirty="0"/>
              <a:t> </a:t>
            </a:r>
            <a:r>
              <a:rPr lang="ko-KR" altLang="en-US" b="1" dirty="0"/>
              <a:t>위의 함수를 </a:t>
            </a:r>
            <a:r>
              <a:rPr lang="en-US" altLang="ko-KR" b="1" dirty="0"/>
              <a:t>activation function</a:t>
            </a:r>
            <a:r>
              <a:rPr lang="ko-KR" altLang="en-US" b="1" dirty="0"/>
              <a:t>으로 사용하는 경우 </a:t>
            </a:r>
            <a:r>
              <a:rPr lang="en-US" altLang="ko-KR" b="1" dirty="0"/>
              <a:t>network</a:t>
            </a:r>
            <a:r>
              <a:rPr lang="ko-KR" altLang="en-US" b="1" dirty="0"/>
              <a:t>의 </a:t>
            </a:r>
            <a:r>
              <a:rPr lang="en-US" altLang="ko-KR" b="1" dirty="0"/>
              <a:t>layer</a:t>
            </a:r>
            <a:r>
              <a:rPr lang="ko-KR" altLang="en-US" b="1" dirty="0"/>
              <a:t>를 통과할 때 마다 값이 </a:t>
            </a:r>
            <a:r>
              <a:rPr lang="en-US" altLang="ko-KR" b="1" dirty="0"/>
              <a:t>0</a:t>
            </a:r>
            <a:r>
              <a:rPr lang="ko-KR" altLang="en-US" b="1" dirty="0"/>
              <a:t>에 가까워진다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그렇기 때문에</a:t>
            </a:r>
            <a:r>
              <a:rPr lang="en-US" altLang="ko-KR" b="1" dirty="0"/>
              <a:t>, input layer</a:t>
            </a:r>
            <a:r>
              <a:rPr lang="ko-KR" altLang="en-US" b="1" dirty="0"/>
              <a:t>와 가까운 </a:t>
            </a:r>
            <a:r>
              <a:rPr lang="en-US" altLang="ko-KR" b="1" dirty="0"/>
              <a:t>hidden layer</a:t>
            </a:r>
            <a:r>
              <a:rPr lang="ko-KR" altLang="en-US" b="1" dirty="0"/>
              <a:t>의 </a:t>
            </a:r>
            <a:r>
              <a:rPr lang="en-US" altLang="ko-KR" b="1" dirty="0"/>
              <a:t>weight</a:t>
            </a:r>
            <a:r>
              <a:rPr lang="ko-KR" altLang="en-US" b="1" dirty="0"/>
              <a:t>가 큰 변화를 보여도 </a:t>
            </a:r>
            <a:r>
              <a:rPr lang="en-US" altLang="ko-KR" b="1" dirty="0"/>
              <a:t>layer</a:t>
            </a:r>
            <a:r>
              <a:rPr lang="ko-KR" altLang="en-US" b="1" dirty="0"/>
              <a:t>를 지나면서 결과적으로 </a:t>
            </a:r>
            <a:r>
              <a:rPr lang="en-US" altLang="ko-KR" b="1" dirty="0"/>
              <a:t>output</a:t>
            </a:r>
            <a:r>
              <a:rPr lang="ko-KR" altLang="en-US" b="1" dirty="0"/>
              <a:t>에 기여하는 변화는 미미하게 된다</a:t>
            </a:r>
            <a:r>
              <a:rPr lang="en-US" altLang="ko-KR" b="1" dirty="0"/>
              <a:t>. </a:t>
            </a:r>
            <a:r>
              <a:rPr lang="ko-KR" altLang="en-US" b="1" dirty="0"/>
              <a:t>이를 </a:t>
            </a:r>
            <a:r>
              <a:rPr lang="en-US" altLang="ko-KR" b="1" dirty="0"/>
              <a:t>g</a:t>
            </a:r>
            <a:r>
              <a:rPr lang="en-US" altLang="ko-KR" sz="1800" b="1" dirty="0"/>
              <a:t>radient vanishing problem</a:t>
            </a:r>
            <a:r>
              <a:rPr lang="ko-KR" altLang="en-US" sz="1800" b="1" dirty="0"/>
              <a:t>이라고 한다</a:t>
            </a:r>
            <a:r>
              <a:rPr lang="en-US" altLang="ko-KR" sz="1800" b="1" dirty="0"/>
              <a:t>. </a:t>
            </a:r>
            <a:r>
              <a:rPr lang="ko-KR" altLang="en-US" sz="1800" b="1" dirty="0"/>
              <a:t>이러한 문제는 </a:t>
            </a:r>
            <a:r>
              <a:rPr lang="en-US" altLang="ko-KR" sz="1800" b="1" dirty="0"/>
              <a:t>backpropagation</a:t>
            </a:r>
            <a:r>
              <a:rPr lang="ko-KR" altLang="en-US" b="1" dirty="0"/>
              <a:t>의 </a:t>
            </a:r>
            <a:r>
              <a:rPr lang="en-US" altLang="ko-KR" b="1" dirty="0"/>
              <a:t>weight </a:t>
            </a:r>
            <a:r>
              <a:rPr lang="ko-KR" altLang="en-US" b="1" dirty="0"/>
              <a:t>업데이트를 의미 없게 만들 수 있다</a:t>
            </a:r>
            <a:r>
              <a:rPr lang="en-US" altLang="ko-KR" b="1" dirty="0"/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9D5B65B-2782-42FC-AE09-B605BAC2B953}"/>
              </a:ext>
            </a:extLst>
          </p:cNvPr>
          <p:cNvGrpSpPr/>
          <p:nvPr/>
        </p:nvGrpSpPr>
        <p:grpSpPr>
          <a:xfrm>
            <a:off x="983657" y="1771027"/>
            <a:ext cx="7232925" cy="2090021"/>
            <a:chOff x="983657" y="1628800"/>
            <a:chExt cx="7232925" cy="2090021"/>
          </a:xfrm>
        </p:grpSpPr>
        <p:pic>
          <p:nvPicPr>
            <p:cNvPr id="2050" name="Picture 2" descr="Sigmoid function and its derivative. | Download Scientific Diagram">
              <a:extLst>
                <a:ext uri="{FF2B5EF4-FFF2-40B4-BE49-F238E27FC236}">
                  <a16:creationId xmlns:a16="http://schemas.microsoft.com/office/drawing/2014/main" id="{763A7FAB-F09B-4386-BF18-6DC28ECD3A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657" y="1724614"/>
              <a:ext cx="3121456" cy="1898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Ronny Restrepo">
              <a:extLst>
                <a:ext uri="{FF2B5EF4-FFF2-40B4-BE49-F238E27FC236}">
                  <a16:creationId xmlns:a16="http://schemas.microsoft.com/office/drawing/2014/main" id="{848C932A-BD2D-4FB3-B208-C8926FEAF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9538" y="1628800"/>
              <a:ext cx="3767044" cy="2090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4057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3528" y="326640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  <a:ea typeface="+mj-ea"/>
              </a:rPr>
              <a:t>Perceptron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51720" y="326640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MLP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35896" y="326640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Backpropagation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92080" y="327569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Activation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Function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40760" y="3266400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Exercise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396" y="149782"/>
            <a:ext cx="2440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4. Activation Function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DL  Multilayer Perceptron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Gradient vanishing problem (2)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Gradient</a:t>
            </a:r>
            <a:r>
              <a:rPr lang="ko-KR" altLang="en-US" b="1" dirty="0"/>
              <a:t>가 거의 </a:t>
            </a:r>
            <a:r>
              <a:rPr lang="en-US" altLang="ko-KR" b="1" dirty="0"/>
              <a:t>0</a:t>
            </a:r>
            <a:r>
              <a:rPr lang="ko-KR" altLang="en-US" b="1" dirty="0"/>
              <a:t>에 가깝게 되어버리면</a:t>
            </a:r>
            <a:r>
              <a:rPr lang="en-US" altLang="ko-KR" b="1" dirty="0"/>
              <a:t>, network</a:t>
            </a:r>
            <a:r>
              <a:rPr lang="ko-KR" altLang="en-US" b="1" dirty="0"/>
              <a:t>는 매우 느리게 학습하고</a:t>
            </a:r>
            <a:r>
              <a:rPr lang="en-US" altLang="ko-KR" b="1" dirty="0"/>
              <a:t>, global minimum</a:t>
            </a:r>
            <a:r>
              <a:rPr lang="ko-KR" altLang="en-US" b="1" dirty="0"/>
              <a:t>이 아닌</a:t>
            </a:r>
            <a:r>
              <a:rPr lang="en-US" altLang="ko-KR" b="1" dirty="0"/>
              <a:t> local minimum</a:t>
            </a:r>
            <a:r>
              <a:rPr lang="ko-KR" altLang="en-US" b="1" dirty="0"/>
              <a:t>으로 수렴하게 될 것이다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이 문제를 해결하기 위해 보통 </a:t>
            </a:r>
            <a:r>
              <a:rPr lang="en-US" altLang="ko-KR" b="1" dirty="0" err="1"/>
              <a:t>ReLU</a:t>
            </a:r>
            <a:r>
              <a:rPr lang="en-US" altLang="ko-KR" b="1" dirty="0"/>
              <a:t> function</a:t>
            </a:r>
            <a:r>
              <a:rPr lang="ko-KR" altLang="en-US" b="1" dirty="0"/>
              <a:t>을 </a:t>
            </a:r>
            <a:r>
              <a:rPr lang="en-US" altLang="ko-KR" b="1" dirty="0"/>
              <a:t>deep neural network</a:t>
            </a:r>
            <a:r>
              <a:rPr lang="ko-KR" altLang="en-US" b="1" dirty="0"/>
              <a:t>의 </a:t>
            </a:r>
            <a:r>
              <a:rPr lang="en-US" altLang="ko-KR" b="1" dirty="0"/>
              <a:t>activation function</a:t>
            </a:r>
            <a:r>
              <a:rPr lang="ko-KR" altLang="en-US" b="1" dirty="0"/>
              <a:t>으로 사용하고</a:t>
            </a:r>
            <a:r>
              <a:rPr lang="en-US" altLang="ko-KR" b="1" dirty="0"/>
              <a:t>, sigmoid function</a:t>
            </a:r>
            <a:r>
              <a:rPr lang="ko-KR" altLang="en-US" b="1" dirty="0"/>
              <a:t>보다 좋은 성능을 보인다</a:t>
            </a:r>
            <a:r>
              <a:rPr lang="en-US" altLang="ko-KR" b="1" dirty="0"/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1932AC5-4CD9-4587-89B2-A003E41687CE}"/>
              </a:ext>
            </a:extLst>
          </p:cNvPr>
          <p:cNvGrpSpPr/>
          <p:nvPr/>
        </p:nvGrpSpPr>
        <p:grpSpPr>
          <a:xfrm>
            <a:off x="683568" y="1697867"/>
            <a:ext cx="7525396" cy="2524481"/>
            <a:chOff x="683568" y="1697867"/>
            <a:chExt cx="7525396" cy="252448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776909F-22EA-4C2C-A7DC-FBD431626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568" y="1756343"/>
              <a:ext cx="4346416" cy="2466005"/>
            </a:xfrm>
            <a:prstGeom prst="rect">
              <a:avLst/>
            </a:prstGeom>
          </p:spPr>
        </p:pic>
        <p:pic>
          <p:nvPicPr>
            <p:cNvPr id="3074" name="Picture 2" descr="Why is the ReLU function not differentiable at x=0?">
              <a:extLst>
                <a:ext uri="{FF2B5EF4-FFF2-40B4-BE49-F238E27FC236}">
                  <a16:creationId xmlns:a16="http://schemas.microsoft.com/office/drawing/2014/main" id="{7300ED60-1EC6-4F88-B6E3-FE60161A82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1697867"/>
              <a:ext cx="3204916" cy="2379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71088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396" y="149782"/>
            <a:ext cx="2440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4. Activation Function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DL  Multilayer Perceptron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MLP</a:t>
            </a:r>
            <a:r>
              <a:rPr lang="ko-KR" altLang="en-US" b="1" dirty="0"/>
              <a:t>에서 각 </a:t>
            </a:r>
            <a:r>
              <a:rPr lang="en-US" altLang="ko-KR" b="1" dirty="0"/>
              <a:t>layer</a:t>
            </a:r>
            <a:r>
              <a:rPr lang="ko-KR" altLang="en-US" b="1" dirty="0"/>
              <a:t>에 </a:t>
            </a:r>
            <a:r>
              <a:rPr lang="en-US" altLang="ko-KR" b="1" dirty="0"/>
              <a:t>activation function</a:t>
            </a:r>
            <a:r>
              <a:rPr lang="ko-KR" altLang="en-US" b="1" dirty="0"/>
              <a:t>이 없다면 많은 </a:t>
            </a:r>
            <a:r>
              <a:rPr lang="en-US" altLang="ko-KR" b="1" dirty="0"/>
              <a:t>layer</a:t>
            </a:r>
            <a:r>
              <a:rPr lang="ko-KR" altLang="en-US" b="1" dirty="0"/>
              <a:t>를 거쳐도 </a:t>
            </a:r>
            <a:r>
              <a:rPr lang="en-US" altLang="ko-KR" b="1" dirty="0"/>
              <a:t>linear combination</a:t>
            </a:r>
            <a:r>
              <a:rPr lang="ko-KR" altLang="en-US" b="1" dirty="0"/>
              <a:t>으로 나타내어진다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따라서 </a:t>
            </a:r>
            <a:r>
              <a:rPr lang="en-US" altLang="ko-KR" b="1" dirty="0"/>
              <a:t>activation function</a:t>
            </a:r>
            <a:r>
              <a:rPr lang="ko-KR" altLang="en-US" b="1" dirty="0"/>
              <a:t>이 없다면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/>
              <a:t>MLP</a:t>
            </a:r>
            <a:r>
              <a:rPr lang="ko-KR" altLang="en-US" b="1" dirty="0"/>
              <a:t>는 아무리 많은 층이 존재해도 </a:t>
            </a:r>
            <a:r>
              <a:rPr lang="en-US" altLang="ko-KR" b="1" dirty="0"/>
              <a:t>single layer perceptron</a:t>
            </a:r>
            <a:r>
              <a:rPr lang="ko-KR" altLang="en-US" b="1" dirty="0"/>
              <a:t>이 되고</a:t>
            </a:r>
            <a:r>
              <a:rPr lang="en-US" altLang="ko-KR" b="1" dirty="0"/>
              <a:t>, </a:t>
            </a:r>
            <a:r>
              <a:rPr lang="ko-KR" altLang="en-US" b="1" dirty="0"/>
              <a:t>복잡한 문제의 해결이 불가능하다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Network</a:t>
            </a:r>
            <a:r>
              <a:rPr lang="ko-KR" altLang="en-US" b="1" dirty="0"/>
              <a:t>에 비선형성을 주입함으로써 이론적으로 어떠한 </a:t>
            </a:r>
            <a:r>
              <a:rPr lang="en-US" altLang="ko-KR" b="1" dirty="0"/>
              <a:t>continuous function</a:t>
            </a:r>
            <a:r>
              <a:rPr lang="ko-KR" altLang="en-US" b="1" dirty="0"/>
              <a:t>에도 근사할 수 있도록 한다</a:t>
            </a:r>
            <a:r>
              <a:rPr lang="en-US" altLang="ko-KR" b="1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1DB9CF-5350-4D10-A1C7-0AA195A89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368" y="1196752"/>
            <a:ext cx="6443263" cy="236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86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DL  Multilayer Perceptron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발표자 이 석 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7510" y="141014"/>
            <a:ext cx="15681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1. Perceptron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DL  Multilayer Perceptron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Neuron</a:t>
            </a:r>
          </a:p>
          <a:p>
            <a:endParaRPr lang="en-US" altLang="ko-KR" sz="2400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인간의 </a:t>
            </a:r>
            <a:r>
              <a:rPr lang="en-US" altLang="ko-KR" b="1" dirty="0"/>
              <a:t>neuron</a:t>
            </a:r>
            <a:r>
              <a:rPr lang="ko-KR" altLang="en-US" b="1" dirty="0"/>
              <a:t>은 </a:t>
            </a:r>
            <a:r>
              <a:rPr lang="en-US" altLang="ko-KR" b="1" dirty="0"/>
              <a:t>dendrite</a:t>
            </a:r>
            <a:r>
              <a:rPr lang="ko-KR" altLang="en-US" b="1" dirty="0"/>
              <a:t>을 통해 받은 입력 신호들을 </a:t>
            </a:r>
            <a:r>
              <a:rPr lang="en-US" altLang="ko-KR" b="1" dirty="0"/>
              <a:t>soma</a:t>
            </a:r>
            <a:r>
              <a:rPr lang="ko-KR" altLang="en-US" b="1" dirty="0"/>
              <a:t>에서 하나의 신호로 통합하여 </a:t>
            </a:r>
            <a:r>
              <a:rPr lang="en-US" altLang="ko-KR" b="1" dirty="0"/>
              <a:t>axon</a:t>
            </a:r>
            <a:r>
              <a:rPr lang="ko-KR" altLang="en-US" b="1" dirty="0"/>
              <a:t>을 통해 다른 </a:t>
            </a:r>
            <a:r>
              <a:rPr lang="en-US" altLang="ko-KR" b="1" dirty="0"/>
              <a:t>neuron</a:t>
            </a:r>
            <a:r>
              <a:rPr lang="ko-KR" altLang="en-US" b="1" dirty="0"/>
              <a:t>으로 전달한다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이러한 원리를 이용하여 고안된 하나의 </a:t>
            </a:r>
            <a:r>
              <a:rPr lang="en-US" altLang="ko-KR" b="1" dirty="0"/>
              <a:t>Binary </a:t>
            </a:r>
            <a:r>
              <a:rPr lang="ko-KR" altLang="en-US" b="1" dirty="0"/>
              <a:t>출력을 갖는 </a:t>
            </a:r>
            <a:r>
              <a:rPr lang="en-US" altLang="ko-KR" b="1" dirty="0"/>
              <a:t>Artificial Neuron</a:t>
            </a:r>
            <a:r>
              <a:rPr lang="ko-KR" altLang="en-US" b="1" dirty="0"/>
              <a:t>이 </a:t>
            </a:r>
            <a:r>
              <a:rPr lang="en-US" altLang="ko-KR" b="1" dirty="0"/>
              <a:t>MCP Neuron</a:t>
            </a:r>
            <a:r>
              <a:rPr lang="ko-KR" altLang="en-US" b="1" dirty="0"/>
              <a:t>이다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MCP Neuron</a:t>
            </a:r>
            <a:r>
              <a:rPr lang="ko-KR" altLang="en-US" b="1" dirty="0"/>
              <a:t>은 입력과 출력이 </a:t>
            </a:r>
            <a:r>
              <a:rPr lang="en-US" altLang="ko-KR" b="1" dirty="0"/>
              <a:t>Binary </a:t>
            </a:r>
            <a:r>
              <a:rPr lang="ko-KR" altLang="en-US" b="1" dirty="0"/>
              <a:t>신호인 가장 간단한 구조의 </a:t>
            </a:r>
            <a:r>
              <a:rPr lang="en-US" altLang="ko-KR" b="1" dirty="0"/>
              <a:t>Artificial Neural Network </a:t>
            </a:r>
            <a:r>
              <a:rPr lang="ko-KR" altLang="en-US" b="1" dirty="0"/>
              <a:t>구조 중 하나이다</a:t>
            </a:r>
            <a:r>
              <a:rPr lang="en-US" altLang="ko-KR" b="1" dirty="0"/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BA3F9D-E8E6-41F0-ACA7-BDF7CCC318FB}"/>
              </a:ext>
            </a:extLst>
          </p:cNvPr>
          <p:cNvGrpSpPr/>
          <p:nvPr/>
        </p:nvGrpSpPr>
        <p:grpSpPr>
          <a:xfrm>
            <a:off x="1644675" y="1556792"/>
            <a:ext cx="5854649" cy="2077199"/>
            <a:chOff x="1644675" y="1556792"/>
            <a:chExt cx="5854649" cy="207719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4D4ED7F-7DFB-4DE0-B49F-7A499D2CF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4675" y="1556792"/>
              <a:ext cx="5854649" cy="181078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EE7F3E-5526-417A-A082-66A2DA9F83CF}"/>
                </a:ext>
              </a:extLst>
            </p:cNvPr>
            <p:cNvSpPr txBox="1"/>
            <p:nvPr/>
          </p:nvSpPr>
          <p:spPr>
            <a:xfrm>
              <a:off x="3491879" y="3356992"/>
              <a:ext cx="2160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Structure</a:t>
              </a:r>
              <a:r>
                <a:rPr lang="ko-KR" altLang="en-US" sz="1200" b="1" dirty="0"/>
                <a:t> </a:t>
              </a:r>
              <a:r>
                <a:rPr lang="en-US" altLang="ko-KR" sz="1200" b="1" dirty="0"/>
                <a:t>of</a:t>
              </a:r>
              <a:r>
                <a:rPr lang="ko-KR" altLang="en-US" sz="1200" b="1" dirty="0"/>
                <a:t> </a:t>
              </a:r>
              <a:r>
                <a:rPr lang="en-US" altLang="ko-KR" sz="1200" b="1" dirty="0"/>
                <a:t>neuron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7510" y="141014"/>
            <a:ext cx="15681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1. Perceptron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DL  Multilayer Perceptron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Perceptron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Perceptron</a:t>
            </a:r>
            <a:r>
              <a:rPr lang="ko-KR" altLang="en-US" b="1" dirty="0"/>
              <a:t>은 </a:t>
            </a:r>
            <a:r>
              <a:rPr lang="en-US" altLang="ko-KR" b="1" dirty="0"/>
              <a:t>TLU(Threshold Linear Unit)</a:t>
            </a:r>
            <a:r>
              <a:rPr lang="ko-KR" altLang="en-US" b="1" dirty="0"/>
              <a:t>라는 </a:t>
            </a:r>
            <a:r>
              <a:rPr lang="en-US" altLang="ko-KR" b="1" dirty="0" err="1"/>
              <a:t>Aritificial</a:t>
            </a:r>
            <a:r>
              <a:rPr lang="en-US" altLang="ko-KR" b="1" dirty="0"/>
              <a:t> Neuron</a:t>
            </a:r>
            <a:r>
              <a:rPr lang="ko-KR" altLang="en-US" b="1" dirty="0"/>
              <a:t>을 기반으로 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Perceptron</a:t>
            </a:r>
            <a:r>
              <a:rPr lang="ko-KR" altLang="en-US" b="1" dirty="0"/>
              <a:t>은 </a:t>
            </a:r>
            <a:r>
              <a:rPr lang="en-US" altLang="ko-KR" b="1" dirty="0"/>
              <a:t>MCP</a:t>
            </a:r>
            <a:r>
              <a:rPr lang="ko-KR" altLang="en-US" b="1" dirty="0"/>
              <a:t>와 달리 입력과 출력이 </a:t>
            </a:r>
            <a:r>
              <a:rPr lang="en-US" altLang="ko-KR" b="1" dirty="0"/>
              <a:t>Binary </a:t>
            </a:r>
            <a:r>
              <a:rPr lang="ko-KR" altLang="en-US" b="1" dirty="0"/>
              <a:t>신호가 아니다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TLU</a:t>
            </a:r>
            <a:r>
              <a:rPr lang="ko-KR" altLang="en-US" b="1" dirty="0"/>
              <a:t>는 각 입력의 값에 가중치를 가해 모두 더하고</a:t>
            </a:r>
            <a:r>
              <a:rPr lang="en-US" altLang="ko-KR" b="1" dirty="0"/>
              <a:t>, Activation Function (step function)</a:t>
            </a:r>
            <a:r>
              <a:rPr lang="ko-KR" altLang="en-US" b="1" dirty="0"/>
              <a:t>을 적용하여 결과를 출력한다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8A036A4-C294-48FA-A6A0-DBF67A18645C}"/>
              </a:ext>
            </a:extLst>
          </p:cNvPr>
          <p:cNvGrpSpPr/>
          <p:nvPr/>
        </p:nvGrpSpPr>
        <p:grpSpPr>
          <a:xfrm>
            <a:off x="3104758" y="1620299"/>
            <a:ext cx="2934482" cy="2456773"/>
            <a:chOff x="3104758" y="1628800"/>
            <a:chExt cx="2934482" cy="245677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53B3741-696E-4162-BA8E-10D183C0A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4758" y="1628800"/>
              <a:ext cx="2934482" cy="203266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979F65-9A67-4687-98E9-A3CD493A1C9F}"/>
                </a:ext>
              </a:extLst>
            </p:cNvPr>
            <p:cNvSpPr txBox="1"/>
            <p:nvPr/>
          </p:nvSpPr>
          <p:spPr>
            <a:xfrm>
              <a:off x="3491879" y="3808574"/>
              <a:ext cx="2160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TLU(Threshold Linear Unit)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493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7510" y="141014"/>
            <a:ext cx="15681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1. Perceptron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DL  Multilayer Perceptron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Perceptron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Perceptron</a:t>
            </a:r>
            <a:r>
              <a:rPr lang="ko-KR" altLang="en-US" b="1" dirty="0"/>
              <a:t>은 하나의 </a:t>
            </a:r>
            <a:r>
              <a:rPr lang="en-US" altLang="ko-KR" b="1" dirty="0"/>
              <a:t>TLU Layer</a:t>
            </a:r>
            <a:r>
              <a:rPr lang="ko-KR" altLang="en-US" b="1" dirty="0"/>
              <a:t>로 이루어져 있고</a:t>
            </a:r>
            <a:r>
              <a:rPr lang="en-US" altLang="ko-KR" b="1" dirty="0"/>
              <a:t>,</a:t>
            </a:r>
            <a:r>
              <a:rPr lang="ko-KR" altLang="en-US" b="1" dirty="0"/>
              <a:t> 모든 입력은 각 </a:t>
            </a:r>
            <a:r>
              <a:rPr lang="en-US" altLang="ko-KR" b="1" dirty="0"/>
              <a:t>TLU</a:t>
            </a:r>
            <a:r>
              <a:rPr lang="ko-KR" altLang="en-US" b="1" dirty="0"/>
              <a:t>에 연결되어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Input layer</a:t>
            </a:r>
            <a:r>
              <a:rPr lang="ko-KR" altLang="en-US" b="1" dirty="0"/>
              <a:t>는 입력을 위한 </a:t>
            </a:r>
            <a:r>
              <a:rPr lang="en-US" altLang="ko-KR" b="1" dirty="0"/>
              <a:t>layer</a:t>
            </a:r>
            <a:r>
              <a:rPr lang="ko-KR" altLang="en-US" b="1" dirty="0"/>
              <a:t>로 입력이 그대로 통과하고</a:t>
            </a:r>
            <a:r>
              <a:rPr lang="en-US" altLang="ko-KR" b="1" dirty="0"/>
              <a:t>, Bias neuron</a:t>
            </a:r>
            <a:r>
              <a:rPr lang="ko-KR" altLang="en-US" b="1" dirty="0"/>
              <a:t>은 항상 </a:t>
            </a:r>
            <a:r>
              <a:rPr lang="en-US" altLang="ko-KR" b="1" dirty="0"/>
              <a:t>1</a:t>
            </a:r>
            <a:r>
              <a:rPr lang="ko-KR" altLang="en-US" b="1" dirty="0"/>
              <a:t>을 출력한다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위의 그림과 같이 모든 </a:t>
            </a:r>
            <a:r>
              <a:rPr lang="en-US" altLang="ko-KR" b="1" dirty="0"/>
              <a:t>neuron</a:t>
            </a:r>
            <a:r>
              <a:rPr lang="ko-KR" altLang="en-US" b="1" dirty="0"/>
              <a:t>이 이전 </a:t>
            </a:r>
            <a:r>
              <a:rPr lang="en-US" altLang="ko-KR" b="1" dirty="0"/>
              <a:t>layer</a:t>
            </a:r>
            <a:r>
              <a:rPr lang="ko-KR" altLang="en-US" b="1" dirty="0"/>
              <a:t>의 모든 </a:t>
            </a:r>
            <a:r>
              <a:rPr lang="en-US" altLang="ko-KR" b="1" dirty="0"/>
              <a:t>neuron</a:t>
            </a:r>
            <a:r>
              <a:rPr lang="ko-KR" altLang="en-US" b="1" dirty="0"/>
              <a:t>과 연결되어 있는 것을 </a:t>
            </a:r>
            <a:r>
              <a:rPr lang="en-US" altLang="ko-KR" b="1" dirty="0">
                <a:solidFill>
                  <a:srgbClr val="0070C0"/>
                </a:solidFill>
              </a:rPr>
              <a:t>fully connected layer</a:t>
            </a:r>
            <a:r>
              <a:rPr lang="ko-KR" altLang="en-US" b="1" dirty="0"/>
              <a:t>라고 한다</a:t>
            </a:r>
            <a:r>
              <a:rPr lang="en-US" altLang="ko-KR" b="1" dirty="0"/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BFFC9ED-6EFE-45AD-A440-62A8ABB14190}"/>
              </a:ext>
            </a:extLst>
          </p:cNvPr>
          <p:cNvGrpSpPr/>
          <p:nvPr/>
        </p:nvGrpSpPr>
        <p:grpSpPr>
          <a:xfrm>
            <a:off x="2779102" y="1268760"/>
            <a:ext cx="3585794" cy="2448272"/>
            <a:chOff x="2779102" y="1556792"/>
            <a:chExt cx="3585794" cy="244827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6D91ADB-8642-40C6-B6D5-AEA9B3E6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79102" y="1556792"/>
              <a:ext cx="3585794" cy="214002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59783A-078B-4493-8D2C-4891B484B5AC}"/>
                </a:ext>
              </a:extLst>
            </p:cNvPr>
            <p:cNvSpPr txBox="1"/>
            <p:nvPr/>
          </p:nvSpPr>
          <p:spPr>
            <a:xfrm>
              <a:off x="3491879" y="3728065"/>
              <a:ext cx="2160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Perceptron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2915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7510" y="141014"/>
            <a:ext cx="15681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1. Perceptron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DL  Multilayer Perceptron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Perceptron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Perceptron</a:t>
            </a:r>
            <a:r>
              <a:rPr lang="ko-KR" altLang="en-US" b="1" dirty="0"/>
              <a:t>은 </a:t>
            </a:r>
            <a:r>
              <a:rPr lang="en-US" altLang="ko-KR" b="1" dirty="0"/>
              <a:t>network</a:t>
            </a:r>
            <a:r>
              <a:rPr lang="ko-KR" altLang="en-US" b="1" dirty="0"/>
              <a:t>가 만드는 출력의 오차를 </a:t>
            </a:r>
            <a:r>
              <a:rPr lang="en-US" altLang="ko-KR" b="1" dirty="0"/>
              <a:t>weight</a:t>
            </a:r>
            <a:r>
              <a:rPr lang="ko-KR" altLang="en-US" b="1" dirty="0"/>
              <a:t>에 반영하여 오차를 줄이는 방향으로 </a:t>
            </a:r>
            <a:r>
              <a:rPr lang="en-US" altLang="ko-KR" b="1" dirty="0"/>
              <a:t>training</a:t>
            </a:r>
            <a:r>
              <a:rPr lang="ko-KR" altLang="en-US" b="1" dirty="0"/>
              <a:t>을 진행한다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Perceptron</a:t>
            </a:r>
            <a:r>
              <a:rPr lang="ko-KR" altLang="en-US" b="1" dirty="0"/>
              <a:t>의 경우 각 출력 뉴런의 결정 경계는 선형이다</a:t>
            </a:r>
            <a:r>
              <a:rPr lang="en-US" altLang="ko-KR" b="1" dirty="0"/>
              <a:t>. </a:t>
            </a:r>
            <a:r>
              <a:rPr lang="ko-KR" altLang="en-US" b="1" dirty="0"/>
              <a:t>따라서</a:t>
            </a:r>
            <a:r>
              <a:rPr lang="en-US" altLang="ko-KR" b="1" dirty="0"/>
              <a:t>, XOR </a:t>
            </a:r>
            <a:r>
              <a:rPr lang="ko-KR" altLang="en-US" b="1" dirty="0"/>
              <a:t>문제와 같은 비선형적으로 분리되는 문제를 해결하지 못한다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이러한 문제점은 </a:t>
            </a:r>
            <a:r>
              <a:rPr lang="en-US" altLang="ko-KR" b="1" dirty="0"/>
              <a:t>Perceptron layer</a:t>
            </a:r>
            <a:r>
              <a:rPr lang="ko-KR" altLang="en-US" b="1" dirty="0"/>
              <a:t>를 여러 개 쌓아 올리면 해결할 수 있음이 밝혀졌다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018EAB9-2D46-4E06-99D8-D57023DC1342}"/>
              </a:ext>
            </a:extLst>
          </p:cNvPr>
          <p:cNvGrpSpPr/>
          <p:nvPr/>
        </p:nvGrpSpPr>
        <p:grpSpPr>
          <a:xfrm>
            <a:off x="3073509" y="1999873"/>
            <a:ext cx="2996983" cy="925071"/>
            <a:chOff x="3073509" y="1556792"/>
            <a:chExt cx="2996983" cy="92507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B4282CC-767A-461F-9FD0-F77CBD76F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3509" y="1556792"/>
              <a:ext cx="2996983" cy="66017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091385-C68D-4254-916B-99B0DD4EFFC6}"/>
                </a:ext>
              </a:extLst>
            </p:cNvPr>
            <p:cNvSpPr txBox="1"/>
            <p:nvPr/>
          </p:nvSpPr>
          <p:spPr>
            <a:xfrm>
              <a:off x="3419872" y="2204864"/>
              <a:ext cx="22322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Perceptron’s weight update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0453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4344" y="149782"/>
            <a:ext cx="9108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2. MLP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DL  Multilayer Perceptron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Multilayer Perceptron</a:t>
            </a:r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MLP</a:t>
            </a:r>
            <a:r>
              <a:rPr lang="ko-KR" altLang="en-US" b="1" dirty="0"/>
              <a:t>는 </a:t>
            </a:r>
            <a:r>
              <a:rPr lang="en-US" altLang="ko-KR" b="1" dirty="0"/>
              <a:t>input layer, </a:t>
            </a:r>
            <a:r>
              <a:rPr lang="ko-KR" altLang="en-US" b="1" dirty="0"/>
              <a:t>하나</a:t>
            </a:r>
            <a:r>
              <a:rPr lang="en-US" altLang="ko-KR" b="1" dirty="0"/>
              <a:t> </a:t>
            </a:r>
            <a:r>
              <a:rPr lang="ko-KR" altLang="en-US" b="1" dirty="0"/>
              <a:t>이상의 </a:t>
            </a:r>
            <a:r>
              <a:rPr lang="en-US" altLang="ko-KR" b="1" dirty="0"/>
              <a:t>TLU layer</a:t>
            </a:r>
            <a:r>
              <a:rPr lang="ko-KR" altLang="en-US" b="1" dirty="0"/>
              <a:t>로 이루어진 </a:t>
            </a:r>
            <a:r>
              <a:rPr lang="en-US" altLang="ko-KR" b="1" dirty="0"/>
              <a:t>hidden layer, output layer</a:t>
            </a:r>
            <a:r>
              <a:rPr lang="ko-KR" altLang="en-US" b="1" dirty="0"/>
              <a:t>로 이루어져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Input layer</a:t>
            </a:r>
            <a:r>
              <a:rPr lang="ko-KR" altLang="en-US" b="1" dirty="0"/>
              <a:t>와 </a:t>
            </a:r>
            <a:r>
              <a:rPr lang="en-US" altLang="ko-KR" b="1" dirty="0"/>
              <a:t>output layer </a:t>
            </a:r>
            <a:r>
              <a:rPr lang="ko-KR" altLang="en-US" b="1" dirty="0"/>
              <a:t>사이에 </a:t>
            </a:r>
            <a:r>
              <a:rPr lang="en-US" altLang="ko-KR" b="1" dirty="0"/>
              <a:t>hidden layer</a:t>
            </a:r>
            <a:r>
              <a:rPr lang="ko-KR" altLang="en-US" b="1" dirty="0"/>
              <a:t>를 두어서 비선형적으로 분리되는 데이터셋에 대해서도 학습이 가능하도록 했다</a:t>
            </a:r>
            <a:r>
              <a:rPr lang="en-US" altLang="ko-KR" b="1" dirty="0"/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09A5368-76B9-434D-A8EB-5E2F07C3D95D}"/>
              </a:ext>
            </a:extLst>
          </p:cNvPr>
          <p:cNvGrpSpPr/>
          <p:nvPr/>
        </p:nvGrpSpPr>
        <p:grpSpPr>
          <a:xfrm>
            <a:off x="2807733" y="1556792"/>
            <a:ext cx="3528535" cy="2572832"/>
            <a:chOff x="2807733" y="1556792"/>
            <a:chExt cx="3528535" cy="257283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B122A01-19E7-427D-BBB4-787AC2E53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07733" y="1556792"/>
              <a:ext cx="3528535" cy="229748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95968F0-5057-416B-8182-183338832A4E}"/>
                </a:ext>
              </a:extLst>
            </p:cNvPr>
            <p:cNvSpPr txBox="1"/>
            <p:nvPr/>
          </p:nvSpPr>
          <p:spPr>
            <a:xfrm>
              <a:off x="3112384" y="3852625"/>
              <a:ext cx="2916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Structure of Multilayer Perceptron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3672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4344" y="149782"/>
            <a:ext cx="9108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2. MLP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DL  Multilayer Perceptron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Multilayer Perceptron</a:t>
            </a:r>
          </a:p>
          <a:p>
            <a:endParaRPr lang="en-US" altLang="ko-KR" sz="2400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MLP</a:t>
            </a:r>
            <a:r>
              <a:rPr lang="ko-KR" altLang="en-US" b="1" dirty="0"/>
              <a:t>도 </a:t>
            </a:r>
            <a:r>
              <a:rPr lang="en-US" altLang="ko-KR" b="1" dirty="0"/>
              <a:t>Single layer</a:t>
            </a:r>
            <a:r>
              <a:rPr lang="ko-KR" altLang="en-US" b="1" dirty="0"/>
              <a:t> </a:t>
            </a:r>
            <a:r>
              <a:rPr lang="en-US" altLang="ko-KR" b="1" dirty="0"/>
              <a:t>perceptron</a:t>
            </a:r>
            <a:r>
              <a:rPr lang="ko-KR" altLang="en-US" b="1" dirty="0"/>
              <a:t>가 마찬가지로 각 노드에서의 가중치를 오차를 줄이는 방향으로 업데이트한다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하지만</a:t>
            </a:r>
            <a:r>
              <a:rPr lang="en-US" altLang="ko-KR" b="1" dirty="0"/>
              <a:t>, Hidden layer</a:t>
            </a:r>
            <a:r>
              <a:rPr lang="ko-KR" altLang="en-US" b="1" dirty="0"/>
              <a:t>의 오차를 구하고자 할 때에</a:t>
            </a:r>
            <a:r>
              <a:rPr lang="en-US" altLang="ko-KR" b="1" dirty="0"/>
              <a:t>,</a:t>
            </a:r>
            <a:r>
              <a:rPr lang="ko-KR" altLang="en-US" b="1" dirty="0"/>
              <a:t> 결과값에 대한 </a:t>
            </a:r>
            <a:r>
              <a:rPr lang="ko-KR" altLang="en-US" b="1" dirty="0" err="1"/>
              <a:t>기준값을</a:t>
            </a:r>
            <a:r>
              <a:rPr lang="ko-KR" altLang="en-US" b="1" dirty="0"/>
              <a:t> 정할 수 없다는 문제점이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Output layer</a:t>
            </a:r>
            <a:r>
              <a:rPr lang="ko-KR" altLang="en-US" b="1" dirty="0"/>
              <a:t>에서 발생하는 오차를 </a:t>
            </a:r>
            <a:r>
              <a:rPr lang="en-US" altLang="ko-KR" b="1" dirty="0"/>
              <a:t>hidden layer</a:t>
            </a:r>
            <a:r>
              <a:rPr lang="ko-KR" altLang="en-US" b="1" dirty="0"/>
              <a:t>로 </a:t>
            </a:r>
            <a:r>
              <a:rPr lang="en-US" altLang="ko-KR" b="1" dirty="0"/>
              <a:t>backpropagation</a:t>
            </a:r>
            <a:r>
              <a:rPr lang="ko-KR" altLang="en-US" b="1" dirty="0"/>
              <a:t>시켜서 </a:t>
            </a:r>
            <a:r>
              <a:rPr lang="en-US" altLang="ko-KR" b="1" dirty="0"/>
              <a:t>hidden layer</a:t>
            </a:r>
            <a:r>
              <a:rPr lang="ko-KR" altLang="en-US" b="1" dirty="0"/>
              <a:t>에서의 오차를 구하고 </a:t>
            </a:r>
            <a:r>
              <a:rPr lang="en-US" altLang="ko-KR" b="1" dirty="0"/>
              <a:t>hidden layer</a:t>
            </a:r>
            <a:r>
              <a:rPr lang="ko-KR" altLang="en-US" b="1" dirty="0"/>
              <a:t>에서의 </a:t>
            </a:r>
            <a:r>
              <a:rPr lang="en-US" altLang="ko-KR" b="1" dirty="0"/>
              <a:t>weight</a:t>
            </a:r>
            <a:r>
              <a:rPr lang="ko-KR" altLang="en-US" b="1" dirty="0"/>
              <a:t>를 업데이트한다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따라서</a:t>
            </a:r>
            <a:r>
              <a:rPr lang="en-US" altLang="ko-KR" b="1" dirty="0"/>
              <a:t>, MLP</a:t>
            </a:r>
            <a:r>
              <a:rPr lang="ko-KR" altLang="en-US" b="1" dirty="0"/>
              <a:t>는 입력을 이용하여 </a:t>
            </a:r>
            <a:r>
              <a:rPr lang="en-US" altLang="ko-KR" b="1" dirty="0"/>
              <a:t>output layer</a:t>
            </a:r>
            <a:r>
              <a:rPr lang="ko-KR" altLang="en-US" b="1" dirty="0"/>
              <a:t>까지 각 노드에서의 </a:t>
            </a:r>
            <a:r>
              <a:rPr lang="ko-KR" altLang="en-US" b="1" dirty="0" err="1"/>
              <a:t>예측값을</a:t>
            </a:r>
            <a:r>
              <a:rPr lang="ko-KR" altLang="en-US" b="1" dirty="0"/>
              <a:t> 계산하고 저장한다</a:t>
            </a:r>
            <a:r>
              <a:rPr lang="en-US" altLang="ko-KR" b="1" dirty="0"/>
              <a:t>. </a:t>
            </a:r>
            <a:r>
              <a:rPr lang="ko-KR" altLang="en-US" b="1" dirty="0"/>
              <a:t>이를 </a:t>
            </a:r>
            <a:r>
              <a:rPr lang="en-US" altLang="ko-KR" b="1" dirty="0">
                <a:solidFill>
                  <a:srgbClr val="0070C0"/>
                </a:solidFill>
              </a:rPr>
              <a:t>forward pass</a:t>
            </a:r>
            <a:r>
              <a:rPr lang="ko-KR" altLang="en-US" b="1" dirty="0"/>
              <a:t>라고 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MLP</a:t>
            </a:r>
            <a:r>
              <a:rPr lang="ko-KR" altLang="en-US" b="1" dirty="0"/>
              <a:t>는 </a:t>
            </a:r>
            <a:r>
              <a:rPr lang="en-US" altLang="ko-KR" b="1" dirty="0"/>
              <a:t>1</a:t>
            </a:r>
            <a:r>
              <a:rPr lang="ko-KR" altLang="en-US" b="1" dirty="0"/>
              <a:t>번의 </a:t>
            </a:r>
            <a:r>
              <a:rPr lang="en-US" altLang="ko-KR" b="1" dirty="0"/>
              <a:t>epoch</a:t>
            </a:r>
            <a:r>
              <a:rPr lang="ko-KR" altLang="en-US" b="1" dirty="0"/>
              <a:t>에서 </a:t>
            </a:r>
            <a:r>
              <a:rPr lang="en-US" altLang="ko-KR" b="1" dirty="0"/>
              <a:t>forward pass 1</a:t>
            </a:r>
            <a:r>
              <a:rPr lang="ko-KR" altLang="en-US" b="1" dirty="0"/>
              <a:t>번 </a:t>
            </a:r>
            <a:r>
              <a:rPr lang="en-US" altLang="ko-KR" b="1" dirty="0"/>
              <a:t>backpropagation 1</a:t>
            </a:r>
            <a:r>
              <a:rPr lang="ko-KR" altLang="en-US" b="1" dirty="0"/>
              <a:t>번을 수행 함으로써 </a:t>
            </a:r>
            <a:r>
              <a:rPr lang="en-US" altLang="ko-KR" b="1" dirty="0"/>
              <a:t>weight</a:t>
            </a:r>
            <a:r>
              <a:rPr lang="ko-KR" altLang="en-US" b="1" dirty="0"/>
              <a:t>를 업데이트한다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4713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4344" y="149782"/>
            <a:ext cx="9108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2. MLP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DL  Multilayer Perceptron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MLP - Regression</a:t>
            </a:r>
          </a:p>
          <a:p>
            <a:endParaRPr lang="en-US" altLang="ko-KR" sz="2400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 Regression MLP</a:t>
            </a:r>
            <a:r>
              <a:rPr lang="ko-KR" altLang="en-US" b="1" dirty="0"/>
              <a:t>에서는 </a:t>
            </a:r>
            <a:r>
              <a:rPr lang="en-US" altLang="ko-KR" b="1" dirty="0"/>
              <a:t>output layer</a:t>
            </a:r>
            <a:r>
              <a:rPr lang="ko-KR" altLang="en-US" b="1" dirty="0"/>
              <a:t>에서 </a:t>
            </a:r>
            <a:r>
              <a:rPr lang="en-US" altLang="ko-KR" b="1" dirty="0"/>
              <a:t>activation function</a:t>
            </a:r>
            <a:r>
              <a:rPr lang="ko-KR" altLang="en-US" b="1" dirty="0"/>
              <a:t>을 사용하지 않고 모든 범위의 값을 출력하도록 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만약 출력을 특정 범위로 제한할 때에는 </a:t>
            </a:r>
            <a:r>
              <a:rPr lang="en-US" altLang="ko-KR" b="1" dirty="0" err="1"/>
              <a:t>ReLU</a:t>
            </a:r>
            <a:r>
              <a:rPr lang="en-US" altLang="ko-KR" b="1" dirty="0"/>
              <a:t>, sigmoid, tanh function </a:t>
            </a:r>
            <a:r>
              <a:rPr lang="ko-KR" altLang="en-US" b="1" dirty="0"/>
              <a:t>등의 </a:t>
            </a:r>
            <a:r>
              <a:rPr lang="en-US" altLang="ko-KR" b="1" dirty="0"/>
              <a:t>activation function</a:t>
            </a:r>
            <a:r>
              <a:rPr lang="ko-KR" altLang="en-US" b="1" dirty="0"/>
              <a:t>을 사용하여 </a:t>
            </a:r>
            <a:r>
              <a:rPr lang="en-US" altLang="ko-KR" b="1" dirty="0"/>
              <a:t>output</a:t>
            </a:r>
            <a:r>
              <a:rPr lang="ko-KR" altLang="en-US" b="1" dirty="0"/>
              <a:t>을 </a:t>
            </a:r>
            <a:r>
              <a:rPr lang="en-US" altLang="ko-KR" b="1" dirty="0"/>
              <a:t>scaling </a:t>
            </a:r>
            <a:r>
              <a:rPr lang="ko-KR" altLang="en-US" b="1" dirty="0"/>
              <a:t>할 수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Cost function</a:t>
            </a:r>
            <a:r>
              <a:rPr lang="ko-KR" altLang="en-US" b="1" dirty="0"/>
              <a:t>으로는 보통 </a:t>
            </a:r>
            <a:r>
              <a:rPr lang="en-US" altLang="ko-KR" b="1" dirty="0"/>
              <a:t>MSE</a:t>
            </a:r>
            <a:r>
              <a:rPr lang="ko-KR" altLang="en-US" b="1" dirty="0"/>
              <a:t>를 사용한다</a:t>
            </a:r>
            <a:r>
              <a:rPr lang="en-US" altLang="ko-KR" b="1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86D7995-B76E-4535-BFD2-2B93B5730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736" y="1644118"/>
            <a:ext cx="6538527" cy="248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66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2280</TotalTime>
  <Words>1125</Words>
  <Application>Microsoft Office PowerPoint</Application>
  <PresentationFormat>화면 슬라이드 쇼(4:3)</PresentationFormat>
  <Paragraphs>383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HY헤드라인M</vt:lpstr>
      <vt:lpstr>맑은 고딕</vt:lpstr>
      <vt:lpstr>Abadi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이 석준</cp:lastModifiedBy>
  <cp:revision>125</cp:revision>
  <dcterms:created xsi:type="dcterms:W3CDTF">2016-11-03T20:47:04Z</dcterms:created>
  <dcterms:modified xsi:type="dcterms:W3CDTF">2021-02-27T14:19:13Z</dcterms:modified>
</cp:coreProperties>
</file>