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28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22" r:id="rId21"/>
    <p:sldId id="323" r:id="rId22"/>
    <p:sldId id="327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25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>
      <p:cViewPr varScale="1">
        <p:scale>
          <a:sx n="70" d="100"/>
          <a:sy n="70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차원 축소의 발표를 맡은 이석준입니다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지금부터 발표 시작하겠습니다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그럼</a:t>
            </a:r>
            <a:r>
              <a:rPr lang="en-US" altLang="ko-KR" dirty="0"/>
              <a:t>, PCA</a:t>
            </a:r>
            <a:r>
              <a:rPr lang="ko-KR" altLang="en-US" dirty="0"/>
              <a:t>가 동작하는 방식을 순차적으로 알아보겠습니다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제가 앞에서</a:t>
            </a:r>
            <a:r>
              <a:rPr lang="en-US" altLang="ko-KR" dirty="0"/>
              <a:t>, </a:t>
            </a:r>
            <a:r>
              <a:rPr lang="ko-KR" altLang="en-US" dirty="0"/>
              <a:t>분산을 가장 많이 보존하는 초평면에 샘플들을 투영한다고 했는데</a:t>
            </a:r>
            <a:r>
              <a:rPr lang="en-US" altLang="ko-KR" dirty="0"/>
              <a:t>, </a:t>
            </a:r>
            <a:r>
              <a:rPr lang="ko-KR" altLang="en-US" dirty="0"/>
              <a:t>이 초평면을 찾기 위해서는 샘플들의 중점을 찾아서 원점을 설정해줘야 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다음에</a:t>
            </a:r>
            <a:r>
              <a:rPr lang="en-US" altLang="ko-KR" dirty="0"/>
              <a:t>, </a:t>
            </a:r>
            <a:r>
              <a:rPr lang="ko-KR" altLang="en-US" dirty="0"/>
              <a:t>분산을 가장 많이 보존하는 초평면을 찾습니다</a:t>
            </a:r>
            <a:r>
              <a:rPr lang="en-US" altLang="ko-KR" dirty="0"/>
              <a:t>. </a:t>
            </a:r>
            <a:r>
              <a:rPr lang="ko-KR" altLang="en-US" dirty="0"/>
              <a:t>분산을 가장 많이 보존한다는 것을 다르게 설명하면</a:t>
            </a:r>
            <a:r>
              <a:rPr lang="en-US" altLang="ko-KR" dirty="0"/>
              <a:t>, </a:t>
            </a:r>
            <a:r>
              <a:rPr lang="ko-KR" altLang="en-US" dirty="0"/>
              <a:t>샘플들을 초평면에 투영했을 때</a:t>
            </a:r>
            <a:r>
              <a:rPr lang="en-US" altLang="ko-KR" dirty="0"/>
              <a:t>,</a:t>
            </a:r>
            <a:r>
              <a:rPr lang="ko-KR" altLang="en-US" dirty="0"/>
              <a:t> 그 지점에서 원점까지의 거리의 합이 가장 큰 초평면을 의미합니다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</a:t>
            </a:r>
            <a:r>
              <a:rPr lang="ko-KR" altLang="en-US" dirty="0"/>
              <a:t>번의 붉은색 직선의 단위 벡터가 첫 번째 주성분이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번째 주성분은 첫 번째 주성분에 직교하면서 분산을 가장 많이 보존하는 단위벡터 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마찬가지로 </a:t>
            </a:r>
            <a:r>
              <a:rPr lang="en-US" altLang="ko-KR" dirty="0"/>
              <a:t>N</a:t>
            </a:r>
            <a:r>
              <a:rPr lang="ko-KR" altLang="en-US" dirty="0"/>
              <a:t>번째 주성분은 이전까지의 주성분에 모두 직교하면서 분산을 가장 많이 보존하는 단위벡터 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차원이 </a:t>
            </a:r>
            <a:r>
              <a:rPr lang="en-US" altLang="ko-KR" dirty="0"/>
              <a:t>N</a:t>
            </a:r>
            <a:r>
              <a:rPr lang="ko-KR" altLang="en-US" dirty="0"/>
              <a:t>개인 경우에 </a:t>
            </a:r>
            <a:r>
              <a:rPr lang="en-US" altLang="ko-KR" dirty="0"/>
              <a:t>N</a:t>
            </a:r>
            <a:r>
              <a:rPr lang="ko-KR" altLang="en-US" dirty="0"/>
              <a:t>개의 주성분이 존재하게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80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특이값</a:t>
            </a:r>
            <a:r>
              <a:rPr lang="ko-KR" altLang="en-US" dirty="0"/>
              <a:t> 분해라는 행렬 분해 기법을 사용하면 모든 주성분들을 구할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특이값</a:t>
            </a:r>
            <a:r>
              <a:rPr lang="ko-KR" altLang="en-US" dirty="0"/>
              <a:t> 분해는 행렬 </a:t>
            </a:r>
            <a:r>
              <a:rPr lang="en-US" altLang="ko-KR" dirty="0"/>
              <a:t>A</a:t>
            </a:r>
            <a:r>
              <a:rPr lang="ko-KR" altLang="en-US" dirty="0"/>
              <a:t>를 원본 데이터셋이라고 했을 때에</a:t>
            </a:r>
            <a:r>
              <a:rPr lang="en-US" altLang="ko-KR" dirty="0"/>
              <a:t>, U </a:t>
            </a:r>
            <a:r>
              <a:rPr lang="ko-KR" altLang="en-US" dirty="0"/>
              <a:t>시그마 </a:t>
            </a:r>
            <a:r>
              <a:rPr lang="en-US" altLang="ko-KR" dirty="0"/>
              <a:t>V</a:t>
            </a:r>
            <a:r>
              <a:rPr lang="ko-KR" altLang="en-US" dirty="0"/>
              <a:t>로 행렬을 분해합니다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이중에서 행렬 </a:t>
            </a:r>
            <a:r>
              <a:rPr lang="en-US" altLang="ko-KR" dirty="0"/>
              <a:t>V</a:t>
            </a:r>
            <a:r>
              <a:rPr lang="ko-KR" altLang="en-US" dirty="0"/>
              <a:t>에 첫번째 주성분부터 마지막 주성분까지 열벡터의 형태로 순서대로 담기게 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앞에서도 설명 </a:t>
            </a:r>
            <a:r>
              <a:rPr lang="ko-KR" altLang="en-US" dirty="0" err="1"/>
              <a:t>드렸다시피</a:t>
            </a:r>
            <a:r>
              <a:rPr lang="en-US" altLang="ko-KR" dirty="0"/>
              <a:t>, </a:t>
            </a:r>
            <a:r>
              <a:rPr lang="ko-KR" altLang="en-US" dirty="0"/>
              <a:t>주성분들은 이전까지의 주성분들과 직교하기 때문에 </a:t>
            </a:r>
            <a:r>
              <a:rPr lang="en-US" altLang="ko-KR" dirty="0"/>
              <a:t>V</a:t>
            </a:r>
            <a:r>
              <a:rPr lang="ko-KR" altLang="en-US" dirty="0"/>
              <a:t>는 직교행렬 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시그마에는 원본 행렬의 </a:t>
            </a:r>
            <a:r>
              <a:rPr lang="ko-KR" altLang="en-US" dirty="0" err="1"/>
              <a:t>특이값이</a:t>
            </a:r>
            <a:r>
              <a:rPr lang="ko-KR" altLang="en-US" dirty="0"/>
              <a:t> 담기게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3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주성분을 이용해서 차원을 축소하는 방법에 대해 살펴보겠습니다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차원을 </a:t>
            </a:r>
            <a:r>
              <a:rPr lang="en-US" altLang="ko-KR" dirty="0"/>
              <a:t>d-</a:t>
            </a:r>
            <a:r>
              <a:rPr lang="ko-KR" altLang="en-US" dirty="0"/>
              <a:t>차원으로 축소시키려면</a:t>
            </a:r>
            <a:r>
              <a:rPr lang="en-US" altLang="ko-KR" dirty="0"/>
              <a:t>, d</a:t>
            </a:r>
            <a:r>
              <a:rPr lang="ko-KR" altLang="en-US" dirty="0"/>
              <a:t>번째 주성분까지 뽑아내서 훈련 세트에 내적을 하면 </a:t>
            </a:r>
            <a:r>
              <a:rPr lang="en-US" altLang="ko-KR" dirty="0"/>
              <a:t>d-</a:t>
            </a:r>
            <a:r>
              <a:rPr lang="ko-KR" altLang="en-US" dirty="0"/>
              <a:t>차원으로 축소된 훈련 세트를 얻을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사이킷런에서</a:t>
            </a:r>
            <a:r>
              <a:rPr lang="ko-KR" altLang="en-US" dirty="0"/>
              <a:t> </a:t>
            </a:r>
            <a:r>
              <a:rPr lang="en-US" altLang="ko-KR" dirty="0"/>
              <a:t>PCA </a:t>
            </a:r>
            <a:r>
              <a:rPr lang="ko-KR" altLang="en-US" dirty="0"/>
              <a:t>클래스를 이용할 때에는</a:t>
            </a:r>
            <a:r>
              <a:rPr lang="en-US" altLang="ko-KR" dirty="0"/>
              <a:t>, </a:t>
            </a:r>
            <a:r>
              <a:rPr lang="ko-KR" altLang="en-US" dirty="0"/>
              <a:t>매개변수의 </a:t>
            </a:r>
            <a:r>
              <a:rPr lang="en-US" altLang="ko-KR" dirty="0" err="1"/>
              <a:t>n_components</a:t>
            </a:r>
            <a:r>
              <a:rPr lang="ko-KR" altLang="en-US" dirty="0"/>
              <a:t>에 값을 넣어서 축소시킬 차원의 수를 설정할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매개변수로</a:t>
            </a:r>
            <a:r>
              <a:rPr lang="en-US" altLang="ko-KR" dirty="0"/>
              <a:t> 1 </a:t>
            </a:r>
            <a:r>
              <a:rPr lang="ko-KR" altLang="en-US" dirty="0"/>
              <a:t>이상의 </a:t>
            </a:r>
            <a:r>
              <a:rPr lang="en-US" altLang="ko-KR" dirty="0"/>
              <a:t>integer </a:t>
            </a:r>
            <a:r>
              <a:rPr lang="ko-KR" altLang="en-US" dirty="0"/>
              <a:t>값을 넣게 되면</a:t>
            </a:r>
            <a:r>
              <a:rPr lang="en-US" altLang="ko-KR" dirty="0"/>
              <a:t> </a:t>
            </a:r>
            <a:r>
              <a:rPr lang="ko-KR" altLang="en-US" dirty="0"/>
              <a:t>축소시킬 차원의 수를 설정하는 것이고</a:t>
            </a:r>
            <a:r>
              <a:rPr lang="en-US" altLang="ko-KR" dirty="0"/>
              <a:t>, 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이하의 </a:t>
            </a:r>
            <a:r>
              <a:rPr lang="en-US" altLang="ko-KR" dirty="0"/>
              <a:t>float </a:t>
            </a:r>
            <a:r>
              <a:rPr lang="ko-KR" altLang="en-US" dirty="0"/>
              <a:t>타입의 값을 넣게 되면 보존 시킬 분산의 비율을 설정할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후자의 경우에는 보존할 분산의 비율에 맞게</a:t>
            </a:r>
            <a:r>
              <a:rPr lang="en-US" altLang="ko-KR" dirty="0"/>
              <a:t>, </a:t>
            </a:r>
            <a:r>
              <a:rPr lang="ko-KR" altLang="en-US" dirty="0"/>
              <a:t>축소시킬 차원의 수를 알아서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8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차원 축소를 진행하기 전에 축소시킬 적절한 차원의 수를 선택해야 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분산이 원본 데이터셋의 성질을 나타낸다고 할 수 있기 때문에</a:t>
            </a:r>
            <a:r>
              <a:rPr lang="en-US" altLang="ko-KR" dirty="0"/>
              <a:t>, </a:t>
            </a:r>
            <a:r>
              <a:rPr lang="ko-KR" altLang="en-US" dirty="0"/>
              <a:t>보존할 분산의 비율을 기준으로 축소시킬 차원의 수를 선택할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오른쪽의 분산 추이를 보면</a:t>
            </a:r>
            <a:r>
              <a:rPr lang="en-US" altLang="ko-KR" dirty="0"/>
              <a:t>, </a:t>
            </a:r>
            <a:r>
              <a:rPr lang="ko-KR" altLang="en-US" dirty="0"/>
              <a:t>전체의 </a:t>
            </a:r>
            <a:r>
              <a:rPr lang="en-US" altLang="ko-KR" dirty="0"/>
              <a:t>95%</a:t>
            </a:r>
            <a:r>
              <a:rPr lang="ko-KR" altLang="en-US" dirty="0"/>
              <a:t>의 분산을 보존했음에도</a:t>
            </a:r>
            <a:r>
              <a:rPr lang="en-US" altLang="ko-KR" dirty="0"/>
              <a:t>, </a:t>
            </a:r>
            <a:r>
              <a:rPr lang="ko-KR" altLang="en-US" dirty="0"/>
              <a:t>차원은 </a:t>
            </a:r>
            <a:r>
              <a:rPr lang="en-US" altLang="ko-KR" dirty="0"/>
              <a:t>784</a:t>
            </a:r>
            <a:r>
              <a:rPr lang="ko-KR" altLang="en-US" dirty="0"/>
              <a:t>개에서 </a:t>
            </a:r>
            <a:r>
              <a:rPr lang="en-US" altLang="ko-KR" dirty="0"/>
              <a:t>275</a:t>
            </a:r>
            <a:r>
              <a:rPr lang="ko-KR" altLang="en-US" dirty="0"/>
              <a:t>개로 크게 축소되었습니다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차원이 </a:t>
            </a:r>
            <a:r>
              <a:rPr lang="en-US" altLang="ko-KR" dirty="0"/>
              <a:t>500</a:t>
            </a:r>
            <a:r>
              <a:rPr lang="ko-KR" altLang="en-US" dirty="0"/>
              <a:t>개 이상인 경우부터는 차원이 커진다고 해도 분산은 큰 변화를 보이지 않고 거의 </a:t>
            </a:r>
            <a:r>
              <a:rPr lang="en-US" altLang="ko-KR" dirty="0"/>
              <a:t>1</a:t>
            </a:r>
            <a:r>
              <a:rPr lang="ko-KR" altLang="en-US" dirty="0"/>
              <a:t>로 수렴한다는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54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PCA</a:t>
            </a:r>
            <a:r>
              <a:rPr lang="ko-KR" altLang="en-US" dirty="0"/>
              <a:t>로 차원을 축소한 후에</a:t>
            </a:r>
            <a:r>
              <a:rPr lang="en-US" altLang="ko-KR" dirty="0"/>
              <a:t>, Inverse Transform </a:t>
            </a:r>
            <a:r>
              <a:rPr lang="ko-KR" altLang="en-US" dirty="0"/>
              <a:t>메소드를 이용하면</a:t>
            </a:r>
            <a:r>
              <a:rPr lang="en-US" altLang="ko-KR" dirty="0"/>
              <a:t>, </a:t>
            </a:r>
            <a:r>
              <a:rPr lang="ko-KR" altLang="en-US" dirty="0"/>
              <a:t>데이터셋을 다시 원래의 차원으로 복구할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 PCA</a:t>
            </a:r>
            <a:r>
              <a:rPr lang="ko-KR" altLang="en-US" dirty="0"/>
              <a:t>를 수행하면서 유실된 분산이 존재하기 때문에</a:t>
            </a:r>
            <a:r>
              <a:rPr lang="en-US" altLang="ko-KR" dirty="0"/>
              <a:t>, </a:t>
            </a:r>
            <a:r>
              <a:rPr lang="ko-KR" altLang="en-US" dirty="0"/>
              <a:t>원본 데이터셋과 동일하지는 않게 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그림에서</a:t>
            </a:r>
            <a:r>
              <a:rPr lang="en-US" altLang="ko-KR" dirty="0"/>
              <a:t>, </a:t>
            </a:r>
            <a:r>
              <a:rPr lang="ko-KR" altLang="en-US" dirty="0"/>
              <a:t>위의 그림들은 원본 샘플들이고</a:t>
            </a:r>
            <a:r>
              <a:rPr lang="en-US" altLang="ko-KR" dirty="0"/>
              <a:t>, </a:t>
            </a:r>
            <a:r>
              <a:rPr lang="ko-KR" altLang="en-US" dirty="0"/>
              <a:t>아래의 그림들은 </a:t>
            </a:r>
            <a:r>
              <a:rPr lang="en-US" altLang="ko-KR" dirty="0"/>
              <a:t>95%</a:t>
            </a:r>
            <a:r>
              <a:rPr lang="ko-KR" altLang="en-US" dirty="0"/>
              <a:t>의 분산을 보존하도록 해서 차원을 축소시킨 후에 원래의 차원으로 복구한 그림입니다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원본 샘플에 비해서 유실된 정보는 있지만</a:t>
            </a:r>
            <a:r>
              <a:rPr lang="en-US" altLang="ko-KR" dirty="0"/>
              <a:t>, </a:t>
            </a:r>
            <a:r>
              <a:rPr lang="ko-KR" altLang="en-US" dirty="0"/>
              <a:t>거의 대부분의 성질은 유지하고 있다는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PCA</a:t>
            </a:r>
            <a:r>
              <a:rPr lang="ko-KR" altLang="en-US" dirty="0"/>
              <a:t>는 전체 데이터셋을 이용하여 주성분을 찾기때문에</a:t>
            </a:r>
            <a:r>
              <a:rPr lang="en-US" altLang="ko-KR" dirty="0"/>
              <a:t>, </a:t>
            </a:r>
            <a:r>
              <a:rPr lang="ko-KR" altLang="en-US" dirty="0"/>
              <a:t>큰 데이터셋의 경우에는 시간이 오래 걸릴 수도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경우에</a:t>
            </a:r>
            <a:r>
              <a:rPr lang="en-US" altLang="ko-KR" dirty="0"/>
              <a:t>, Random PCA</a:t>
            </a:r>
            <a:r>
              <a:rPr lang="ko-KR" altLang="en-US" dirty="0"/>
              <a:t>를 사용하면 확률적 알고리즘을 통해 주성분들의 근삿값을 빠르게 찾을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전체 데이터셋이 매우 큰 경우에는 메모리에 데이터셋 전체를 적재하기 힘들 수도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경우에</a:t>
            </a:r>
            <a:r>
              <a:rPr lang="en-US" altLang="ko-KR" dirty="0"/>
              <a:t>, </a:t>
            </a:r>
            <a:r>
              <a:rPr lang="ko-KR" altLang="en-US" dirty="0"/>
              <a:t>점진적 </a:t>
            </a:r>
            <a:r>
              <a:rPr lang="en-US" altLang="ko-KR" dirty="0"/>
              <a:t>PCA</a:t>
            </a:r>
            <a:r>
              <a:rPr lang="ko-KR" altLang="en-US" dirty="0"/>
              <a:t>를 사용하면 전체 데이터셋이 아닌 데이터셋의 미니</a:t>
            </a:r>
            <a:r>
              <a:rPr lang="en-US" altLang="ko-KR" dirty="0"/>
              <a:t>-</a:t>
            </a:r>
            <a:r>
              <a:rPr lang="ko-KR" altLang="en-US" dirty="0"/>
              <a:t>배치를 이용해서 점진적으로 차원을 축소시킬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71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앞에서 설명한 </a:t>
            </a:r>
            <a:r>
              <a:rPr lang="en-US" altLang="ko-KR" dirty="0"/>
              <a:t>PCA</a:t>
            </a:r>
            <a:r>
              <a:rPr lang="ko-KR" altLang="en-US" dirty="0"/>
              <a:t>는 선형 변환 기법을 바탕으로 차원을 축소시킵니다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선형으로 분리가 불가능한 훈련 세트에 대해서는 동작하기 힘들 수 있습니다</a:t>
            </a:r>
            <a:r>
              <a:rPr lang="en-US" altLang="ko-KR" dirty="0"/>
              <a:t>. </a:t>
            </a:r>
            <a:r>
              <a:rPr lang="ko-KR" altLang="en-US" dirty="0"/>
              <a:t>만약 훈련 세트가 비선형이라면 </a:t>
            </a:r>
            <a:r>
              <a:rPr lang="en-US" altLang="ko-KR" dirty="0"/>
              <a:t>Kernel PCA</a:t>
            </a:r>
            <a:r>
              <a:rPr lang="ko-KR" altLang="en-US" dirty="0"/>
              <a:t>를 사용 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Kernel PCA</a:t>
            </a:r>
            <a:r>
              <a:rPr lang="ko-KR" altLang="en-US" dirty="0"/>
              <a:t>는 앞에서의 </a:t>
            </a:r>
            <a:r>
              <a:rPr lang="en-US" altLang="ko-KR" dirty="0"/>
              <a:t>Kernel SVM</a:t>
            </a:r>
            <a:r>
              <a:rPr lang="ko-KR" altLang="en-US" dirty="0"/>
              <a:t>에서와 마찬가지로 </a:t>
            </a:r>
            <a:r>
              <a:rPr lang="en-US" altLang="ko-KR" dirty="0"/>
              <a:t>Kernel </a:t>
            </a:r>
            <a:r>
              <a:rPr lang="ko-KR" altLang="en-US" dirty="0"/>
              <a:t>함수를 사용합니다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Kernel </a:t>
            </a:r>
            <a:r>
              <a:rPr lang="ko-KR" altLang="en-US" dirty="0"/>
              <a:t>함수를 이용하여 비선형 훈련세트를 고차원으로 맵핑 시킨 후에 선형적으로 분리가 가능한 초평면을 찾아서 </a:t>
            </a:r>
            <a:r>
              <a:rPr lang="en-US" altLang="ko-KR" dirty="0"/>
              <a:t>PCA</a:t>
            </a:r>
            <a:r>
              <a:rPr lang="ko-KR" altLang="en-US" dirty="0"/>
              <a:t>를 진행하게 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 그림을 보시면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PCA</a:t>
            </a:r>
            <a:r>
              <a:rPr lang="ko-KR" altLang="en-US" dirty="0"/>
              <a:t>는 선형적으로 분리하지 못하는 비선형 데이터셋에 대해 </a:t>
            </a:r>
            <a:r>
              <a:rPr lang="en-US" altLang="ko-KR" dirty="0"/>
              <a:t>Kernel PCA</a:t>
            </a:r>
            <a:r>
              <a:rPr lang="ko-KR" altLang="en-US" dirty="0"/>
              <a:t>는 올바른 차원 축소를 수행합니다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9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Kernel PCA</a:t>
            </a:r>
            <a:r>
              <a:rPr lang="ko-KR" altLang="en-US" dirty="0"/>
              <a:t>에서는 다양한 커널 함수와 커널 함수에 사용되는 </a:t>
            </a:r>
            <a:r>
              <a:rPr lang="en-US" altLang="ko-KR" dirty="0"/>
              <a:t>Gamma</a:t>
            </a:r>
            <a:r>
              <a:rPr lang="ko-KR" altLang="en-US" dirty="0"/>
              <a:t>라는 매개변수 값을 설정해야 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적절한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값을 찾기 위해 그리드 </a:t>
            </a:r>
            <a:r>
              <a:rPr lang="ko-KR" altLang="en-US" dirty="0" err="1"/>
              <a:t>서치를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축소 이후의 데이터셋에서 선형 관계에 대한 점수를 구하기 위해 로지스틱 </a:t>
            </a:r>
            <a:r>
              <a:rPr lang="ko-KR" altLang="en-US" dirty="0" err="1"/>
              <a:t>리그레션을</a:t>
            </a:r>
            <a:r>
              <a:rPr lang="ko-KR" altLang="en-US" dirty="0"/>
              <a:t> 예측기로 사용합니다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84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지역 선형 </a:t>
            </a:r>
            <a:r>
              <a:rPr lang="ko-KR" altLang="en-US" dirty="0" err="1"/>
              <a:t>임베딩도</a:t>
            </a:r>
            <a:r>
              <a:rPr lang="ko-KR" altLang="en-US" dirty="0"/>
              <a:t> 비선형 데이터셋에 대한 차원 축소 기법입니다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지역 선형 </a:t>
            </a:r>
            <a:r>
              <a:rPr lang="ko-KR" altLang="en-US" dirty="0" err="1"/>
              <a:t>임베딩은</a:t>
            </a:r>
            <a:r>
              <a:rPr lang="ko-KR" altLang="en-US" dirty="0"/>
              <a:t> </a:t>
            </a:r>
            <a:r>
              <a:rPr lang="en-US" altLang="ko-KR" dirty="0"/>
              <a:t>PCA</a:t>
            </a:r>
            <a:r>
              <a:rPr lang="ko-KR" altLang="en-US" dirty="0"/>
              <a:t>와 달리 투영이 아닌 </a:t>
            </a:r>
            <a:r>
              <a:rPr lang="ko-KR" altLang="en-US" dirty="0" err="1"/>
              <a:t>매니폴드</a:t>
            </a:r>
            <a:r>
              <a:rPr lang="ko-KR" altLang="en-US" dirty="0"/>
              <a:t> 학습을 이용합니다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샘플과 인접한 샘플들의 국부적인 관계를 보존하면서 훈련 세트의 </a:t>
            </a:r>
            <a:r>
              <a:rPr lang="ko-KR" altLang="en-US" dirty="0" err="1"/>
              <a:t>저차원</a:t>
            </a:r>
            <a:r>
              <a:rPr lang="ko-KR" altLang="en-US" dirty="0"/>
              <a:t> 표면을 찾습니다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지역 선형 </a:t>
            </a:r>
            <a:r>
              <a:rPr lang="ko-KR" altLang="en-US" dirty="0" err="1"/>
              <a:t>임베딩은</a:t>
            </a:r>
            <a:r>
              <a:rPr lang="ko-KR" altLang="en-US" dirty="0"/>
              <a:t> 시간 복잡도에서 샘플 수의 제곱에 해당하는 항을 갖기 때문에</a:t>
            </a:r>
            <a:r>
              <a:rPr lang="en-US" altLang="ko-KR" dirty="0"/>
              <a:t>, </a:t>
            </a:r>
            <a:r>
              <a:rPr lang="ko-KR" altLang="en-US" dirty="0"/>
              <a:t>대량의 데이터셋에는 적용하기 힘들다는 특징을 갖고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48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제가 수행한 </a:t>
            </a:r>
            <a:r>
              <a:rPr lang="ko-KR" altLang="en-US" dirty="0" err="1"/>
              <a:t>실습과정입니다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차원 축소를 </a:t>
            </a:r>
            <a:r>
              <a:rPr lang="ko-KR" altLang="en-US" dirty="0" err="1"/>
              <a:t>실습하는데에는</a:t>
            </a:r>
            <a:r>
              <a:rPr lang="en-US" altLang="ko-KR" dirty="0"/>
              <a:t>, </a:t>
            </a:r>
            <a:r>
              <a:rPr lang="ko-KR" altLang="en-US" dirty="0"/>
              <a:t>많은 특성을 갖는 이미지 데이터셋이 적합하다고 생각하여 </a:t>
            </a:r>
            <a:r>
              <a:rPr lang="en-US" altLang="ko-KR" dirty="0"/>
              <a:t>MNIST</a:t>
            </a:r>
            <a:r>
              <a:rPr lang="ko-KR" altLang="en-US" dirty="0"/>
              <a:t>와 같이 </a:t>
            </a:r>
            <a:r>
              <a:rPr lang="en-US" altLang="ko-KR" dirty="0"/>
              <a:t>784</a:t>
            </a:r>
            <a:r>
              <a:rPr lang="ko-KR" altLang="en-US" dirty="0"/>
              <a:t>개의 특성을 갖는 </a:t>
            </a:r>
            <a:r>
              <a:rPr lang="en-US" altLang="ko-KR" dirty="0"/>
              <a:t>QuickDraw Dataset</a:t>
            </a:r>
            <a:r>
              <a:rPr lang="ko-KR" altLang="en-US" dirty="0"/>
              <a:t>을 사용했습니다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 데이터셋은 </a:t>
            </a:r>
            <a:r>
              <a:rPr lang="en-US" altLang="ko-KR" dirty="0"/>
              <a:t>300</a:t>
            </a:r>
            <a:r>
              <a:rPr lang="ko-KR" altLang="en-US" dirty="0"/>
              <a:t>개의 클래스와 각 클래스마다 약 </a:t>
            </a:r>
            <a:r>
              <a:rPr lang="en-US" altLang="ko-KR" dirty="0"/>
              <a:t>14</a:t>
            </a:r>
            <a:r>
              <a:rPr lang="ko-KR" altLang="en-US" dirty="0"/>
              <a:t>만 장의 그림으로 이루어져 있기 때문에</a:t>
            </a:r>
            <a:r>
              <a:rPr lang="en-US" altLang="ko-KR" dirty="0"/>
              <a:t>, 8</a:t>
            </a:r>
            <a:r>
              <a:rPr lang="ko-KR" altLang="en-US" dirty="0"/>
              <a:t>개의 클래스에 대해 </a:t>
            </a:r>
            <a:r>
              <a:rPr lang="en-US" altLang="ko-KR" dirty="0"/>
              <a:t>1</a:t>
            </a:r>
            <a:r>
              <a:rPr lang="ko-KR" altLang="en-US" dirty="0"/>
              <a:t>만 장씩 총 </a:t>
            </a:r>
            <a:r>
              <a:rPr lang="en-US" altLang="ko-KR" dirty="0"/>
              <a:t>8</a:t>
            </a:r>
            <a:r>
              <a:rPr lang="ko-KR" altLang="en-US" dirty="0"/>
              <a:t>만장으로 데이터셋을 구성하였습니다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학습을 진행하기에 앞서서 데이터셋을 살펴보겠습니다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클래스에 대한 그림을 살펴보면 알 볼 수 있듯이</a:t>
            </a:r>
            <a:r>
              <a:rPr lang="en-US" altLang="ko-KR" dirty="0"/>
              <a:t>, </a:t>
            </a:r>
            <a:r>
              <a:rPr lang="ko-KR" altLang="en-US" dirty="0"/>
              <a:t>개미</a:t>
            </a:r>
            <a:r>
              <a:rPr lang="en-US" altLang="ko-KR" dirty="0"/>
              <a:t>, </a:t>
            </a:r>
            <a:r>
              <a:rPr lang="ko-KR" altLang="en-US" dirty="0"/>
              <a:t>낙타</a:t>
            </a:r>
            <a:r>
              <a:rPr lang="en-US" altLang="ko-KR" dirty="0"/>
              <a:t>, </a:t>
            </a:r>
            <a:r>
              <a:rPr lang="ko-KR" altLang="en-US" dirty="0"/>
              <a:t>소의 클래스에 대해 서로 잘못 분류하는 경우가 발생할 것으로 예상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발표는 다음과 같은 목차로 진행하겠습니다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위의 그림은 이 데이터셋에 대한 차원 축소를 진행했을 때에</a:t>
            </a:r>
            <a:r>
              <a:rPr lang="en-US" altLang="ko-KR" dirty="0"/>
              <a:t>, </a:t>
            </a:r>
            <a:r>
              <a:rPr lang="ko-KR" altLang="en-US" dirty="0"/>
              <a:t>보존되는 분산에 따른 차원의 수를 나타낸 그래프입니다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차원 축소를 수행하면</a:t>
            </a:r>
            <a:r>
              <a:rPr lang="en-US" altLang="ko-KR" dirty="0"/>
              <a:t>, </a:t>
            </a:r>
            <a:r>
              <a:rPr lang="ko-KR" altLang="en-US" dirty="0"/>
              <a:t>대부분의 분산을 유지하면서도 차원의 수는 크게 줄어든다는 것을 알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아래의 그림은</a:t>
            </a:r>
            <a:r>
              <a:rPr lang="en-US" altLang="ko-KR" dirty="0"/>
              <a:t> </a:t>
            </a:r>
            <a:r>
              <a:rPr lang="ko-KR" altLang="en-US" dirty="0"/>
              <a:t>차원축소를 진행한 데이터셋에 대해 다시 원래의 차원으로 복원한 그림입니다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4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PCA</a:t>
            </a:r>
            <a:r>
              <a:rPr lang="ko-KR" altLang="en-US" dirty="0"/>
              <a:t>를 수행할 때에</a:t>
            </a:r>
            <a:r>
              <a:rPr lang="en-US" altLang="ko-KR" dirty="0"/>
              <a:t>, </a:t>
            </a:r>
            <a:r>
              <a:rPr lang="ko-KR" altLang="en-US" dirty="0"/>
              <a:t>축소시킨 차원의 수에 따른 모델의 성능과 학습 시간의 경향을 알아보기 위해 다음과 같이 </a:t>
            </a:r>
            <a:r>
              <a:rPr lang="en-US" altLang="ko-KR" dirty="0"/>
              <a:t>33</a:t>
            </a:r>
            <a:r>
              <a:rPr lang="ko-KR" altLang="en-US" dirty="0"/>
              <a:t>개의 분산에 대해 차원 축소 실습을 진행했습니다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분산에 따른 축소되는 차원의 수는 아래의 그래프와 같습니다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조금의 분산을 손실하면서 차원을 축소시켜도 차원의 수가 크게 감소하는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앞서 말씀드린 </a:t>
            </a:r>
            <a:r>
              <a:rPr lang="en-US" altLang="ko-KR" dirty="0"/>
              <a:t>33</a:t>
            </a:r>
            <a:r>
              <a:rPr lang="ko-KR" altLang="en-US" dirty="0"/>
              <a:t>개의 구간에 대해 </a:t>
            </a:r>
            <a:r>
              <a:rPr lang="en-US" altLang="ko-KR" dirty="0"/>
              <a:t>PCA</a:t>
            </a:r>
            <a:r>
              <a:rPr lang="ko-KR" altLang="en-US" dirty="0"/>
              <a:t>로 차원 축소를 진행하고</a:t>
            </a:r>
            <a:r>
              <a:rPr lang="en-US" altLang="ko-KR" dirty="0"/>
              <a:t>, </a:t>
            </a:r>
            <a:r>
              <a:rPr lang="en-US" altLang="ko-KR" dirty="0" err="1"/>
              <a:t>DecisionTree</a:t>
            </a:r>
            <a:r>
              <a:rPr lang="en-US" altLang="ko-KR" dirty="0"/>
              <a:t> </a:t>
            </a:r>
            <a:r>
              <a:rPr lang="ko-KR" altLang="en-US" dirty="0"/>
              <a:t>분류기를 학습시킨 결과입니다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왼쪽의 점수 경향을 보시면</a:t>
            </a:r>
            <a:r>
              <a:rPr lang="en-US" altLang="ko-KR" dirty="0"/>
              <a:t>, </a:t>
            </a:r>
            <a:r>
              <a:rPr lang="ko-KR" altLang="en-US" dirty="0"/>
              <a:t>특성의 수가 </a:t>
            </a:r>
            <a:r>
              <a:rPr lang="en-US" altLang="ko-KR" dirty="0"/>
              <a:t>12</a:t>
            </a:r>
            <a:r>
              <a:rPr lang="ko-KR" altLang="en-US" dirty="0"/>
              <a:t>개인 경우에 가장 높은 점수를 기록하였습니다</a:t>
            </a:r>
            <a:r>
              <a:rPr lang="en-US" altLang="ko-KR" dirty="0"/>
              <a:t>. </a:t>
            </a:r>
            <a:r>
              <a:rPr lang="ko-KR" altLang="en-US" dirty="0"/>
              <a:t>그 이후부터는</a:t>
            </a:r>
            <a:r>
              <a:rPr lang="en-US" altLang="ko-KR" dirty="0"/>
              <a:t>, </a:t>
            </a:r>
            <a:r>
              <a:rPr lang="ko-KR" altLang="en-US" dirty="0"/>
              <a:t>특성의 수가 늘어나도 점수가 좋아지지는 않았습니다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각 구간에서의 점수는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튜닝을 하지 않은 점수이기 때문에</a:t>
            </a:r>
            <a:r>
              <a:rPr lang="en-US" altLang="ko-KR" dirty="0"/>
              <a:t>, </a:t>
            </a:r>
            <a:r>
              <a:rPr lang="ko-KR" altLang="en-US" dirty="0"/>
              <a:t>모델이 낼 수 있는 최고의 점수라고 할 수는 없습니다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경향을 살펴보기 위해서 이 실습을 진행하였습니다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오른쪽은 차원의 수에 따른 학습 시간의 경향입니다</a:t>
            </a:r>
            <a:r>
              <a:rPr lang="en-US" altLang="ko-KR" dirty="0"/>
              <a:t>. </a:t>
            </a:r>
            <a:r>
              <a:rPr lang="ko-KR" altLang="en-US" dirty="0"/>
              <a:t>학습 시간이 차원의 수에 따라 선형적으로 증가한다는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00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분류기에 대한 점수와 학습시간의 경향입니다</a:t>
            </a:r>
            <a:r>
              <a:rPr lang="en-US" altLang="ko-KR" dirty="0"/>
              <a:t>. </a:t>
            </a:r>
            <a:r>
              <a:rPr lang="ko-KR" altLang="en-US" dirty="0"/>
              <a:t>이전의 경우와 동일한 경향을 보였습니다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Ensemble Learning</a:t>
            </a:r>
            <a:r>
              <a:rPr lang="ko-KR" altLang="en-US" dirty="0"/>
              <a:t>을 사용한 모델이기 때문에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79%</a:t>
            </a:r>
            <a:r>
              <a:rPr lang="ko-KR" altLang="en-US" dirty="0"/>
              <a:t>의 정확도로 이전의 </a:t>
            </a:r>
            <a:r>
              <a:rPr lang="en-US" altLang="ko-KR" dirty="0"/>
              <a:t>Decision Tree </a:t>
            </a:r>
            <a:r>
              <a:rPr lang="ko-KR" altLang="en-US" dirty="0"/>
              <a:t>분류기보다 더 좋은 성능을 기록하였습니다</a:t>
            </a:r>
            <a:r>
              <a:rPr lang="en-US" altLang="ko-KR" dirty="0"/>
              <a:t>. </a:t>
            </a:r>
            <a:r>
              <a:rPr lang="ko-KR" altLang="en-US" dirty="0"/>
              <a:t>이 때의 차원의 수는 </a:t>
            </a:r>
            <a:r>
              <a:rPr lang="en-US" altLang="ko-KR" dirty="0"/>
              <a:t>17</a:t>
            </a:r>
            <a:r>
              <a:rPr lang="ko-KR" altLang="en-US" dirty="0"/>
              <a:t>개 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 시간 역시</a:t>
            </a:r>
            <a:r>
              <a:rPr lang="en-US" altLang="ko-KR" dirty="0"/>
              <a:t>, </a:t>
            </a:r>
            <a:r>
              <a:rPr lang="ko-KR" altLang="en-US" dirty="0"/>
              <a:t>차원의 수가 증가함에 따라 증가하는 모습을 보였습니다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82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그래프들은 </a:t>
            </a:r>
            <a:r>
              <a:rPr lang="en-US" altLang="ko-KR" dirty="0" err="1"/>
              <a:t>LogisticRegressor</a:t>
            </a:r>
            <a:r>
              <a:rPr lang="ko-KR" altLang="en-US" dirty="0"/>
              <a:t>와 </a:t>
            </a:r>
            <a:r>
              <a:rPr lang="en-US" altLang="ko-KR" dirty="0" err="1"/>
              <a:t>SGDClassifier</a:t>
            </a:r>
            <a:r>
              <a:rPr lang="ko-KR" altLang="en-US" dirty="0"/>
              <a:t>에 대한 실습 결과입니다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경우에서 점수는 모두 이전과 동일하게 차원의 수가 늘어난다고 해도 일정 수준 이상으로는 좋아지지 않았습니다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 시간의 경우에는</a:t>
            </a:r>
            <a:r>
              <a:rPr lang="en-US" altLang="ko-KR" dirty="0"/>
              <a:t>, </a:t>
            </a:r>
            <a:r>
              <a:rPr lang="en-US" altLang="ko-KR" dirty="0" err="1"/>
              <a:t>LogisticRegressor</a:t>
            </a:r>
            <a:r>
              <a:rPr lang="ko-KR" altLang="en-US" dirty="0"/>
              <a:t>에서 중간중간 시간이 오래 걸리는 경우가 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경사하강법으로</a:t>
            </a:r>
            <a:r>
              <a:rPr lang="ko-KR" altLang="en-US" dirty="0"/>
              <a:t> 최솟값을 찾을 때</a:t>
            </a:r>
            <a:r>
              <a:rPr lang="en-US" altLang="ko-KR" dirty="0"/>
              <a:t>, </a:t>
            </a:r>
            <a:r>
              <a:rPr lang="ko-KR" altLang="en-US" dirty="0"/>
              <a:t>수렴이 늦게 되었기 때문에</a:t>
            </a:r>
            <a:r>
              <a:rPr lang="en-US" altLang="ko-KR" dirty="0"/>
              <a:t>,</a:t>
            </a:r>
            <a:r>
              <a:rPr lang="ko-KR" altLang="en-US" dirty="0"/>
              <a:t> 학습시간이 오래 걸린 경우로 해석할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LogisticRegressor</a:t>
            </a:r>
            <a:r>
              <a:rPr lang="ko-KR" altLang="en-US" dirty="0"/>
              <a:t>에서도 전체적으로는 특성 수에 따라 학습시간이 증가하는 경향을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6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앞서 설명 드린 </a:t>
            </a:r>
            <a:r>
              <a:rPr lang="en-US" altLang="ko-KR" dirty="0"/>
              <a:t>4</a:t>
            </a:r>
            <a:r>
              <a:rPr lang="ko-KR" altLang="en-US" dirty="0"/>
              <a:t>개의 분류기에 대한 경향을 한번에 보여 드리기 위한 그래프입니다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Logistic </a:t>
            </a:r>
            <a:r>
              <a:rPr lang="ko-KR" altLang="en-US" dirty="0"/>
              <a:t>회귀에서도 전체적으로 학습시간이 증가하는 경향을 보인다고 하면</a:t>
            </a:r>
            <a:r>
              <a:rPr lang="en-US" altLang="ko-KR" dirty="0"/>
              <a:t>, </a:t>
            </a:r>
            <a:r>
              <a:rPr lang="ko-KR" altLang="en-US" dirty="0"/>
              <a:t>모든 분류기가 성능과 학습 시간에서 같은 경향을 보인다고 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제가 앞에서도 말씀드렸지만</a:t>
            </a:r>
            <a:r>
              <a:rPr lang="en-US" altLang="ko-KR" dirty="0"/>
              <a:t>, </a:t>
            </a:r>
            <a:r>
              <a:rPr lang="ko-KR" altLang="en-US" dirty="0"/>
              <a:t>이 실습은 각 분류기의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튜닝을 진행하지 않고</a:t>
            </a:r>
            <a:r>
              <a:rPr lang="en-US" altLang="ko-KR" dirty="0"/>
              <a:t>, </a:t>
            </a:r>
            <a:r>
              <a:rPr lang="ko-KR" altLang="en-US" dirty="0"/>
              <a:t>디폴트 파라미터로 학습을 진행하였기 때문에</a:t>
            </a:r>
            <a:r>
              <a:rPr lang="en-US" altLang="ko-KR" dirty="0"/>
              <a:t> </a:t>
            </a:r>
            <a:r>
              <a:rPr lang="ko-KR" altLang="en-US" dirty="0"/>
              <a:t>각 구간에서의 점수가 최고의 점수라고 할 수는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1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분류기에 대해 </a:t>
            </a:r>
            <a:r>
              <a:rPr lang="en-US" altLang="ko-KR" dirty="0"/>
              <a:t>Grid Search</a:t>
            </a:r>
            <a:r>
              <a:rPr lang="ko-KR" altLang="en-US" dirty="0"/>
              <a:t>를 이용해서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데이터셋과 원본 데이터셋의 최적의 성능</a:t>
            </a:r>
            <a:r>
              <a:rPr lang="en-US" altLang="ko-KR" dirty="0"/>
              <a:t>, </a:t>
            </a:r>
            <a:r>
              <a:rPr lang="ko-KR" altLang="en-US" dirty="0"/>
              <a:t>그리고 학습시간을 비교해보도록 하겠습니다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Grid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를 수행할 때에</a:t>
            </a:r>
            <a:r>
              <a:rPr lang="en-US" altLang="ko-KR" dirty="0"/>
              <a:t>,</a:t>
            </a:r>
            <a:r>
              <a:rPr lang="ko-KR" altLang="en-US" dirty="0"/>
              <a:t> 고려할 파라미터로는 앙상블을 위한 예측기의 수</a:t>
            </a:r>
            <a:r>
              <a:rPr lang="en-US" altLang="ko-KR" dirty="0"/>
              <a:t>, </a:t>
            </a:r>
            <a:r>
              <a:rPr lang="ko-KR" altLang="en-US" dirty="0"/>
              <a:t>결정 트리의 최대 깊이</a:t>
            </a:r>
            <a:r>
              <a:rPr lang="en-US" altLang="ko-KR" dirty="0"/>
              <a:t>, </a:t>
            </a:r>
            <a:r>
              <a:rPr lang="ko-KR" altLang="en-US" dirty="0"/>
              <a:t>분할을 위한 최소 샘플 수</a:t>
            </a:r>
            <a:r>
              <a:rPr lang="en-US" altLang="ko-KR" dirty="0"/>
              <a:t>, </a:t>
            </a:r>
            <a:r>
              <a:rPr lang="ko-KR" altLang="en-US" dirty="0"/>
              <a:t>리프 노드가 되기 위한 최소 샘플 수를 고려하였습니다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축소된 데이터셋에 대해 축소시킬 차원의 수는 앞의 실습에서 가장 높은 점수를 보인 </a:t>
            </a:r>
            <a:r>
              <a:rPr lang="en-US" altLang="ko-KR" dirty="0"/>
              <a:t>17</a:t>
            </a:r>
            <a:r>
              <a:rPr lang="ko-KR" altLang="en-US" dirty="0"/>
              <a:t>개로 결정하여 차원 축소를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09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왼쪽의 그래프는 원본 데이터셋과 축소된 데이터셋에 대한 </a:t>
            </a:r>
            <a:r>
              <a:rPr lang="en-US" altLang="ko-KR" dirty="0"/>
              <a:t>Grid Search</a:t>
            </a:r>
            <a:r>
              <a:rPr lang="ko-KR" altLang="en-US" dirty="0"/>
              <a:t>에 소요된 시간입니다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원본 데이터셋은 약 </a:t>
            </a:r>
            <a:r>
              <a:rPr lang="en-US" altLang="ko-KR" dirty="0"/>
              <a:t>58</a:t>
            </a:r>
            <a:r>
              <a:rPr lang="ko-KR" altLang="en-US" dirty="0"/>
              <a:t>분이 소요되었고</a:t>
            </a:r>
            <a:r>
              <a:rPr lang="en-US" altLang="ko-KR" dirty="0"/>
              <a:t>, </a:t>
            </a:r>
            <a:r>
              <a:rPr lang="ko-KR" altLang="en-US" dirty="0"/>
              <a:t>축소된 데이터셋은 이의 절반 수준인 약 </a:t>
            </a:r>
            <a:r>
              <a:rPr lang="en-US" altLang="ko-KR" dirty="0"/>
              <a:t>33</a:t>
            </a:r>
            <a:r>
              <a:rPr lang="ko-KR" altLang="en-US" dirty="0"/>
              <a:t>분이 소요되었습니다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최적의 파라미터로 학습시킨 두 분류기의 성능은 원본 데이터셋으로 학습시킨 분류기가 아주 소폭 높았지만</a:t>
            </a:r>
            <a:r>
              <a:rPr lang="en-US" altLang="ko-KR" dirty="0"/>
              <a:t>,</a:t>
            </a:r>
            <a:r>
              <a:rPr lang="ko-KR" altLang="en-US" dirty="0"/>
              <a:t> 두 경우 모두 거의 같은 </a:t>
            </a:r>
            <a:r>
              <a:rPr lang="en-US" altLang="ko-KR" dirty="0"/>
              <a:t>77%</a:t>
            </a:r>
            <a:r>
              <a:rPr lang="ko-KR" altLang="en-US" dirty="0"/>
              <a:t>의 정확도를 보였습니다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두 분류기가 같은 최적의 파라미터 값을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61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원본</a:t>
            </a:r>
            <a:r>
              <a:rPr lang="en-US" altLang="ko-KR" dirty="0"/>
              <a:t>, </a:t>
            </a:r>
            <a:r>
              <a:rPr lang="ko-KR" altLang="en-US" dirty="0"/>
              <a:t>그리고 축소 데이터셋에 대한 두 분류기의 오차행렬 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전체적으로 거의 같은 오차 경향을 보이는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69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구한 최적의 파라미터에 대해 범위를 조정하여</a:t>
            </a:r>
            <a:r>
              <a:rPr lang="en-US" altLang="ko-KR" dirty="0"/>
              <a:t>, Grid Search</a:t>
            </a:r>
            <a:r>
              <a:rPr lang="ko-KR" altLang="en-US" dirty="0"/>
              <a:t>를 한번 더 수행하였습니다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소요된 시간은 원본 데이터셋이 </a:t>
            </a:r>
            <a:r>
              <a:rPr lang="en-US" altLang="ko-KR" dirty="0"/>
              <a:t>17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축소 데이터셋이 절반 수준인 </a:t>
            </a:r>
            <a:r>
              <a:rPr lang="en-US" altLang="ko-KR" dirty="0"/>
              <a:t>9</a:t>
            </a:r>
            <a:r>
              <a:rPr lang="ko-KR" altLang="en-US" dirty="0"/>
              <a:t>분입니다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점수는 이전보다 아주 소폭 상승한 </a:t>
            </a:r>
            <a:r>
              <a:rPr lang="en-US" altLang="ko-KR" dirty="0"/>
              <a:t>77% </a:t>
            </a:r>
            <a:r>
              <a:rPr lang="ko-KR" altLang="en-US" dirty="0"/>
              <a:t>수준으로 두 경우에서 동일하게 나왔습니다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때에도</a:t>
            </a:r>
            <a:r>
              <a:rPr lang="en-US" altLang="ko-KR" dirty="0"/>
              <a:t>, </a:t>
            </a:r>
            <a:r>
              <a:rPr lang="ko-KR" altLang="en-US" dirty="0"/>
              <a:t>최적의 파라미터는 같은 값으로 산출되었습니다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머신러닝</a:t>
            </a:r>
            <a:r>
              <a:rPr lang="ko-KR" altLang="en-US" dirty="0"/>
              <a:t> 모델이나 딥러닝 모델을 학습시킬 때</a:t>
            </a:r>
            <a:r>
              <a:rPr lang="en-US" altLang="ko-KR" dirty="0"/>
              <a:t>, </a:t>
            </a:r>
            <a:r>
              <a:rPr lang="ko-KR" altLang="en-US" dirty="0"/>
              <a:t>훈련 세트의 특성은 보통 수십 개 이상이고</a:t>
            </a:r>
            <a:r>
              <a:rPr lang="en-US" altLang="ko-KR" dirty="0"/>
              <a:t>,</a:t>
            </a:r>
            <a:r>
              <a:rPr lang="ko-KR" altLang="en-US" dirty="0"/>
              <a:t> 이미지 같은 경우에는 각각의 픽셀이 특성이 되기 때문에</a:t>
            </a:r>
            <a:r>
              <a:rPr lang="en-US" altLang="ko-KR" dirty="0"/>
              <a:t> </a:t>
            </a:r>
            <a:r>
              <a:rPr lang="ko-KR" altLang="en-US" dirty="0"/>
              <a:t>수만</a:t>
            </a:r>
            <a:r>
              <a:rPr lang="en-US" altLang="ko-KR" dirty="0"/>
              <a:t> </a:t>
            </a:r>
            <a:r>
              <a:rPr lang="ko-KR" altLang="en-US" dirty="0"/>
              <a:t>개 이상이 될 수도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머신러닝에서는</a:t>
            </a:r>
            <a:r>
              <a:rPr lang="ko-KR" altLang="en-US" dirty="0"/>
              <a:t> 특성의 개수를 차원이라고 합니다</a:t>
            </a:r>
            <a:r>
              <a:rPr lang="en-US" altLang="ko-KR" dirty="0"/>
              <a:t>. </a:t>
            </a:r>
            <a:r>
              <a:rPr lang="ko-KR" altLang="en-US" dirty="0"/>
              <a:t>그림을 보시는 것 처럼 특성의 개수가 </a:t>
            </a:r>
            <a:r>
              <a:rPr lang="en-US" altLang="ko-KR" dirty="0"/>
              <a:t>1</a:t>
            </a:r>
            <a:r>
              <a:rPr lang="ko-KR" altLang="en-US" dirty="0"/>
              <a:t>개에서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3</a:t>
            </a:r>
            <a:r>
              <a:rPr lang="ko-KR" altLang="en-US" dirty="0"/>
              <a:t>개로 늘어날 때 마다 훈련 샘플이 더 높은 차원에서 표현되는 것을 볼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학습을 시킬 때에</a:t>
            </a:r>
            <a:r>
              <a:rPr lang="en-US" altLang="ko-KR" dirty="0"/>
              <a:t>, </a:t>
            </a:r>
            <a:r>
              <a:rPr lang="ko-KR" altLang="en-US" dirty="0"/>
              <a:t>차원 즉</a:t>
            </a:r>
            <a:r>
              <a:rPr lang="en-US" altLang="ko-KR" dirty="0"/>
              <a:t>, </a:t>
            </a:r>
            <a:r>
              <a:rPr lang="ko-KR" altLang="en-US" dirty="0"/>
              <a:t>특성의 개수가 많아질수록 학습 공간 내의 샘플의 밀도가 낮아지고 이로 인해</a:t>
            </a:r>
            <a:r>
              <a:rPr lang="en-US" altLang="ko-KR" dirty="0"/>
              <a:t>, </a:t>
            </a:r>
            <a:r>
              <a:rPr lang="ko-KR" altLang="en-US" dirty="0"/>
              <a:t>정확한 예측이 힘들어지거나 모델이 훈련 세트에 과대적합 될 가능성</a:t>
            </a:r>
            <a:r>
              <a:rPr lang="en-US" altLang="ko-KR" dirty="0"/>
              <a:t> </a:t>
            </a:r>
            <a:r>
              <a:rPr lang="ko-KR" altLang="en-US" dirty="0"/>
              <a:t>생깁니다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당연히 특성의 개수가 늘어날수록</a:t>
            </a:r>
            <a:r>
              <a:rPr lang="en-US" altLang="ko-KR" dirty="0"/>
              <a:t>, </a:t>
            </a:r>
            <a:r>
              <a:rPr lang="ko-KR" altLang="en-US" dirty="0"/>
              <a:t>학습 시간은 </a:t>
            </a:r>
            <a:r>
              <a:rPr lang="ko-KR" altLang="en-US" dirty="0" err="1"/>
              <a:t>느려지게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차원의 저주라고 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문제를 해결하기 위해서는 차원을 줄이거나</a:t>
            </a:r>
            <a:r>
              <a:rPr lang="en-US" altLang="ko-KR" dirty="0"/>
              <a:t>, </a:t>
            </a:r>
            <a:r>
              <a:rPr lang="ko-KR" altLang="en-US" dirty="0"/>
              <a:t>학습 공간 내에서 샘플의 밀도가 충분해질 때 까지 샘플을 추가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 번째 </a:t>
            </a:r>
            <a:r>
              <a:rPr lang="en-US" altLang="ko-KR" dirty="0"/>
              <a:t>Grid Search</a:t>
            </a:r>
            <a:r>
              <a:rPr lang="ko-KR" altLang="en-US" dirty="0"/>
              <a:t>를 적용한 분류기에 대한 오차 행렬에서도 두 분류기가 거의 동일한 경향을 보이는 것을 확인하였습니다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제가 실습을 진행하기에 앞서 데이터셋을 보고 개미</a:t>
            </a:r>
            <a:r>
              <a:rPr lang="en-US" altLang="ko-KR" dirty="0"/>
              <a:t>, </a:t>
            </a:r>
            <a:r>
              <a:rPr lang="ko-KR" altLang="en-US" dirty="0"/>
              <a:t>낙타</a:t>
            </a:r>
            <a:r>
              <a:rPr lang="en-US" altLang="ko-KR" dirty="0"/>
              <a:t>, </a:t>
            </a:r>
            <a:r>
              <a:rPr lang="ko-KR" altLang="en-US" dirty="0"/>
              <a:t>소 클래스의 이미지를 서로 잘못 분류할 것으로 예상하였는데</a:t>
            </a:r>
            <a:r>
              <a:rPr lang="en-US" altLang="ko-KR" dirty="0"/>
              <a:t> </a:t>
            </a:r>
            <a:r>
              <a:rPr lang="ko-KR" altLang="en-US" dirty="0"/>
              <a:t>다음과 같이 </a:t>
            </a:r>
            <a:r>
              <a:rPr lang="ko-KR" altLang="en-US" dirty="0" err="1"/>
              <a:t>오분류된</a:t>
            </a:r>
            <a:r>
              <a:rPr lang="ko-KR" altLang="en-US" dirty="0"/>
              <a:t> 케이스를 확인 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target_list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'ant'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'bicycle'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'bird'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'butterfly'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'camel'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'clock'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'cow'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'diamond'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9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</a:t>
            </a:r>
            <a:r>
              <a:rPr lang="en-US" altLang="ko-KR" dirty="0"/>
              <a:t>Classification Report </a:t>
            </a:r>
            <a:r>
              <a:rPr lang="ko-KR" altLang="en-US" dirty="0"/>
              <a:t>함수를 이용하여 </a:t>
            </a:r>
            <a:r>
              <a:rPr lang="en-US" altLang="ko-KR" dirty="0"/>
              <a:t>Precision, Recall, f1 score, </a:t>
            </a:r>
            <a:r>
              <a:rPr lang="ko-KR" altLang="en-US" dirty="0"/>
              <a:t>그리고 각 클래스에 대한 점수를 비교해 보았습니다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항목마다 </a:t>
            </a:r>
            <a:r>
              <a:rPr lang="en-US" altLang="ko-KR" dirty="0"/>
              <a:t>1% ~ 3% </a:t>
            </a:r>
            <a:r>
              <a:rPr lang="ko-KR" altLang="en-US" dirty="0"/>
              <a:t>정도의 차이를 보이기는 했지만</a:t>
            </a:r>
            <a:r>
              <a:rPr lang="en-US" altLang="ko-KR" dirty="0"/>
              <a:t>, </a:t>
            </a:r>
            <a:r>
              <a:rPr lang="ko-KR" altLang="en-US" dirty="0"/>
              <a:t>전체적으로 같은 경향을 보였습니다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종합적으로 생각해보면</a:t>
            </a:r>
            <a:r>
              <a:rPr lang="en-US" altLang="ko-KR" dirty="0"/>
              <a:t>, </a:t>
            </a:r>
            <a:r>
              <a:rPr lang="ko-KR" altLang="en-US" dirty="0"/>
              <a:t>차원 축소를 통해 훈련 세트의 차원의 수를 크게 줄였지만 분류기의 성능은 거의 같은 수준을 유지하였고</a:t>
            </a:r>
            <a:r>
              <a:rPr lang="en-US" altLang="ko-KR" dirty="0"/>
              <a:t>, </a:t>
            </a:r>
            <a:r>
              <a:rPr lang="ko-KR" altLang="en-US" dirty="0"/>
              <a:t>훈련 시간은 절반 정도로 감소시킬 수 있었습니다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Grid Search</a:t>
            </a:r>
            <a:r>
              <a:rPr lang="ko-KR" altLang="en-US" dirty="0"/>
              <a:t>에서 두 분류기의 최적의 파라미터가 같은 값으로 나왔고</a:t>
            </a:r>
            <a:r>
              <a:rPr lang="en-US" altLang="ko-KR" dirty="0"/>
              <a:t>, </a:t>
            </a:r>
            <a:r>
              <a:rPr lang="ko-KR" altLang="en-US" dirty="0"/>
              <a:t>오차 행렬과</a:t>
            </a:r>
            <a:r>
              <a:rPr lang="en-US" altLang="ko-KR" dirty="0"/>
              <a:t> Classification Report</a:t>
            </a:r>
            <a:r>
              <a:rPr lang="ko-KR" altLang="en-US" dirty="0"/>
              <a:t>의 결과가 같은 경향을 보인 점에서 차원 축소를 진행시킨 데이터셋이 원본 데이터셋의 특성을 잘 유지하고 있다고 생각합니다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38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이상으로 발표 마치겠습니다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차원이 단순히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3</a:t>
            </a:r>
            <a:r>
              <a:rPr lang="ko-KR" altLang="en-US" dirty="0"/>
              <a:t>차원이 아니라 수백</a:t>
            </a:r>
            <a:r>
              <a:rPr lang="en-US" altLang="ko-KR" dirty="0"/>
              <a:t>, </a:t>
            </a:r>
            <a:r>
              <a:rPr lang="ko-KR" altLang="en-US" dirty="0"/>
              <a:t>수천의 고차원일 경우에는 충분한 밀도를 위해 추가해야 할 샘플의 개수가 기하급수적으로 늘어나게 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충분한 샘플을 추가하는 것에는 한계가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상대적으로 중요도가 낮은 특성을 제거해서 차원의 저주 문제를 해결 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다음의 </a:t>
            </a:r>
            <a:r>
              <a:rPr lang="en-US" altLang="ko-KR" dirty="0"/>
              <a:t>MNIST </a:t>
            </a:r>
            <a:r>
              <a:rPr lang="ko-KR" altLang="en-US" dirty="0"/>
              <a:t>이미지를 보시면</a:t>
            </a:r>
            <a:r>
              <a:rPr lang="en-US" altLang="ko-KR" dirty="0"/>
              <a:t>, 784</a:t>
            </a:r>
            <a:r>
              <a:rPr lang="ko-KR" altLang="en-US" dirty="0"/>
              <a:t>개의 특성 중에서 숫자를 나타내기 위해 검정색으로 표현되는 특성들은 이미지 상에서 대부분 중앙에 위치해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가장자리에 있는 대부분의 특성들은 거의 모든 샘플에서 흰색의 픽셀로 나타납니다</a:t>
            </a:r>
            <a:r>
              <a:rPr lang="en-US" altLang="ko-KR" dirty="0"/>
              <a:t>. </a:t>
            </a:r>
            <a:r>
              <a:rPr lang="ko-KR" altLang="en-US" dirty="0"/>
              <a:t>이러한 픽셀들은 이미지의 클래스를 특정하는 데에 상대적으로 중요도가 낮습니다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이와 같은 사실은 오른쪽의 </a:t>
            </a:r>
            <a:r>
              <a:rPr lang="en-US" altLang="ko-KR" dirty="0"/>
              <a:t>Random Forest</a:t>
            </a:r>
            <a:r>
              <a:rPr lang="ko-KR" altLang="en-US" dirty="0"/>
              <a:t>를 이용한 </a:t>
            </a:r>
            <a:r>
              <a:rPr lang="en-US" altLang="ko-KR" dirty="0"/>
              <a:t>Feature Importance</a:t>
            </a:r>
            <a:r>
              <a:rPr lang="ko-KR" altLang="en-US" dirty="0"/>
              <a:t>에서도 잘 나타납니다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3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차원을 축소시키는 방법 중 하나는 투영입니다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투영은 고차원 공간에 속하는 샘플을 </a:t>
            </a:r>
            <a:r>
              <a:rPr lang="ko-KR" altLang="en-US" dirty="0" err="1"/>
              <a:t>저차원</a:t>
            </a:r>
            <a:r>
              <a:rPr lang="ko-KR" altLang="en-US" dirty="0"/>
              <a:t> 부분공간에 투영시키는 기법입니다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그림에서 샘플들을 </a:t>
            </a:r>
            <a:r>
              <a:rPr lang="en-US" altLang="ko-KR" dirty="0"/>
              <a:t>3</a:t>
            </a:r>
            <a:r>
              <a:rPr lang="ko-KR" altLang="en-US" dirty="0"/>
              <a:t>차원 공간의 </a:t>
            </a:r>
            <a:r>
              <a:rPr lang="en-US" altLang="ko-KR" dirty="0"/>
              <a:t>2</a:t>
            </a:r>
            <a:r>
              <a:rPr lang="ko-KR" altLang="en-US" dirty="0"/>
              <a:t>차원 표면 위에 위치한 것으로 생각할 수 있는데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2</a:t>
            </a:r>
            <a:r>
              <a:rPr lang="ko-KR" altLang="en-US" dirty="0"/>
              <a:t>차원 표면 위로 샘플들을 투영시키면 오른쪽과 같은 분포를 보입니다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원본 샘플들과 비교해 봤을 때</a:t>
            </a:r>
            <a:r>
              <a:rPr lang="en-US" altLang="ko-KR" dirty="0"/>
              <a:t>, </a:t>
            </a:r>
            <a:r>
              <a:rPr lang="ko-KR" altLang="en-US" dirty="0"/>
              <a:t>원본 샘플의 대부분의 성질을 보존하는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4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</a:t>
            </a:r>
            <a:r>
              <a:rPr lang="ko-KR" altLang="en-US" dirty="0" err="1"/>
              <a:t>매니폴드가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매니폴드는</a:t>
            </a:r>
            <a:r>
              <a:rPr lang="ko-KR" altLang="en-US" dirty="0"/>
              <a:t> </a:t>
            </a:r>
            <a:r>
              <a:rPr lang="ko-KR" altLang="en-US" dirty="0" err="1"/>
              <a:t>저차원</a:t>
            </a:r>
            <a:r>
              <a:rPr lang="ko-KR" altLang="en-US" dirty="0"/>
              <a:t> 공간상의 샘플들이 휘거나 뒤틀린 모양을 갖고 고차원 공간에서 표현되는 것을 의미합니다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데이터셋은 </a:t>
            </a:r>
            <a:r>
              <a:rPr lang="ko-KR" altLang="en-US" dirty="0" err="1"/>
              <a:t>스위스롤</a:t>
            </a:r>
            <a:r>
              <a:rPr lang="ko-KR" altLang="en-US" dirty="0"/>
              <a:t> </a:t>
            </a:r>
            <a:r>
              <a:rPr lang="ko-KR" altLang="en-US" dirty="0" err="1"/>
              <a:t>데이터셋인데</a:t>
            </a:r>
            <a:r>
              <a:rPr lang="en-US" altLang="ko-KR" dirty="0"/>
              <a:t>, 2</a:t>
            </a:r>
            <a:r>
              <a:rPr lang="ko-KR" altLang="en-US" dirty="0"/>
              <a:t>차원의 샘플들이 말려서 </a:t>
            </a:r>
            <a:r>
              <a:rPr lang="en-US" altLang="ko-KR" dirty="0"/>
              <a:t>3</a:t>
            </a:r>
            <a:r>
              <a:rPr lang="ko-KR" altLang="en-US" dirty="0"/>
              <a:t>차원 공간에 위치해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경우에 단순히 </a:t>
            </a:r>
            <a:r>
              <a:rPr lang="en-US" altLang="ko-KR" dirty="0"/>
              <a:t>2</a:t>
            </a:r>
            <a:r>
              <a:rPr lang="ko-KR" altLang="en-US" dirty="0"/>
              <a:t>차원으로 투영을 하게 되면 오른쪽 위의 그림처럼 원본 데이터셋의 성질을 잘 유지하지 못합니다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말려 있는 것을 펼치게 되면 아래 그림처럼 원본 데이터셋의 성질을 보존 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이와 같이 휘어져 있거나 뒤틀린 데이터셋을 펼치는 것을 </a:t>
            </a:r>
            <a:r>
              <a:rPr lang="ko-KR" altLang="en-US" dirty="0" err="1"/>
              <a:t>매니폴드</a:t>
            </a:r>
            <a:r>
              <a:rPr lang="ko-KR" altLang="en-US" dirty="0"/>
              <a:t> 학습이라고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5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설명 드린 것처럼</a:t>
            </a:r>
            <a:r>
              <a:rPr lang="en-US" altLang="ko-KR" dirty="0"/>
              <a:t>, </a:t>
            </a:r>
            <a:r>
              <a:rPr lang="ko-KR" altLang="en-US" dirty="0"/>
              <a:t>차원을 축소할 때에 </a:t>
            </a:r>
            <a:r>
              <a:rPr lang="ko-KR" altLang="en-US" dirty="0" err="1"/>
              <a:t>매니폴드</a:t>
            </a:r>
            <a:r>
              <a:rPr lang="ko-KR" altLang="en-US" dirty="0"/>
              <a:t> 기법을 사용하면 좋은 성능을 보인다는 가정을 </a:t>
            </a:r>
            <a:r>
              <a:rPr lang="ko-KR" altLang="en-US" dirty="0" err="1"/>
              <a:t>매니폴드</a:t>
            </a:r>
            <a:r>
              <a:rPr lang="ko-KR" altLang="en-US" dirty="0"/>
              <a:t> 가정이라고 합니다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대부분의 차원 축소 알고리즘은 이 </a:t>
            </a:r>
            <a:r>
              <a:rPr lang="ko-KR" altLang="en-US" dirty="0" err="1"/>
              <a:t>매니폴드</a:t>
            </a:r>
            <a:r>
              <a:rPr lang="ko-KR" altLang="en-US" dirty="0"/>
              <a:t> 가정을 바탕으로 차원축소를 진행합니다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매니폴드</a:t>
            </a:r>
            <a:r>
              <a:rPr lang="ko-KR" altLang="en-US" dirty="0"/>
              <a:t> 가정이 항상 유효한 것은 아닙니다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위의 데이터셋은 </a:t>
            </a:r>
            <a:r>
              <a:rPr lang="ko-KR" altLang="en-US" dirty="0" err="1"/>
              <a:t>매니폴드</a:t>
            </a:r>
            <a:r>
              <a:rPr lang="ko-KR" altLang="en-US" dirty="0"/>
              <a:t> 학습을 통해 차원을 축소시키면 </a:t>
            </a:r>
            <a:r>
              <a:rPr lang="en-US" altLang="ko-KR" dirty="0"/>
              <a:t>2</a:t>
            </a:r>
            <a:r>
              <a:rPr lang="ko-KR" altLang="en-US" dirty="0"/>
              <a:t>차원에서 대각선의 단순한 결정경계를 얻을 수 있으므로</a:t>
            </a:r>
            <a:r>
              <a:rPr lang="en-US" altLang="ko-KR" dirty="0"/>
              <a:t>, </a:t>
            </a:r>
            <a:r>
              <a:rPr lang="ko-KR" altLang="en-US" dirty="0" err="1"/>
              <a:t>매니폴드</a:t>
            </a:r>
            <a:r>
              <a:rPr lang="ko-KR" altLang="en-US" dirty="0"/>
              <a:t> 가정이 유효합니다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아래의 데이터셋은 </a:t>
            </a:r>
            <a:r>
              <a:rPr lang="en-US" altLang="ko-KR" dirty="0"/>
              <a:t>3</a:t>
            </a:r>
            <a:r>
              <a:rPr lang="ko-KR" altLang="en-US" dirty="0"/>
              <a:t>차원 상에서는 하나의 초평면으로 결정 경계를 형성할 수 있지만</a:t>
            </a:r>
            <a:r>
              <a:rPr lang="en-US" altLang="ko-KR" dirty="0"/>
              <a:t>, </a:t>
            </a:r>
            <a:r>
              <a:rPr lang="ko-KR" altLang="en-US" dirty="0" err="1"/>
              <a:t>매니폴드</a:t>
            </a:r>
            <a:r>
              <a:rPr lang="ko-KR" altLang="en-US" dirty="0"/>
              <a:t> 학습을 통해 </a:t>
            </a:r>
            <a:r>
              <a:rPr lang="en-US" altLang="ko-KR" dirty="0"/>
              <a:t>2</a:t>
            </a:r>
            <a:r>
              <a:rPr lang="ko-KR" altLang="en-US" dirty="0"/>
              <a:t>차원으로 차원을 축소시키면 결정경계를 이루기 위해 </a:t>
            </a:r>
            <a:r>
              <a:rPr lang="en-US" altLang="ko-KR" dirty="0"/>
              <a:t>4</a:t>
            </a:r>
            <a:r>
              <a:rPr lang="ko-KR" altLang="en-US" dirty="0"/>
              <a:t>개의 직선이 필요하기 때문에</a:t>
            </a:r>
            <a:r>
              <a:rPr lang="en-US" altLang="ko-KR" dirty="0"/>
              <a:t>,</a:t>
            </a:r>
            <a:r>
              <a:rPr lang="ko-KR" altLang="en-US" dirty="0"/>
              <a:t> 더 복잡해 진다고 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경우에는 </a:t>
            </a:r>
            <a:r>
              <a:rPr lang="ko-KR" altLang="en-US" dirty="0" err="1"/>
              <a:t>매니폴드</a:t>
            </a:r>
            <a:r>
              <a:rPr lang="ko-KR" altLang="en-US" dirty="0"/>
              <a:t> 가정이 유효하지 않습니다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이처럼</a:t>
            </a:r>
            <a:r>
              <a:rPr lang="en-US" altLang="ko-KR" dirty="0"/>
              <a:t>, </a:t>
            </a:r>
            <a:r>
              <a:rPr lang="ko-KR" altLang="en-US" dirty="0" err="1"/>
              <a:t>매니폴드</a:t>
            </a:r>
            <a:r>
              <a:rPr lang="ko-KR" altLang="en-US" dirty="0"/>
              <a:t> 가정은 전적으로 데이터셋에 의존한다는 것을 확인 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8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</a:t>
            </a:r>
            <a:r>
              <a:rPr lang="en-US" altLang="ko-KR" dirty="0"/>
              <a:t>, </a:t>
            </a:r>
            <a:r>
              <a:rPr lang="ko-KR" altLang="en-US" dirty="0"/>
              <a:t>대표적인 차원 축소 알고리즘인 </a:t>
            </a:r>
            <a:r>
              <a:rPr lang="en-US" altLang="ko-KR" dirty="0"/>
              <a:t>PCA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PCA</a:t>
            </a:r>
            <a:r>
              <a:rPr lang="ko-KR" altLang="en-US" dirty="0"/>
              <a:t>는 샘플들을 가장 가까운 초평면에 투영시켜서 차원을 하나씩 축소하는 방식으로 동작합니다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샘플들과 가장 가까운 초평면은 데이터셋의 분산을 가장 많이 보존하는 초평면을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말씀드린</a:t>
            </a:r>
            <a:r>
              <a:rPr lang="en-US" altLang="ko-KR" dirty="0"/>
              <a:t>, </a:t>
            </a:r>
            <a:r>
              <a:rPr lang="ko-KR" altLang="en-US" dirty="0"/>
              <a:t>분산을 가장 많이 보존하는 초평면에 대해 좀 더 자세히 설명 드리겠습니다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우리는 차원을 축소시키면서 학습을 진행했을 때</a:t>
            </a:r>
            <a:r>
              <a:rPr lang="en-US" altLang="ko-KR" dirty="0"/>
              <a:t>, </a:t>
            </a:r>
            <a:r>
              <a:rPr lang="ko-KR" altLang="en-US" dirty="0"/>
              <a:t>모델의 성능은 유지되기를 희망합니다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그렇기 때문에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아무렇게나</a:t>
            </a:r>
            <a:r>
              <a:rPr lang="ko-KR" altLang="en-US" dirty="0"/>
              <a:t> 차원을 줄일 수는 없습니다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</a:t>
            </a:r>
            <a:r>
              <a:rPr lang="en-US" altLang="ko-KR" dirty="0"/>
              <a:t>2</a:t>
            </a:r>
            <a:r>
              <a:rPr lang="ko-KR" altLang="en-US" dirty="0"/>
              <a:t>차원의 데이터셋을 </a:t>
            </a:r>
            <a:r>
              <a:rPr lang="en-US" altLang="ko-KR" dirty="0"/>
              <a:t>1</a:t>
            </a:r>
            <a:r>
              <a:rPr lang="ko-KR" altLang="en-US" dirty="0"/>
              <a:t>차원으로 축소시킬 때</a:t>
            </a:r>
            <a:r>
              <a:rPr lang="en-US" altLang="ko-KR" dirty="0"/>
              <a:t>, </a:t>
            </a:r>
            <a:r>
              <a:rPr lang="ko-KR" altLang="en-US" dirty="0"/>
              <a:t>어떤 직선 위에 샘플들을 투영 시켜야 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직선 </a:t>
            </a:r>
            <a:r>
              <a:rPr lang="en-US" altLang="ko-KR" dirty="0"/>
              <a:t>c1</a:t>
            </a:r>
            <a:r>
              <a:rPr lang="ko-KR" altLang="en-US" dirty="0"/>
              <a:t>에 샘플을 투영시키면 </a:t>
            </a:r>
            <a:r>
              <a:rPr lang="en-US" altLang="ko-KR" dirty="0"/>
              <a:t>2</a:t>
            </a:r>
            <a:r>
              <a:rPr lang="ko-KR" altLang="en-US" dirty="0"/>
              <a:t>차원 데이터셋의 분포를 가장 많이 유지할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반면에</a:t>
            </a:r>
            <a:r>
              <a:rPr lang="en-US" altLang="ko-KR" dirty="0"/>
              <a:t>, </a:t>
            </a:r>
            <a:r>
              <a:rPr lang="ko-KR" altLang="en-US" dirty="0"/>
              <a:t>직선 </a:t>
            </a:r>
            <a:r>
              <a:rPr lang="en-US" altLang="ko-KR" dirty="0"/>
              <a:t>c2</a:t>
            </a:r>
            <a:r>
              <a:rPr lang="ko-KR" altLang="en-US" dirty="0"/>
              <a:t>에 샘플을 투영시키면 원본 데이터셋의 분포를 거의 보존 할 수 없습니다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직선 </a:t>
            </a:r>
            <a:r>
              <a:rPr lang="en-US" altLang="ko-KR" dirty="0"/>
              <a:t>c1</a:t>
            </a:r>
            <a:r>
              <a:rPr lang="ko-KR" altLang="en-US" dirty="0"/>
              <a:t>처럼 투영을 시켰을 때</a:t>
            </a:r>
            <a:r>
              <a:rPr lang="en-US" altLang="ko-KR" dirty="0"/>
              <a:t>,</a:t>
            </a:r>
            <a:r>
              <a:rPr lang="ko-KR" altLang="en-US" dirty="0"/>
              <a:t> 원본 데이터셋의 성질을 가장 많이 보존할 수 있는 초평면을 분산을 가장 많이 보존하는 초평면이라고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차원 축소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Dimensionality Reduction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PCA (</a:t>
            </a:r>
            <a:r>
              <a:rPr lang="ko-KR" altLang="en-US" sz="2400" b="1" dirty="0"/>
              <a:t>주성분 분석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62B182-5856-43FF-A4A6-F68E6222F76C}"/>
              </a:ext>
            </a:extLst>
          </p:cNvPr>
          <p:cNvGrpSpPr/>
          <p:nvPr/>
        </p:nvGrpSpPr>
        <p:grpSpPr>
          <a:xfrm>
            <a:off x="251520" y="1823723"/>
            <a:ext cx="2875384" cy="2314686"/>
            <a:chOff x="251520" y="1823723"/>
            <a:chExt cx="2875384" cy="231468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E6CCA46-A304-42D8-A687-7D88463D0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01" y="1894519"/>
              <a:ext cx="2408203" cy="2243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6C9E7F-1D79-45A0-BB92-84C49EBAF379}"/>
                </a:ext>
              </a:extLst>
            </p:cNvPr>
            <p:cNvSpPr txBox="1"/>
            <p:nvPr/>
          </p:nvSpPr>
          <p:spPr>
            <a:xfrm>
              <a:off x="251520" y="1823723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①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34503B-B358-484E-90F8-0CAB8935B2A6}"/>
              </a:ext>
            </a:extLst>
          </p:cNvPr>
          <p:cNvGrpSpPr/>
          <p:nvPr/>
        </p:nvGrpSpPr>
        <p:grpSpPr>
          <a:xfrm>
            <a:off x="2987824" y="1831018"/>
            <a:ext cx="2968583" cy="2307391"/>
            <a:chOff x="2987824" y="1831018"/>
            <a:chExt cx="2968583" cy="2307391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9EEDF60-A22E-4111-BB95-F3D1B16F8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984295"/>
              <a:ext cx="2464527" cy="2154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CF3F9A-299D-40F5-9658-11F30C67351F}"/>
                </a:ext>
              </a:extLst>
            </p:cNvPr>
            <p:cNvSpPr txBox="1"/>
            <p:nvPr/>
          </p:nvSpPr>
          <p:spPr>
            <a:xfrm>
              <a:off x="2987824" y="183101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②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6A3D72-95A4-4161-B1D2-63472E7E99C5}"/>
              </a:ext>
            </a:extLst>
          </p:cNvPr>
          <p:cNvGrpSpPr/>
          <p:nvPr/>
        </p:nvGrpSpPr>
        <p:grpSpPr>
          <a:xfrm>
            <a:off x="5954016" y="1894519"/>
            <a:ext cx="2866456" cy="1971074"/>
            <a:chOff x="5954016" y="1894519"/>
            <a:chExt cx="2866456" cy="197107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E71DEE0-B67A-40A6-A6D5-F4FE9E73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036" y="1916832"/>
              <a:ext cx="2468436" cy="1948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08D81-3F28-4585-BBE0-9679F56388DE}"/>
                </a:ext>
              </a:extLst>
            </p:cNvPr>
            <p:cNvSpPr txBox="1"/>
            <p:nvPr/>
          </p:nvSpPr>
          <p:spPr>
            <a:xfrm>
              <a:off x="5954016" y="189451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③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B5AC09-77EC-47B6-B1C4-891CB2D5E33B}"/>
              </a:ext>
            </a:extLst>
          </p:cNvPr>
          <p:cNvGrpSpPr/>
          <p:nvPr/>
        </p:nvGrpSpPr>
        <p:grpSpPr>
          <a:xfrm>
            <a:off x="251520" y="4388230"/>
            <a:ext cx="5639595" cy="1993098"/>
            <a:chOff x="251520" y="4388230"/>
            <a:chExt cx="5639595" cy="19930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31D082-B784-4928-8F73-045F104D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520" y="4565317"/>
              <a:ext cx="5639595" cy="18160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3D9B31-B3F3-46A2-88C7-A80F3E285873}"/>
                </a:ext>
              </a:extLst>
            </p:cNvPr>
            <p:cNvSpPr txBox="1"/>
            <p:nvPr/>
          </p:nvSpPr>
          <p:spPr>
            <a:xfrm>
              <a:off x="251520" y="4388230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④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E8D805-7B06-4CC6-B3DF-2AAFEC9C6608}"/>
              </a:ext>
            </a:extLst>
          </p:cNvPr>
          <p:cNvGrpSpPr/>
          <p:nvPr/>
        </p:nvGrpSpPr>
        <p:grpSpPr>
          <a:xfrm>
            <a:off x="5931620" y="4365104"/>
            <a:ext cx="2920355" cy="1922863"/>
            <a:chOff x="5931620" y="4323775"/>
            <a:chExt cx="2920355" cy="19228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F2708F-A4D3-4C17-9F07-7FAA3807A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1620" y="4388230"/>
              <a:ext cx="2920355" cy="185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2CEF6-FEDE-4AAB-AC70-58C7C33E223F}"/>
                </a:ext>
              </a:extLst>
            </p:cNvPr>
            <p:cNvSpPr txBox="1"/>
            <p:nvPr/>
          </p:nvSpPr>
          <p:spPr>
            <a:xfrm>
              <a:off x="5954016" y="4323775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Abadi" panose="020B0604020104020204" pitchFamily="34" charset="0"/>
                </a:rPr>
                <a:t>⑤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SVD (</a:t>
            </a:r>
            <a:r>
              <a:rPr lang="ko-KR" altLang="en-US" sz="2400" b="1" dirty="0" err="1"/>
              <a:t>특이값</a:t>
            </a:r>
            <a:r>
              <a:rPr lang="ko-KR" altLang="en-US" sz="2400" b="1" dirty="0"/>
              <a:t> 분해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2BD4E-3FC6-4822-AEEA-D08E7D43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588711"/>
            <a:ext cx="1238423" cy="428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8A885E-9DFB-4C45-A002-89773453E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19" y="1959973"/>
            <a:ext cx="1524213" cy="16861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ED652E-72F2-46EE-B993-8393B0843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324" y="1964736"/>
            <a:ext cx="1695687" cy="16766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5D80EB-1A22-4F8B-8ADA-0584BC6D2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953" y="2293394"/>
            <a:ext cx="1724266" cy="101931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082A69-2DB5-47BA-91E1-522AA61787CB}"/>
              </a:ext>
            </a:extLst>
          </p:cNvPr>
          <p:cNvSpPr/>
          <p:nvPr/>
        </p:nvSpPr>
        <p:spPr>
          <a:xfrm>
            <a:off x="2285958" y="2659036"/>
            <a:ext cx="934424" cy="2177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/>
              <p:nvPr/>
            </p:nvSpPr>
            <p:spPr>
              <a:xfrm>
                <a:off x="808246" y="4149080"/>
                <a:ext cx="74361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행렬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b="1" dirty="0"/>
                  <a:t>에 모든 주성분들의 단위벡터가 분산을 많이 보존하는 순서대로 담기게 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주성분들은 서로 직교를 이루기 때문에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b="1" dirty="0"/>
                  <a:t>는 직교행렬이다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ko-KR" altLang="en-US" b="1" dirty="0"/>
                  <a:t> 에는 행렬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ko-KR" altLang="en-US" b="1" dirty="0"/>
                  <a:t>의</a:t>
                </a:r>
                <a:r>
                  <a:rPr lang="en-US" altLang="ko-KR" b="1" dirty="0"/>
                  <a:t> </a:t>
                </a:r>
                <a:r>
                  <a:rPr lang="ko-KR" altLang="en-US" b="1" dirty="0" err="1"/>
                  <a:t>특이값</a:t>
                </a:r>
                <a:r>
                  <a:rPr lang="en-US" altLang="ko-KR" b="1" dirty="0"/>
                  <a:t>(Singular Value)</a:t>
                </a:r>
                <a:r>
                  <a:rPr lang="ko-KR" altLang="en-US" b="1" dirty="0"/>
                  <a:t>이 담겨있다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6" y="4149080"/>
                <a:ext cx="7436161" cy="2031325"/>
              </a:xfrm>
              <a:prstGeom prst="rect">
                <a:avLst/>
              </a:prstGeom>
              <a:blipFill>
                <a:blip r:embed="rId7"/>
                <a:stretch>
                  <a:fillRect l="-902" r="-49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2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/>
              <p:nvPr/>
            </p:nvSpPr>
            <p:spPr>
              <a:xfrm>
                <a:off x="808246" y="2204864"/>
                <a:ext cx="743616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행렬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b="1" dirty="0"/>
                  <a:t>에서</a:t>
                </a:r>
                <a:r>
                  <a:rPr lang="en-US" altLang="ko-KR" b="1" dirty="0"/>
                  <a:t> d</a:t>
                </a:r>
                <a:r>
                  <a:rPr lang="ko-KR" altLang="en-US" b="1" dirty="0"/>
                  <a:t>개의 주성분을 순서대로 뽑아내서 훈련 세트와 내적 하면 훈련 세트를 </a:t>
                </a:r>
                <a:r>
                  <a:rPr lang="en-US" altLang="ko-KR" b="1" dirty="0"/>
                  <a:t>d</a:t>
                </a:r>
                <a:r>
                  <a:rPr lang="ko-KR" altLang="en-US" b="1" dirty="0"/>
                  <a:t>차원으로 축소시킬 수 있다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𝒄𝒐𝒎𝒑𝒐𝒏𝒆𝒏𝒕𝒔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int</a:t>
                </a:r>
                <a:r>
                  <a:rPr lang="ko-KR" altLang="en-US" b="1" dirty="0"/>
                  <a:t> 값은 차원의 개수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 </a:t>
                </a:r>
                <a:r>
                  <a:rPr lang="en-US" altLang="ko-KR" b="1" dirty="0"/>
                  <a:t>float </a:t>
                </a:r>
                <a:r>
                  <a:rPr lang="ko-KR" altLang="en-US" b="1" dirty="0"/>
                  <a:t>값은 보존할 분산의 비율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E31625-75A4-4FEE-AE41-CA8FB97E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6" y="2204864"/>
                <a:ext cx="7436161" cy="5355312"/>
              </a:xfrm>
              <a:prstGeom prst="rect">
                <a:avLst/>
              </a:prstGeom>
              <a:blipFill>
                <a:blip r:embed="rId3"/>
                <a:stretch>
                  <a:fillRect l="-902" r="-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FD7A00F-69F0-4B56-A356-DD00F8C9E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19096"/>
            <a:ext cx="1955220" cy="689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8E46F5-8A15-44FB-B478-4DF7E2EBE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790372"/>
            <a:ext cx="3253767" cy="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차원의 수에 따른 분산의 변화 추이를 확인한다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보존할 분산을 기준으로 축소시킬 차원의 수를 선택한다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50369-C704-47A2-85A8-183195F3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7" y="1954098"/>
            <a:ext cx="4153480" cy="466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824EF7-1C1F-4D27-8707-C94ECE31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77" y="2676485"/>
            <a:ext cx="4275128" cy="120580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9299BC-514C-47CF-82E8-BB5629FF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94" y="1628800"/>
            <a:ext cx="3676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6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Inverse Transform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차원을 축소시킬 때에 손실된 분산이 있기 때문에</a:t>
            </a:r>
            <a:r>
              <a:rPr lang="en-US" altLang="ko-KR" b="1" dirty="0"/>
              <a:t>, </a:t>
            </a:r>
            <a:r>
              <a:rPr lang="ko-KR" altLang="en-US" b="1" dirty="0"/>
              <a:t>원본 데이터에 비해 유실되는 정보가 존재한다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DC5A2-6312-4A27-BC1E-981C7BE4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077963"/>
            <a:ext cx="4201111" cy="4667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C8CF5C-3DD5-4940-B87A-334841EF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86075"/>
            <a:ext cx="34194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4D973-F2BE-40C6-BA46-82913D77E9D9}"/>
              </a:ext>
            </a:extLst>
          </p:cNvPr>
          <p:cNvSpPr txBox="1"/>
          <p:nvPr/>
        </p:nvSpPr>
        <p:spPr>
          <a:xfrm>
            <a:off x="5270308" y="21106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(95%</a:t>
            </a:r>
            <a:r>
              <a:rPr lang="ko-KR" altLang="en-US" b="1" dirty="0"/>
              <a:t>의 분산 보존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31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Random PCA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확률적으로 첫 </a:t>
            </a:r>
            <a:r>
              <a:rPr lang="en-US" altLang="ko-KR" b="1" dirty="0"/>
              <a:t>d</a:t>
            </a:r>
            <a:r>
              <a:rPr lang="ko-KR" altLang="en-US" b="1" dirty="0"/>
              <a:t>개의 주성분의 근삿값을 빠르게 찾는다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Incremental PCA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전체 데이터셋이 아닌 미니 배치를 이용하여 학습을 점진적으로 진행한다</a:t>
            </a:r>
            <a:r>
              <a:rPr lang="en-US" altLang="ko-KR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5E0D03-A913-4F64-AE69-BFFA5435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1772816"/>
            <a:ext cx="4458322" cy="562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00DDDB-0199-405A-A988-5ACBB618B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3961859"/>
            <a:ext cx="3672408" cy="17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3311" y="149782"/>
            <a:ext cx="16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Kernel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Kernel PCA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PCA</a:t>
            </a:r>
            <a:r>
              <a:rPr lang="ko-KR" altLang="en-US" b="1" dirty="0"/>
              <a:t>는 선형 변환 기법을 바탕으로 차원 축소를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선형으로 분리가 불가능한 훈련 세트에 대해서는 </a:t>
            </a:r>
            <a:r>
              <a:rPr lang="en-US" altLang="ko-KR" b="1" dirty="0"/>
              <a:t>Kernel PCA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Kernel </a:t>
            </a:r>
            <a:r>
              <a:rPr lang="ko-KR" altLang="en-US" b="1" dirty="0"/>
              <a:t>함수를 이용하여 비선형 훈련 세트를 고차원으로 맵핑 시킨 후에 </a:t>
            </a:r>
            <a:r>
              <a:rPr lang="en-US" altLang="ko-KR" b="1" dirty="0"/>
              <a:t>PCA</a:t>
            </a:r>
            <a:r>
              <a:rPr lang="ko-KR" altLang="en-US" b="1" dirty="0"/>
              <a:t>를 수행한다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AF2B7C-A503-4FDD-90DE-FEFC0B936792}"/>
              </a:ext>
            </a:extLst>
          </p:cNvPr>
          <p:cNvGrpSpPr/>
          <p:nvPr/>
        </p:nvGrpSpPr>
        <p:grpSpPr>
          <a:xfrm>
            <a:off x="3851920" y="3933056"/>
            <a:ext cx="2408726" cy="2456735"/>
            <a:chOff x="3851920" y="3933056"/>
            <a:chExt cx="2408726" cy="24567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BECC926-4DF0-40BA-930A-3F9F1983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20" y="4207427"/>
              <a:ext cx="2408726" cy="218236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B0AE3F-CE94-4AA0-A52D-EBBB129E697D}"/>
                </a:ext>
              </a:extLst>
            </p:cNvPr>
            <p:cNvSpPr txBox="1"/>
            <p:nvPr/>
          </p:nvSpPr>
          <p:spPr>
            <a:xfrm>
              <a:off x="4465257" y="3933056"/>
              <a:ext cx="118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PCA</a:t>
              </a:r>
              <a:endParaRPr lang="ko-KR" altLang="en-US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D5F21C-EA36-4D93-90A8-C01002997307}"/>
              </a:ext>
            </a:extLst>
          </p:cNvPr>
          <p:cNvGrpSpPr/>
          <p:nvPr/>
        </p:nvGrpSpPr>
        <p:grpSpPr>
          <a:xfrm>
            <a:off x="6334928" y="3902360"/>
            <a:ext cx="2466205" cy="2585477"/>
            <a:chOff x="6334928" y="3902360"/>
            <a:chExt cx="2466205" cy="2585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337F51-57D5-4793-8A15-196ABF99A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4928" y="4196541"/>
              <a:ext cx="2466205" cy="22912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52869A-E857-41AD-B1C0-D3238C05AF15}"/>
                </a:ext>
              </a:extLst>
            </p:cNvPr>
            <p:cNvSpPr txBox="1"/>
            <p:nvPr/>
          </p:nvSpPr>
          <p:spPr>
            <a:xfrm>
              <a:off x="6782610" y="3902360"/>
              <a:ext cx="157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Kernel PCA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FD93E1-3047-4B5E-B9CF-A6CF1C0B3A65}"/>
              </a:ext>
            </a:extLst>
          </p:cNvPr>
          <p:cNvGrpSpPr/>
          <p:nvPr/>
        </p:nvGrpSpPr>
        <p:grpSpPr>
          <a:xfrm>
            <a:off x="323528" y="3885595"/>
            <a:ext cx="3047704" cy="2376264"/>
            <a:chOff x="323528" y="3885595"/>
            <a:chExt cx="3047704" cy="23762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5A4BB5-11C2-4747-9D6A-13575FB66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28" y="4221088"/>
              <a:ext cx="3047704" cy="204077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01D880-DC89-4330-A41B-8934409F1926}"/>
                </a:ext>
              </a:extLst>
            </p:cNvPr>
            <p:cNvSpPr txBox="1"/>
            <p:nvPr/>
          </p:nvSpPr>
          <p:spPr>
            <a:xfrm>
              <a:off x="1148651" y="3885595"/>
              <a:ext cx="157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훈련 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3311" y="149782"/>
            <a:ext cx="16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Kernel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Kernel PCA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>
                <a:solidFill>
                  <a:prstClr val="black"/>
                </a:solidFill>
              </a:rPr>
              <a:t>Kernel PCA</a:t>
            </a:r>
            <a:r>
              <a:rPr lang="ko-KR" altLang="en-US" b="1" dirty="0">
                <a:solidFill>
                  <a:prstClr val="black"/>
                </a:solidFill>
              </a:rPr>
              <a:t>의 적절한 </a:t>
            </a:r>
            <a:r>
              <a:rPr lang="ko-KR" altLang="en-US" b="1" dirty="0" err="1">
                <a:solidFill>
                  <a:prstClr val="black"/>
                </a:solidFill>
              </a:rPr>
              <a:t>하이퍼파라미터</a:t>
            </a:r>
            <a:r>
              <a:rPr lang="en-US" altLang="ko-KR" b="1" dirty="0">
                <a:solidFill>
                  <a:prstClr val="black"/>
                </a:solidFill>
              </a:rPr>
              <a:t>(kernel, gamma)</a:t>
            </a:r>
            <a:r>
              <a:rPr lang="ko-KR" altLang="en-US" b="1" dirty="0">
                <a:solidFill>
                  <a:prstClr val="black"/>
                </a:solidFill>
              </a:rPr>
              <a:t>를 찾기 위한 튜닝이 필요하다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Logistic Regression</a:t>
            </a:r>
            <a:r>
              <a:rPr lang="ko-KR" altLang="en-US" b="1" dirty="0"/>
              <a:t>과 </a:t>
            </a:r>
            <a:r>
              <a:rPr lang="en-US" altLang="ko-KR" b="1" dirty="0"/>
              <a:t>Grid Search</a:t>
            </a:r>
            <a:r>
              <a:rPr lang="ko-KR" altLang="en-US" b="1" dirty="0"/>
              <a:t>를 이용한다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CAA17-0E18-46E6-ACF6-DF46FBBC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6832"/>
            <a:ext cx="405821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6547" y="149782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LLE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C6BCE9-3A8D-4F1F-97E9-9A540A9C7E26}"/>
                  </a:ext>
                </a:extLst>
              </p:cNvPr>
              <p:cNvSpPr txBox="1"/>
              <p:nvPr/>
            </p:nvSpPr>
            <p:spPr>
              <a:xfrm>
                <a:off x="808246" y="1141001"/>
                <a:ext cx="7436161" cy="526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Locally Linear Embedding</a:t>
                </a:r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600" b="1" dirty="0"/>
              </a:p>
              <a:p>
                <a:endParaRPr lang="en-US" altLang="ko-KR" sz="1000" b="1" dirty="0"/>
              </a:p>
              <a:p>
                <a:pPr marL="285750" lvl="0" indent="-285750">
                  <a:buFontTx/>
                  <a:buChar char="-"/>
                </a:pPr>
                <a:r>
                  <a:rPr lang="en-US" altLang="ko-KR" b="1" dirty="0"/>
                  <a:t>PCA</a:t>
                </a:r>
                <a:r>
                  <a:rPr lang="ko-KR" altLang="en-US" b="1" dirty="0"/>
                  <a:t>와 달리 투영에 의존하지 않는</a:t>
                </a:r>
                <a:r>
                  <a:rPr lang="en-US" altLang="ko-KR" b="1" dirty="0"/>
                  <a:t>, </a:t>
                </a:r>
                <a:r>
                  <a:rPr lang="ko-KR" altLang="en-US" b="1" dirty="0" err="1"/>
                  <a:t>매니폴드</a:t>
                </a:r>
                <a:r>
                  <a:rPr lang="ko-KR" altLang="en-US" b="1" dirty="0"/>
                  <a:t> 학습이다</a:t>
                </a:r>
                <a:r>
                  <a:rPr lang="en-US" altLang="ko-KR" b="1" dirty="0"/>
                  <a:t>.</a:t>
                </a:r>
              </a:p>
              <a:p>
                <a:pPr marL="285750" lvl="0" indent="-285750">
                  <a:buFontTx/>
                  <a:buChar char="-"/>
                </a:pPr>
                <a:endParaRPr lang="en-US" altLang="ko-KR" sz="16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인접한 샘플들의 국부적인 관계를 보존하면서 훈련 세트의 </a:t>
                </a:r>
                <a:r>
                  <a:rPr lang="ko-KR" altLang="en-US" b="1" dirty="0" err="1"/>
                  <a:t>저차원</a:t>
                </a:r>
                <a:r>
                  <a:rPr lang="ko-KR" altLang="en-US" b="1" dirty="0"/>
                  <a:t> 표면을 찾는다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b="1" dirty="0"/>
                  <a:t>의 복잡도를 갖기 때문에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대량의 데이터셋에 적용하기 힘들다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C6BCE9-3A8D-4F1F-97E9-9A540A9C7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6" y="1141001"/>
                <a:ext cx="7436161" cy="5267852"/>
              </a:xfrm>
              <a:prstGeom prst="rect">
                <a:avLst/>
              </a:prstGeom>
              <a:blipFill>
                <a:blip r:embed="rId3"/>
                <a:stretch>
                  <a:fillRect l="-1313" t="-926"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18E7CD8-D9A1-4D91-9916-97751067B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495" y="1700808"/>
            <a:ext cx="633500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QuickDraw Dataset (Selected)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/>
              <a:t>8</a:t>
            </a:r>
            <a:r>
              <a:rPr lang="ko-KR" altLang="en-US" b="1" dirty="0"/>
              <a:t>개의 </a:t>
            </a:r>
            <a:r>
              <a:rPr lang="en-US" altLang="ko-KR" b="1" dirty="0"/>
              <a:t>Class</a:t>
            </a:r>
            <a:r>
              <a:rPr lang="ko-KR" altLang="en-US" b="1" dirty="0"/>
              <a:t>로 이루어진</a:t>
            </a:r>
            <a:r>
              <a:rPr lang="en-US" altLang="ko-KR" b="1" dirty="0"/>
              <a:t> </a:t>
            </a:r>
            <a:r>
              <a:rPr lang="ko-KR" altLang="en-US" b="1" dirty="0"/>
              <a:t>총</a:t>
            </a:r>
            <a:r>
              <a:rPr lang="en-US" altLang="ko-KR" b="1" dirty="0"/>
              <a:t> 80000</a:t>
            </a:r>
            <a:r>
              <a:rPr lang="ko-KR" altLang="en-US" b="1" dirty="0"/>
              <a:t>장의 이미지 데이터셋</a:t>
            </a:r>
            <a:endParaRPr lang="en-US" altLang="ko-KR" b="1" dirty="0"/>
          </a:p>
          <a:p>
            <a:pPr marL="285750" lvl="0" indent="-285750">
              <a:buFontTx/>
              <a:buChar char="-"/>
            </a:pPr>
            <a:endParaRPr lang="en-US" altLang="ko-KR" b="1" dirty="0"/>
          </a:p>
          <a:p>
            <a:pPr marL="285750" lvl="0" indent="-285750">
              <a:buFontTx/>
              <a:buChar char="-"/>
            </a:pPr>
            <a:r>
              <a:rPr lang="en-US" altLang="ko-KR" b="1" dirty="0"/>
              <a:t>28x28</a:t>
            </a:r>
            <a:r>
              <a:rPr lang="ko-KR" altLang="en-US" b="1" dirty="0"/>
              <a:t>의 </a:t>
            </a:r>
            <a:r>
              <a:rPr lang="en-US" altLang="ko-KR" b="1" dirty="0"/>
              <a:t>binary Image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19FCCB-6955-4511-9A3E-06791ED4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988840"/>
            <a:ext cx="55530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차원 축소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5794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PCA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436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Kernel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PCA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LLE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4248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실습 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2E488BA-F97B-4C8B-8E9F-B058377E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49" y="4002641"/>
            <a:ext cx="3826249" cy="23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EADDA29-F8F8-4158-B432-F268EEDF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72" y="1142451"/>
            <a:ext cx="3676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546D0B9-DA2E-493F-A3DE-EE48455A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87249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CEACE0-C104-4191-996C-184CA154D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69" y="1893858"/>
            <a:ext cx="6354062" cy="743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B8AC18-2BDC-48A6-9E90-C6E5F43F9186}"/>
              </a:ext>
            </a:extLst>
          </p:cNvPr>
          <p:cNvSpPr txBox="1"/>
          <p:nvPr/>
        </p:nvSpPr>
        <p:spPr>
          <a:xfrm>
            <a:off x="1331640" y="1340768"/>
            <a:ext cx="267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33</a:t>
            </a:r>
            <a:r>
              <a:rPr lang="ko-KR" altLang="en-US" b="1" dirty="0"/>
              <a:t>개의 </a:t>
            </a:r>
            <a:r>
              <a:rPr lang="en-US" altLang="ko-KR" b="1" dirty="0"/>
              <a:t>Variance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672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FC5C96-A08A-45B7-B9EC-2D9C4587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3441139-ED1A-4B36-B46E-3DC048DB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01" y="2060848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7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028E4D-18AF-4FBF-AB75-397C3710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40818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DD3026F-945B-4F65-8E8A-D0881AE5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65" y="2140818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9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B580E7-B4A4-434D-82D0-CF788AF9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8EC607B-FA5B-45F3-AC85-A42EC555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34" y="908720"/>
            <a:ext cx="36385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1D91F28-048B-448E-AB9F-E4C09436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789040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88BD9050-DA66-4D07-87AB-9A4002C0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02" y="3802851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7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261B17D-0057-4905-BCEF-2F8AF557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B27EB49-4DFE-4825-833C-A076DE83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78" y="2862943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7AB66-74A2-41BF-AC6D-4AC6AE7293CB}"/>
              </a:ext>
            </a:extLst>
          </p:cNvPr>
          <p:cNvSpPr txBox="1"/>
          <p:nvPr/>
        </p:nvSpPr>
        <p:spPr>
          <a:xfrm>
            <a:off x="827584" y="162880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Variance</a:t>
            </a:r>
            <a:r>
              <a:rPr lang="ko-KR" altLang="en-US" sz="2000" b="1" dirty="0"/>
              <a:t>에 따른 </a:t>
            </a:r>
            <a:r>
              <a:rPr lang="en-US" altLang="ko-KR" sz="2000" b="1" dirty="0"/>
              <a:t>Score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Duration time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736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79254-7CF7-4507-990F-54457B8E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96752"/>
            <a:ext cx="7416824" cy="2411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283C4B-D7E1-4215-85D5-9B6E730C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05" y="5135178"/>
            <a:ext cx="3906367" cy="131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1C05CD-97CC-4EAB-9DA0-398817F4B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05" y="3970406"/>
            <a:ext cx="1703022" cy="769727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6716E5B-A1C1-4C09-AC85-07E4324D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6" y="3795208"/>
            <a:ext cx="3676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A651834-11E0-4D54-9C5C-83029D45082B}"/>
              </a:ext>
            </a:extLst>
          </p:cNvPr>
          <p:cNvSpPr/>
          <p:nvPr/>
        </p:nvSpPr>
        <p:spPr>
          <a:xfrm>
            <a:off x="1331640" y="5866386"/>
            <a:ext cx="936104" cy="2990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30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5486EB9-CB89-49EE-93FD-7D040227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22512"/>
            <a:ext cx="3638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9D2EEE-3E8D-4AE8-87DA-45E76B2BBFCD}"/>
              </a:ext>
            </a:extLst>
          </p:cNvPr>
          <p:cNvSpPr txBox="1"/>
          <p:nvPr/>
        </p:nvSpPr>
        <p:spPr>
          <a:xfrm>
            <a:off x="1281404" y="133158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Grid Search </a:t>
            </a:r>
            <a:r>
              <a:rPr lang="ko-KR" altLang="en-US" sz="2000" b="1" dirty="0"/>
              <a:t>수행 시간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AAD432C-7400-467A-80AC-D7CE7F50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82" y="191530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1B114C-6068-4B13-B8A5-B3F008013BCD}"/>
              </a:ext>
            </a:extLst>
          </p:cNvPr>
          <p:cNvSpPr txBox="1"/>
          <p:nvPr/>
        </p:nvSpPr>
        <p:spPr>
          <a:xfrm>
            <a:off x="5464560" y="133158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Best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Parameter Score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3A7A1-0424-4D4E-B7EF-6802DF2B2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833" y="4860302"/>
            <a:ext cx="2543530" cy="1467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6814E5-6825-44F7-A735-09952E26A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749" y="4856625"/>
            <a:ext cx="325800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3B26727-16B9-41FA-8D07-4CFED9C2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3308602" cy="36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1DD8B110-1403-4DC5-945D-6279914E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53" y="1780232"/>
            <a:ext cx="3339799" cy="36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2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D2EEE-3E8D-4AE8-87DA-45E76B2BBFCD}"/>
              </a:ext>
            </a:extLst>
          </p:cNvPr>
          <p:cNvSpPr txBox="1"/>
          <p:nvPr/>
        </p:nvSpPr>
        <p:spPr>
          <a:xfrm>
            <a:off x="1224474" y="112474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Grid Search </a:t>
            </a:r>
            <a:r>
              <a:rPr lang="ko-KR" altLang="en-US" sz="2000" b="1" dirty="0"/>
              <a:t>수행 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1B114C-6068-4B13-B8A5-B3F008013BCD}"/>
              </a:ext>
            </a:extLst>
          </p:cNvPr>
          <p:cNvSpPr txBox="1"/>
          <p:nvPr/>
        </p:nvSpPr>
        <p:spPr>
          <a:xfrm>
            <a:off x="5407630" y="112474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Best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Parameter Score</a:t>
            </a:r>
            <a:endParaRPr lang="ko-KR" altLang="en-US" sz="2000" b="1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8914AFE-5CF9-4DA7-85CD-259C5A7A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6054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53FDB05-F14F-4E49-B22E-7B420595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94" y="1846054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BDFA6-662F-41A7-98D4-51CBD72A3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548" y="5651641"/>
            <a:ext cx="5934903" cy="895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708F46-F642-4A38-B145-948DC453B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980" y="4580764"/>
            <a:ext cx="596348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53919" y="1188616"/>
            <a:ext cx="74361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차원의 저주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차원이 증가할수록</a:t>
            </a:r>
            <a:r>
              <a:rPr lang="en-US" altLang="ko-KR" b="1" dirty="0"/>
              <a:t>, </a:t>
            </a:r>
            <a:r>
              <a:rPr lang="ko-KR" altLang="en-US" b="1" dirty="0"/>
              <a:t>학습 공간 내의 샘플의 밀도가 낮아진다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예측 데이터에 대한</a:t>
            </a:r>
            <a:r>
              <a:rPr lang="en-US" altLang="ko-KR" b="1" dirty="0"/>
              <a:t> </a:t>
            </a:r>
            <a:r>
              <a:rPr lang="ko-KR" altLang="en-US" b="1" dirty="0"/>
              <a:t>예측이 힘들고 과대적합 될 가능성이 있다</a:t>
            </a:r>
            <a:r>
              <a:rPr lang="en-US" altLang="ko-KR" b="1" dirty="0"/>
              <a:t>. (KNN Algorithm)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차원을 줄이거나</a:t>
            </a:r>
            <a:r>
              <a:rPr lang="en-US" altLang="ko-KR" b="1" dirty="0"/>
              <a:t>, </a:t>
            </a:r>
            <a:r>
              <a:rPr lang="ko-KR" altLang="en-US" b="1" dirty="0"/>
              <a:t>샘플을 충분한 밀도가 될 때까지 추가한다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Picture 6" descr="차원의 저주 이미지 검색결과">
            <a:extLst>
              <a:ext uri="{FF2B5EF4-FFF2-40B4-BE49-F238E27FC236}">
                <a16:creationId xmlns:a16="http://schemas.microsoft.com/office/drawing/2014/main" id="{E6AD2713-9541-4997-BB57-D81098A3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858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300B384-52B1-418F-B020-BB59D619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8523"/>
            <a:ext cx="3279793" cy="35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365F7BF-E8EE-4C01-BCD6-3AA6E094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16" y="1418524"/>
            <a:ext cx="3279792" cy="35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0DB3F-E812-462F-BC19-D7193A684706}"/>
              </a:ext>
            </a:extLst>
          </p:cNvPr>
          <p:cNvSpPr txBox="1"/>
          <p:nvPr/>
        </p:nvSpPr>
        <p:spPr>
          <a:xfrm>
            <a:off x="808246" y="1141001"/>
            <a:ext cx="74361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pPr marL="285750" lvl="0" indent="-285750">
              <a:buFontTx/>
              <a:buChar char="-"/>
            </a:pPr>
            <a:r>
              <a:rPr lang="ko-KR" altLang="en-US" b="1" dirty="0"/>
              <a:t>개미</a:t>
            </a:r>
            <a:r>
              <a:rPr lang="en-US" altLang="ko-KR" b="1" dirty="0"/>
              <a:t>(0), </a:t>
            </a:r>
            <a:r>
              <a:rPr lang="ko-KR" altLang="en-US" b="1" dirty="0"/>
              <a:t>낙타</a:t>
            </a:r>
            <a:r>
              <a:rPr lang="en-US" altLang="ko-KR" b="1" dirty="0"/>
              <a:t>(4), </a:t>
            </a:r>
            <a:r>
              <a:rPr lang="ko-KR" altLang="en-US" b="1" dirty="0"/>
              <a:t>소</a:t>
            </a:r>
            <a:r>
              <a:rPr lang="en-US" altLang="ko-KR" b="1" dirty="0"/>
              <a:t>(6)</a:t>
            </a:r>
            <a:r>
              <a:rPr lang="ko-KR" altLang="en-US" b="1" dirty="0"/>
              <a:t> 클래스에 대해 잘못 분류하는 경우가 발생</a:t>
            </a:r>
            <a:endParaRPr lang="en-US" altLang="ko-KR" b="1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E2BBAB1-1D36-44F5-9A51-9E88F9C79DDD}"/>
              </a:ext>
            </a:extLst>
          </p:cNvPr>
          <p:cNvSpPr/>
          <p:nvPr/>
        </p:nvSpPr>
        <p:spPr>
          <a:xfrm>
            <a:off x="513218" y="3489277"/>
            <a:ext cx="340701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53D5A53-4C80-4EB3-B670-F5D41F95A2AE}"/>
              </a:ext>
            </a:extLst>
          </p:cNvPr>
          <p:cNvSpPr/>
          <p:nvPr/>
        </p:nvSpPr>
        <p:spPr>
          <a:xfrm>
            <a:off x="508655" y="4247054"/>
            <a:ext cx="340701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743149D-0FDB-4D6D-B374-9223B1DFAC1A}"/>
              </a:ext>
            </a:extLst>
          </p:cNvPr>
          <p:cNvSpPr/>
          <p:nvPr/>
        </p:nvSpPr>
        <p:spPr>
          <a:xfrm rot="5400000">
            <a:off x="3393537" y="1176164"/>
            <a:ext cx="340701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CFB77FD-DB51-4E57-9EAF-96320E039E69}"/>
              </a:ext>
            </a:extLst>
          </p:cNvPr>
          <p:cNvSpPr/>
          <p:nvPr/>
        </p:nvSpPr>
        <p:spPr>
          <a:xfrm rot="5400000">
            <a:off x="2640797" y="1176165"/>
            <a:ext cx="340701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5.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3D86D-5DB5-44A5-9FC1-08EFEC6C911D}"/>
              </a:ext>
            </a:extLst>
          </p:cNvPr>
          <p:cNvSpPr txBox="1"/>
          <p:nvPr/>
        </p:nvSpPr>
        <p:spPr>
          <a:xfrm>
            <a:off x="683568" y="1081000"/>
            <a:ext cx="413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Classification Report</a:t>
            </a:r>
            <a:endParaRPr lang="ko-KR" altLang="en-US" sz="2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862F5B-0872-42A7-A87B-0C76748003A8}"/>
              </a:ext>
            </a:extLst>
          </p:cNvPr>
          <p:cNvGrpSpPr/>
          <p:nvPr/>
        </p:nvGrpSpPr>
        <p:grpSpPr>
          <a:xfrm>
            <a:off x="411327" y="2339588"/>
            <a:ext cx="4139614" cy="3033628"/>
            <a:chOff x="498415" y="2123564"/>
            <a:chExt cx="4139614" cy="3033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33CB99-896B-43CF-BC60-BB5E314F924F}"/>
                </a:ext>
              </a:extLst>
            </p:cNvPr>
            <p:cNvSpPr txBox="1"/>
            <p:nvPr/>
          </p:nvSpPr>
          <p:spPr>
            <a:xfrm>
              <a:off x="498415" y="2123564"/>
              <a:ext cx="413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Original Data Set</a:t>
              </a:r>
              <a:endParaRPr lang="ko-KR" altLang="en-US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CE25B6-D70D-4241-9A23-D4FBFB8E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25" y="2852936"/>
              <a:ext cx="3733479" cy="230425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840C19-8700-4C66-9B09-577F21949EEF}"/>
              </a:ext>
            </a:extLst>
          </p:cNvPr>
          <p:cNvGrpSpPr/>
          <p:nvPr/>
        </p:nvGrpSpPr>
        <p:grpSpPr>
          <a:xfrm>
            <a:off x="4932040" y="2339588"/>
            <a:ext cx="4145256" cy="3033628"/>
            <a:chOff x="4932040" y="2123564"/>
            <a:chExt cx="4145256" cy="30336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30C5BB-95D9-4854-A57B-99D96E02A3B7}"/>
                </a:ext>
              </a:extLst>
            </p:cNvPr>
            <p:cNvSpPr txBox="1"/>
            <p:nvPr/>
          </p:nvSpPr>
          <p:spPr>
            <a:xfrm>
              <a:off x="4937682" y="2123564"/>
              <a:ext cx="413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Reduced Data Set</a:t>
              </a:r>
              <a:endParaRPr lang="ko-KR" altLang="en-US" b="1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FAE6D1-E9E3-4F8C-996C-BDC27B05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2852936"/>
              <a:ext cx="3697183" cy="2304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27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4410978"/>
            <a:ext cx="743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상대적으로 중요도가 낮은 특성을 줄일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줄어든 특성 수로 인해 학습 시간이 단축되고</a:t>
            </a:r>
            <a:r>
              <a:rPr lang="en-US" altLang="ko-KR" b="1" dirty="0"/>
              <a:t>, </a:t>
            </a:r>
            <a:r>
              <a:rPr lang="ko-KR" altLang="en-US" b="1" dirty="0"/>
              <a:t>성능이 개선 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1026" name="Picture 2" descr="mnist 이미지 검색결과">
            <a:extLst>
              <a:ext uri="{FF2B5EF4-FFF2-40B4-BE49-F238E27FC236}">
                <a16:creationId xmlns:a16="http://schemas.microsoft.com/office/drawing/2014/main" id="{9FC8E5AE-D9B8-4885-94D5-C0CFE2481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5"/>
          <a:stretch/>
        </p:blipFill>
        <p:spPr bwMode="auto">
          <a:xfrm>
            <a:off x="1043608" y="1467794"/>
            <a:ext cx="3346008" cy="24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BC74A40-2722-468E-B298-FF7F011A1E43}"/>
              </a:ext>
            </a:extLst>
          </p:cNvPr>
          <p:cNvGrpSpPr/>
          <p:nvPr/>
        </p:nvGrpSpPr>
        <p:grpSpPr>
          <a:xfrm>
            <a:off x="5148064" y="1412776"/>
            <a:ext cx="3024336" cy="2877608"/>
            <a:chOff x="5580112" y="1503525"/>
            <a:chExt cx="2520280" cy="247857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13BFBB2-720A-41CF-8743-0C8915C30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503525"/>
              <a:ext cx="2200275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53443-E414-4D28-B7C3-2C2ABDA64A87}"/>
                </a:ext>
              </a:extLst>
            </p:cNvPr>
            <p:cNvSpPr txBox="1"/>
            <p:nvPr/>
          </p:nvSpPr>
          <p:spPr>
            <a:xfrm>
              <a:off x="5580112" y="3674319"/>
              <a:ext cx="252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Feature Importance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3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투영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고차원 공간에 속하는 샘플을 </a:t>
            </a:r>
            <a:r>
              <a:rPr lang="ko-KR" altLang="en-US" b="1" dirty="0" err="1"/>
              <a:t>저차원</a:t>
            </a:r>
            <a:r>
              <a:rPr lang="ko-KR" altLang="en-US" b="1" dirty="0"/>
              <a:t> 부분공간에 투영시킨다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샘플의 대부분의 성질을 유지하면서 차원을 축소 할 수 있다</a:t>
            </a:r>
            <a:r>
              <a:rPr lang="en-US" altLang="ko-KR" b="1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AAA75E-EE41-492F-8634-09F0FECE4040}"/>
              </a:ext>
            </a:extLst>
          </p:cNvPr>
          <p:cNvGrpSpPr/>
          <p:nvPr/>
        </p:nvGrpSpPr>
        <p:grpSpPr>
          <a:xfrm>
            <a:off x="611560" y="1692209"/>
            <a:ext cx="3763754" cy="2768356"/>
            <a:chOff x="671733" y="1692209"/>
            <a:chExt cx="3763754" cy="27683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51C2B1-3AA9-4524-9B87-229C11E1B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33" y="2066513"/>
              <a:ext cx="3763754" cy="239405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722804-10C2-459C-8428-72D1F4AF4428}"/>
                </a:ext>
              </a:extLst>
            </p:cNvPr>
            <p:cNvSpPr txBox="1"/>
            <p:nvPr/>
          </p:nvSpPr>
          <p:spPr>
            <a:xfrm>
              <a:off x="971600" y="1692209"/>
              <a:ext cx="302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3-Dimension</a:t>
              </a:r>
              <a:endParaRPr lang="ko-KR" altLang="en-US" sz="14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32285C-5681-47DF-8F77-A42212409515}"/>
              </a:ext>
            </a:extLst>
          </p:cNvPr>
          <p:cNvGrpSpPr/>
          <p:nvPr/>
        </p:nvGrpSpPr>
        <p:grpSpPr>
          <a:xfrm>
            <a:off x="5364089" y="1644342"/>
            <a:ext cx="3384375" cy="2936786"/>
            <a:chOff x="5292081" y="1644342"/>
            <a:chExt cx="3384375" cy="29367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B85EDF8-DA94-4018-93B3-9B35E314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81" y="1945950"/>
              <a:ext cx="3062342" cy="26351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31D9E8-4D41-4DD6-B428-E6F5EFC17F98}"/>
                </a:ext>
              </a:extLst>
            </p:cNvPr>
            <p:cNvSpPr txBox="1"/>
            <p:nvPr/>
          </p:nvSpPr>
          <p:spPr>
            <a:xfrm>
              <a:off x="5652120" y="1644342"/>
              <a:ext cx="302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2-Dimension</a:t>
              </a:r>
              <a:endParaRPr lang="ko-KR" altLang="en-US" sz="1400" b="1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9000026-E0DF-44E9-8C3B-552F9260AAC5}"/>
              </a:ext>
            </a:extLst>
          </p:cNvPr>
          <p:cNvSpPr/>
          <p:nvPr/>
        </p:nvSpPr>
        <p:spPr>
          <a:xfrm>
            <a:off x="4470124" y="3068960"/>
            <a:ext cx="789298" cy="185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매니폴드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고차원 공간에서 휘어지거나 뒤틀린 모양을 갖는 데이터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많은 축소 알고리즘이 </a:t>
            </a:r>
            <a:r>
              <a:rPr lang="ko-KR" altLang="en-US" b="1" dirty="0" err="1"/>
              <a:t>매니폴드</a:t>
            </a:r>
            <a:r>
              <a:rPr lang="ko-KR" altLang="en-US" b="1" dirty="0"/>
              <a:t> 가정을 기본으로 갖고 동작한다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7E654-88FE-40FA-8FF7-D46F608D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5" y="1823720"/>
            <a:ext cx="3276925" cy="26133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A38E19-FF62-47E4-A8EA-1CC0E919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311" y="980728"/>
            <a:ext cx="2790096" cy="19507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E18D47-13EB-400A-AE69-90BD16932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262" y="3134448"/>
            <a:ext cx="2806593" cy="19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924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차원 축소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매니폴드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매니폴드</a:t>
            </a:r>
            <a:r>
              <a:rPr lang="ko-KR" altLang="en-US" b="1" dirty="0"/>
              <a:t> 가정이 항상 유효하지는 않다</a:t>
            </a:r>
            <a:r>
              <a:rPr lang="en-US" altLang="ko-KR" b="1" dirty="0"/>
              <a:t>. </a:t>
            </a:r>
            <a:r>
              <a:rPr lang="ko-KR" altLang="en-US" b="1" dirty="0"/>
              <a:t>전적으로</a:t>
            </a:r>
            <a:r>
              <a:rPr lang="en-US" altLang="ko-KR" b="1" dirty="0"/>
              <a:t> </a:t>
            </a:r>
            <a:r>
              <a:rPr lang="ko-KR" altLang="en-US" b="1" dirty="0"/>
              <a:t>데이터셋에 의존한다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549E7-3214-474C-A3E5-2C588C0F5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20" y="1700808"/>
            <a:ext cx="4847184" cy="17687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841E3F-5558-4404-A6DC-5B2D7D00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316" y="3729026"/>
            <a:ext cx="4745367" cy="1831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C8E3C-D01C-4E7F-94CD-17AC0744C481}"/>
              </a:ext>
            </a:extLst>
          </p:cNvPr>
          <p:cNvSpPr txBox="1"/>
          <p:nvPr/>
        </p:nvSpPr>
        <p:spPr>
          <a:xfrm>
            <a:off x="1547664" y="175293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00EA5-BB3D-4D31-990C-20463AA5D3B8}"/>
              </a:ext>
            </a:extLst>
          </p:cNvPr>
          <p:cNvSpPr txBox="1"/>
          <p:nvPr/>
        </p:nvSpPr>
        <p:spPr>
          <a:xfrm>
            <a:off x="1547664" y="379877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960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PCA (</a:t>
            </a:r>
            <a:r>
              <a:rPr lang="ko-KR" altLang="en-US" sz="2400" b="1" dirty="0"/>
              <a:t>주성분 분석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데이터를 가장 가까운 초평면에 투영한다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PCA 이미지 검색결과">
            <a:extLst>
              <a:ext uri="{FF2B5EF4-FFF2-40B4-BE49-F238E27FC236}">
                <a16:creationId xmlns:a16="http://schemas.microsoft.com/office/drawing/2014/main" id="{D7807000-C5AE-44F4-90CC-B150A4AE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23" y="2489798"/>
            <a:ext cx="4107554" cy="41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406" y="149782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PCA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Dimensionality Reduction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6BCE9-3A8D-4F1F-97E9-9A540A9C7E26}"/>
              </a:ext>
            </a:extLst>
          </p:cNvPr>
          <p:cNvSpPr txBox="1"/>
          <p:nvPr/>
        </p:nvSpPr>
        <p:spPr>
          <a:xfrm>
            <a:off x="808246" y="1141001"/>
            <a:ext cx="74361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PCA (</a:t>
            </a:r>
            <a:r>
              <a:rPr lang="ko-KR" altLang="en-US" sz="2400" b="1" dirty="0"/>
              <a:t>주성분 분석</a:t>
            </a:r>
            <a:r>
              <a:rPr lang="en-US" altLang="ko-KR" sz="2400" b="1" dirty="0"/>
              <a:t>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 세트를 저차원의 초평면에 투영하기 전에 올바른 초평면을 선택한다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데이터의 분산을 가장 많이 보존하는 초평면이</a:t>
            </a:r>
            <a:r>
              <a:rPr lang="en-US" altLang="ko-KR" b="1" dirty="0"/>
              <a:t> </a:t>
            </a:r>
            <a:r>
              <a:rPr lang="ko-KR" altLang="en-US" b="1" dirty="0"/>
              <a:t>데이터의 성질을 가장 많이 보존하는 초평면이다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CAFB2-C033-447F-AD25-4237009B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20" y="1772816"/>
            <a:ext cx="5848611" cy="278390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D0F08F9-46DA-4290-8A0D-935AB292659E}"/>
              </a:ext>
            </a:extLst>
          </p:cNvPr>
          <p:cNvSpPr/>
          <p:nvPr/>
        </p:nvSpPr>
        <p:spPr>
          <a:xfrm>
            <a:off x="3712097" y="2027767"/>
            <a:ext cx="144016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8CFBFD6-6193-4CDA-8857-C7116D8B95E5}"/>
              </a:ext>
            </a:extLst>
          </p:cNvPr>
          <p:cNvSpPr/>
          <p:nvPr/>
        </p:nvSpPr>
        <p:spPr>
          <a:xfrm rot="16200000">
            <a:off x="3239852" y="3284984"/>
            <a:ext cx="144016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88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2975</Words>
  <Application>Microsoft Office PowerPoint</Application>
  <PresentationFormat>화면 슬라이드 쇼(4:3)</PresentationFormat>
  <Paragraphs>574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맑은 고딕</vt:lpstr>
      <vt:lpstr>Abadi</vt:lpstr>
      <vt:lpstr>Arial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197</cp:revision>
  <dcterms:created xsi:type="dcterms:W3CDTF">2016-11-03T20:47:04Z</dcterms:created>
  <dcterms:modified xsi:type="dcterms:W3CDTF">2021-02-23T11:46:22Z</dcterms:modified>
</cp:coreProperties>
</file>