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87" r:id="rId4"/>
    <p:sldId id="32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1364" autoAdjust="0"/>
  </p:normalViewPr>
  <p:slideViewPr>
    <p:cSldViewPr>
      <p:cViewPr varScale="1">
        <p:scale>
          <a:sx n="79" d="100"/>
          <a:sy n="79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3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8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14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78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4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60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78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54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6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9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55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2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결정 트리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Decision Tree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규제 매개변수</a:t>
            </a: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다른 알고리즘과 마찬가지로 규제를 가하지 않으면 훈련 데이터에 대해 과대적합 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분류기의 다양한 매개변수의 값을 조절해 규제를 가할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max_depth</a:t>
            </a:r>
            <a:r>
              <a:rPr lang="en-US" altLang="ko-KR" b="1" dirty="0"/>
              <a:t>, </a:t>
            </a:r>
            <a:r>
              <a:rPr lang="en-US" altLang="ko-KR" b="1" dirty="0" err="1"/>
              <a:t>min_samples_leaf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min_samples_split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max_leaf_nodes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max_features</a:t>
            </a:r>
            <a:r>
              <a:rPr lang="ko-KR" altLang="en-US" b="1" dirty="0"/>
              <a:t> 등의 규제를 위한 매개변수가 존재한다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보통의 경우 </a:t>
            </a:r>
            <a:r>
              <a:rPr lang="en-US" altLang="ko-KR" b="1" dirty="0"/>
              <a:t>max</a:t>
            </a:r>
            <a:r>
              <a:rPr lang="ko-KR" altLang="en-US" b="1" dirty="0"/>
              <a:t>에 해당하는 매개변수를 감소시키거나</a:t>
            </a:r>
            <a:r>
              <a:rPr lang="en-US" altLang="ko-KR" b="1" dirty="0"/>
              <a:t>, min</a:t>
            </a:r>
            <a:r>
              <a:rPr lang="ko-KR" altLang="en-US" b="1" dirty="0"/>
              <a:t>에 해당하는 매개변수를 증가시키면 규제가 커지게 된다</a:t>
            </a:r>
            <a:r>
              <a:rPr lang="en-US" altLang="ko-KR" b="1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8C2957-3060-4E9A-B3C6-96E320001ADD}"/>
              </a:ext>
            </a:extLst>
          </p:cNvPr>
          <p:cNvGrpSpPr/>
          <p:nvPr/>
        </p:nvGrpSpPr>
        <p:grpSpPr>
          <a:xfrm>
            <a:off x="2123728" y="1583887"/>
            <a:ext cx="4608512" cy="1917121"/>
            <a:chOff x="1835696" y="1626535"/>
            <a:chExt cx="5052321" cy="228811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56F4184-0464-4F0A-ACA5-59CCE512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6535"/>
              <a:ext cx="5052321" cy="196990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D50273-E2D3-4197-B5A2-06A082FDBCE0}"/>
                </a:ext>
              </a:extLst>
            </p:cNvPr>
            <p:cNvSpPr txBox="1"/>
            <p:nvPr/>
          </p:nvSpPr>
          <p:spPr>
            <a:xfrm>
              <a:off x="2954272" y="3584049"/>
              <a:ext cx="3144320" cy="33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규제 매개변수 사용 여부에 따른 차이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99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회귀</a:t>
            </a: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br>
              <a:rPr lang="en-US" altLang="ko-KR" sz="1200" b="1" dirty="0"/>
            </a:br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분류와 같은 원리로 동작하지만</a:t>
            </a:r>
            <a:r>
              <a:rPr lang="en-US" altLang="ko-KR" b="1" dirty="0"/>
              <a:t>, Leaf-node</a:t>
            </a:r>
            <a:r>
              <a:rPr lang="ko-KR" altLang="en-US" b="1" dirty="0"/>
              <a:t>에 예측 클래스가 아닌 예측 </a:t>
            </a:r>
            <a:r>
              <a:rPr lang="en-US" altLang="ko-KR" b="1" dirty="0"/>
              <a:t>value</a:t>
            </a:r>
            <a:r>
              <a:rPr lang="ko-KR" altLang="en-US" b="1" dirty="0"/>
              <a:t>가 존재한다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분류와 달리 </a:t>
            </a:r>
            <a:r>
              <a:rPr lang="en-US" altLang="ko-KR" b="1" dirty="0" err="1"/>
              <a:t>gini</a:t>
            </a:r>
            <a:r>
              <a:rPr lang="en-US" altLang="ko-KR" b="1" dirty="0"/>
              <a:t> </a:t>
            </a:r>
            <a:r>
              <a:rPr lang="ko-KR" altLang="en-US" b="1" dirty="0"/>
              <a:t>불순도 대신 </a:t>
            </a:r>
            <a:r>
              <a:rPr lang="ko-KR" altLang="en-US" b="1" dirty="0" err="1"/>
              <a:t>평균제곱오차</a:t>
            </a:r>
            <a:r>
              <a:rPr lang="en-US" altLang="ko-KR" b="1" dirty="0"/>
              <a:t>(MES)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Root-node</a:t>
            </a:r>
            <a:r>
              <a:rPr lang="ko-KR" altLang="en-US" b="1" dirty="0"/>
              <a:t>에서 시작하여 탐색을 하고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Leaf-node</a:t>
            </a:r>
            <a:r>
              <a:rPr lang="ko-KR" altLang="en-US" b="1" dirty="0"/>
              <a:t>에서 </a:t>
            </a:r>
            <a:r>
              <a:rPr lang="en-US" altLang="ko-KR" b="1" dirty="0"/>
              <a:t>value</a:t>
            </a:r>
            <a:r>
              <a:rPr lang="ko-KR" altLang="en-US" b="1" dirty="0"/>
              <a:t>에 해당하는 예측 값을 얻는다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11C55-54EE-4E04-BF51-2C5453DD5A3B}"/>
              </a:ext>
            </a:extLst>
          </p:cNvPr>
          <p:cNvGrpSpPr/>
          <p:nvPr/>
        </p:nvGrpSpPr>
        <p:grpSpPr>
          <a:xfrm>
            <a:off x="2693805" y="1315739"/>
            <a:ext cx="3678395" cy="2531853"/>
            <a:chOff x="2693805" y="1315739"/>
            <a:chExt cx="3678395" cy="25318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70CDC7-3B8A-435C-8A3F-D51EBFED3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3805" y="1315739"/>
              <a:ext cx="3678395" cy="21132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E84D56-39D5-4DF5-9AAB-AE178936174A}"/>
                </a:ext>
              </a:extLst>
            </p:cNvPr>
            <p:cNvSpPr txBox="1"/>
            <p:nvPr/>
          </p:nvSpPr>
          <p:spPr>
            <a:xfrm>
              <a:off x="3572050" y="3570593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결정 트리 회귀의 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40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CART </a:t>
            </a:r>
            <a:r>
              <a:rPr lang="ko-KR" altLang="en-US" sz="2400" b="1" dirty="0"/>
              <a:t>알고리즘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회귀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br>
              <a:rPr lang="en-US" altLang="ko-KR" b="1" dirty="0"/>
            </a:b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CART </a:t>
            </a:r>
            <a:r>
              <a:rPr lang="ko-KR" altLang="en-US" b="1" dirty="0"/>
              <a:t>알고리즘은 각 노드에서 위의 비용함수를 가장 최소화하는 </a:t>
            </a:r>
            <a:r>
              <a:rPr lang="en-US" altLang="ko-KR" b="1" dirty="0"/>
              <a:t>feature</a:t>
            </a:r>
            <a:r>
              <a:rPr lang="ko-KR" altLang="en-US" b="1" dirty="0"/>
              <a:t>와 </a:t>
            </a:r>
            <a:r>
              <a:rPr lang="en-US" altLang="ko-KR" b="1" dirty="0"/>
              <a:t>threshold</a:t>
            </a:r>
            <a:r>
              <a:rPr lang="ko-KR" altLang="en-US" b="1" dirty="0"/>
              <a:t>를 설정하고 이를 바탕으로 분할을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매개변수로 설정된 최대 깊이에 도달하거나 더 이상 불순도를 줄이는 분할을 찾을 수 없을 경우에 멈춘다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노드에 속한 샘플의 평균 값과 각 샘플 값들의 </a:t>
            </a:r>
            <a:r>
              <a:rPr lang="en-US" altLang="ko-KR" b="1" dirty="0"/>
              <a:t>MSE</a:t>
            </a:r>
            <a:r>
              <a:rPr lang="ko-KR" altLang="en-US" b="1" dirty="0"/>
              <a:t>를 비용 함수에 사용한다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69A30D-FD7E-47DB-A2CE-8E8FCCA971AD}"/>
              </a:ext>
            </a:extLst>
          </p:cNvPr>
          <p:cNvGrpSpPr/>
          <p:nvPr/>
        </p:nvGrpSpPr>
        <p:grpSpPr>
          <a:xfrm>
            <a:off x="3009682" y="1556792"/>
            <a:ext cx="3124636" cy="2096655"/>
            <a:chOff x="3009682" y="1556792"/>
            <a:chExt cx="3124636" cy="20966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B677D4-E672-434A-8F9E-96CA9DAD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682" y="1556792"/>
              <a:ext cx="3124636" cy="175284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2F6763-6E3A-4DA7-A6FD-D6053EA2D7AF}"/>
                </a:ext>
              </a:extLst>
            </p:cNvPr>
            <p:cNvSpPr txBox="1"/>
            <p:nvPr/>
          </p:nvSpPr>
          <p:spPr>
            <a:xfrm>
              <a:off x="3400188" y="3376448"/>
              <a:ext cx="2343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결정 트리 회귀의 비용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94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규제 매개변수</a:t>
            </a:r>
            <a:endParaRPr lang="en-US" altLang="ko-KR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회귀 역시 규제를 하지 않으면 학습 데이터셋에 과대적합 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분류와 동일한 방법으로 규제를 가할 수 있다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44518D-06B7-49DD-8960-849A1ACA6A72}"/>
              </a:ext>
            </a:extLst>
          </p:cNvPr>
          <p:cNvGrpSpPr/>
          <p:nvPr/>
        </p:nvGrpSpPr>
        <p:grpSpPr>
          <a:xfrm>
            <a:off x="1606927" y="1916832"/>
            <a:ext cx="5930146" cy="2372942"/>
            <a:chOff x="1606927" y="1916832"/>
            <a:chExt cx="5930146" cy="23729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807800-61C8-454E-AD15-AE527E19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6927" y="1916832"/>
              <a:ext cx="5930146" cy="202809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A2027B-4168-4B0D-9495-5A026BA6EA00}"/>
                </a:ext>
              </a:extLst>
            </p:cNvPr>
            <p:cNvSpPr txBox="1"/>
            <p:nvPr/>
          </p:nvSpPr>
          <p:spPr>
            <a:xfrm>
              <a:off x="3101938" y="4012775"/>
              <a:ext cx="2868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규제 매개변수 사용 여부에 따른 차이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46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분류 </a:t>
            </a:r>
            <a:r>
              <a:rPr lang="en-US" altLang="ko-KR" sz="2400" b="1" dirty="0"/>
              <a:t>(Iris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Dataset)</a:t>
            </a:r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max_depth</a:t>
            </a:r>
            <a:r>
              <a:rPr lang="ko-KR" altLang="en-US" b="1" dirty="0"/>
              <a:t>를 </a:t>
            </a:r>
            <a:r>
              <a:rPr lang="en-US" altLang="ko-KR" b="1" dirty="0"/>
              <a:t>3</a:t>
            </a:r>
            <a:r>
              <a:rPr lang="ko-KR" altLang="en-US" b="1" dirty="0"/>
              <a:t>으로 설정한 </a:t>
            </a:r>
            <a:r>
              <a:rPr lang="en-US" altLang="ko-KR" b="1" dirty="0" err="1"/>
              <a:t>DecisionTreeClassifier</a:t>
            </a:r>
            <a:r>
              <a:rPr lang="ko-KR" altLang="en-US" b="1" dirty="0"/>
              <a:t> 모델을 이용하여 </a:t>
            </a:r>
            <a:r>
              <a:rPr lang="en-US" altLang="ko-KR" b="1" dirty="0"/>
              <a:t>Iris Dataset</a:t>
            </a:r>
            <a:r>
              <a:rPr lang="ko-KR" altLang="en-US" b="1" dirty="0"/>
              <a:t>을 학습한 결과이다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0303B-154D-4366-A4CD-AAED55F9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76" y="1865310"/>
            <a:ext cx="4166648" cy="32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0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분류 </a:t>
            </a:r>
            <a:r>
              <a:rPr lang="en-US" altLang="ko-KR" sz="2400" b="1" dirty="0"/>
              <a:t>(Iris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Dataset)</a:t>
            </a:r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분류기의 </a:t>
            </a:r>
            <a:r>
              <a:rPr lang="en-US" altLang="ko-KR" b="1" dirty="0"/>
              <a:t>tree_ Attribute</a:t>
            </a:r>
            <a:r>
              <a:rPr lang="ko-KR" altLang="en-US" b="1" dirty="0"/>
              <a:t>에 학습 결과 생성된 결정 트리가 저장되어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tree_ </a:t>
            </a:r>
            <a:r>
              <a:rPr lang="ko-KR" altLang="en-US" b="1" dirty="0"/>
              <a:t>클래스는 </a:t>
            </a:r>
            <a:r>
              <a:rPr lang="en-US" altLang="ko-KR" b="1" dirty="0"/>
              <a:t>feature, threshold, impurity, value </a:t>
            </a:r>
            <a:r>
              <a:rPr lang="ko-KR" altLang="en-US" b="1" dirty="0"/>
              <a:t>등의 </a:t>
            </a:r>
            <a:r>
              <a:rPr lang="en-US" altLang="ko-KR" b="1" dirty="0"/>
              <a:t>Attribute</a:t>
            </a:r>
            <a:r>
              <a:rPr lang="ko-KR" altLang="en-US" b="1" dirty="0"/>
              <a:t>를 갖는데</a:t>
            </a:r>
            <a:r>
              <a:rPr lang="en-US" altLang="ko-KR" b="1" dirty="0"/>
              <a:t>, </a:t>
            </a:r>
            <a:r>
              <a:rPr lang="ko-KR" altLang="en-US" b="1" dirty="0"/>
              <a:t>각각 앞의 </a:t>
            </a:r>
            <a:r>
              <a:rPr lang="ko-KR" altLang="en-US" b="1" dirty="0" err="1"/>
              <a:t>시각화된</a:t>
            </a:r>
            <a:r>
              <a:rPr lang="ko-KR" altLang="en-US" b="1" dirty="0"/>
              <a:t> 결정 트리에서 각 노드가 갖는 값들이다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</a:t>
            </a:r>
            <a:r>
              <a:rPr lang="en-US" altLang="ko-KR" b="1" dirty="0"/>
              <a:t>Attribute</a:t>
            </a:r>
            <a:r>
              <a:rPr lang="ko-KR" altLang="en-US" b="1" dirty="0"/>
              <a:t>의 인덱스는 </a:t>
            </a:r>
            <a:r>
              <a:rPr lang="en-US" altLang="ko-KR" b="1" dirty="0"/>
              <a:t>tree</a:t>
            </a:r>
            <a:r>
              <a:rPr lang="ko-KR" altLang="en-US" b="1" dirty="0"/>
              <a:t>를 </a:t>
            </a:r>
            <a:r>
              <a:rPr lang="en-US" altLang="ko-KR" b="1" dirty="0"/>
              <a:t>DFS</a:t>
            </a:r>
            <a:r>
              <a:rPr lang="ko-KR" altLang="en-US" b="1" dirty="0"/>
              <a:t>로 탐색하였을 때의 노드 순서와 동일하다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feature, threshold </a:t>
            </a:r>
            <a:r>
              <a:rPr lang="ko-KR" altLang="en-US" b="1" dirty="0"/>
              <a:t>속성에서 </a:t>
            </a:r>
            <a:r>
              <a:rPr lang="en-US" altLang="ko-KR" b="1" dirty="0"/>
              <a:t>-2</a:t>
            </a:r>
            <a:r>
              <a:rPr lang="ko-KR" altLang="en-US" b="1" dirty="0"/>
              <a:t>의 값을 갖는 경우가 있는데</a:t>
            </a:r>
            <a:r>
              <a:rPr lang="en-US" altLang="ko-KR" b="1" dirty="0"/>
              <a:t>, </a:t>
            </a:r>
            <a:r>
              <a:rPr lang="ko-KR" altLang="en-US" b="1" dirty="0"/>
              <a:t>이는 해당 노드가 </a:t>
            </a:r>
            <a:r>
              <a:rPr lang="en-US" altLang="ko-KR" b="1" dirty="0"/>
              <a:t>Leaf-node</a:t>
            </a:r>
            <a:r>
              <a:rPr lang="ko-KR" altLang="en-US" b="1" dirty="0"/>
              <a:t>에 해당해서 값을 갖지 않는다는 것을 의미한다</a:t>
            </a:r>
            <a:r>
              <a:rPr lang="en-US" altLang="ko-KR" b="1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ABEC93-5317-4907-A02C-BF0B2182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30" y="1717114"/>
            <a:ext cx="5346340" cy="16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5176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결정 트리 회귀 </a:t>
                </a:r>
                <a:r>
                  <a:rPr lang="en-US" altLang="ko-KR" sz="2400" b="1" dirty="0"/>
                  <a:t>(Quadratic Dataset)</a:t>
                </a:r>
                <a:endParaRPr lang="en-US" altLang="ko-KR" sz="12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err="1"/>
                  <a:t>max_depth</a:t>
                </a:r>
                <a:r>
                  <a:rPr lang="ko-KR" altLang="en-US" b="1" dirty="0"/>
                  <a:t>를 </a:t>
                </a:r>
                <a:r>
                  <a:rPr lang="en-US" altLang="ko-KR" b="1" dirty="0"/>
                  <a:t>3</a:t>
                </a:r>
                <a:r>
                  <a:rPr lang="ko-KR" altLang="en-US" b="1" dirty="0"/>
                  <a:t>으로 설정한 </a:t>
                </a:r>
                <a:r>
                  <a:rPr lang="en-US" altLang="ko-KR" b="1" dirty="0" err="1"/>
                  <a:t>DecisionTreeRegressor</a:t>
                </a:r>
                <a:r>
                  <a:rPr lang="ko-KR" altLang="en-US" b="1" dirty="0"/>
                  <a:t> 모델을 이용하여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b="1" dirty="0"/>
                  <a:t> 의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데이터셋을 학습한 결과이다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위의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그래프에서 붉은 선에 해당하는 </a:t>
                </a:r>
                <a:r>
                  <a:rPr lang="en-US" altLang="ko-KR" b="1" dirty="0"/>
                  <a:t>y</a:t>
                </a:r>
                <a:r>
                  <a:rPr lang="ko-KR" altLang="en-US" b="1" dirty="0"/>
                  <a:t>축의 값이 해당 노드에서의 예측 결과이다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5176866"/>
              </a:xfrm>
              <a:prstGeom prst="rect">
                <a:avLst/>
              </a:prstGeom>
              <a:blipFill>
                <a:blip r:embed="rId3"/>
                <a:stretch>
                  <a:fillRect l="-1220" t="-941" b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C06B57D-BBF2-4066-9432-A836DA33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46" y="1844824"/>
            <a:ext cx="3619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1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회귀 </a:t>
            </a:r>
            <a:r>
              <a:rPr lang="en-US" altLang="ko-KR" sz="2400" b="1" dirty="0"/>
              <a:t>(Quadratic Dataset)</a:t>
            </a:r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파라미터를 설정한대로 </a:t>
            </a:r>
            <a:r>
              <a:rPr lang="en-US" altLang="ko-KR" b="1" dirty="0"/>
              <a:t>tree</a:t>
            </a:r>
            <a:r>
              <a:rPr lang="ko-KR" altLang="en-US" b="1" dirty="0"/>
              <a:t>의 </a:t>
            </a:r>
            <a:r>
              <a:rPr lang="en-US" altLang="ko-KR" b="1" dirty="0"/>
              <a:t>Depth</a:t>
            </a:r>
            <a:r>
              <a:rPr lang="ko-KR" altLang="en-US" b="1" dirty="0"/>
              <a:t>가 </a:t>
            </a:r>
            <a:r>
              <a:rPr lang="en-US" altLang="ko-KR" b="1" dirty="0"/>
              <a:t>3</a:t>
            </a:r>
            <a:r>
              <a:rPr lang="ko-KR" altLang="en-US" b="1" dirty="0"/>
              <a:t>인 것을 알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예측을 위해서 각 샘플은 </a:t>
            </a:r>
            <a:r>
              <a:rPr lang="en-US" altLang="ko-KR" b="1" dirty="0"/>
              <a:t>Leaf-node</a:t>
            </a:r>
            <a:r>
              <a:rPr lang="ko-KR" altLang="en-US" b="1" dirty="0"/>
              <a:t>까지 탐색하고</a:t>
            </a:r>
            <a:r>
              <a:rPr lang="en-US" altLang="ko-KR" b="1" dirty="0"/>
              <a:t>, </a:t>
            </a:r>
            <a:r>
              <a:rPr lang="ko-KR" altLang="en-US" b="1" dirty="0"/>
              <a:t>해당하는 </a:t>
            </a:r>
            <a:r>
              <a:rPr lang="en-US" altLang="ko-KR" b="1" dirty="0"/>
              <a:t>Leaf-node</a:t>
            </a:r>
            <a:r>
              <a:rPr lang="ko-KR" altLang="en-US" b="1" dirty="0"/>
              <a:t>의 </a:t>
            </a:r>
            <a:r>
              <a:rPr lang="en-US" altLang="ko-KR" b="1" dirty="0"/>
              <a:t>value </a:t>
            </a:r>
            <a:r>
              <a:rPr lang="ko-KR" altLang="en-US" b="1" dirty="0"/>
              <a:t>값을 예측 값으로 갖는다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B22E2-DACE-49C8-8B0E-38BFB35E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20" y="1915558"/>
            <a:ext cx="6012160" cy="24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8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회귀 </a:t>
            </a:r>
            <a:r>
              <a:rPr lang="en-US" altLang="ko-KR" sz="2400" b="1" dirty="0"/>
              <a:t>(Quadratic Dataset)</a:t>
            </a:r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분류에서 와 마찬가지로 </a:t>
            </a:r>
            <a:r>
              <a:rPr lang="en-US" altLang="ko-KR" b="1" dirty="0"/>
              <a:t>feature, threshold, impurity, value </a:t>
            </a:r>
            <a:r>
              <a:rPr lang="ko-KR" altLang="en-US" b="1" dirty="0"/>
              <a:t>등의 </a:t>
            </a:r>
            <a:r>
              <a:rPr lang="en-US" altLang="ko-KR" b="1" dirty="0"/>
              <a:t>Attribute</a:t>
            </a:r>
            <a:r>
              <a:rPr lang="ko-KR" altLang="en-US" b="1" dirty="0"/>
              <a:t>가 저장되어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각 인덱스의 값은 해당하는 노드에서의 값을 나타내고</a:t>
            </a:r>
            <a:r>
              <a:rPr lang="en-US" altLang="ko-KR" b="1" dirty="0"/>
              <a:t>, -2</a:t>
            </a:r>
            <a:r>
              <a:rPr lang="ko-KR" altLang="en-US" b="1" dirty="0"/>
              <a:t>는 </a:t>
            </a:r>
            <a:r>
              <a:rPr lang="en-US" altLang="ko-KR" b="1" dirty="0"/>
              <a:t>Leaf-node </a:t>
            </a:r>
            <a:r>
              <a:rPr lang="ko-KR" altLang="en-US" b="1" dirty="0"/>
              <a:t>이므로 값을 갖지 않음을 나타낸다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B5826E-3742-46CC-9FFA-976CC31F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361" y="1772816"/>
            <a:ext cx="4917270" cy="26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 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결정 트리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결정 트리 분류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79912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결정 트리 회귀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실습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Q&amp;A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8307" y="141014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트리는 분류와 회귀 및 다중 출력 작업이 가능한 알고리즘이다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매우 복잡한 데이터셋에 대해서도 좋은 성능을 보인다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다른 </a:t>
            </a:r>
            <a:r>
              <a:rPr lang="ko-KR" altLang="en-US" b="1" dirty="0" err="1"/>
              <a:t>머신러닝</a:t>
            </a:r>
            <a:r>
              <a:rPr lang="en-US" altLang="ko-KR" b="1" dirty="0"/>
              <a:t>, </a:t>
            </a:r>
            <a:r>
              <a:rPr lang="ko-KR" altLang="en-US" b="1" dirty="0"/>
              <a:t>딥러닝 모델과 다르게 화이트박스 모델이라는 특징이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Scaling, Centering</a:t>
            </a:r>
            <a:r>
              <a:rPr lang="ko-KR" altLang="en-US" b="1" dirty="0"/>
              <a:t>과 같은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과정이 필요하지 않다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노드의 깊이 마다 분할을 진행해야 하기 때문에</a:t>
            </a:r>
            <a:r>
              <a:rPr lang="en-US" altLang="ko-KR" b="1" dirty="0"/>
              <a:t>, </a:t>
            </a:r>
            <a:r>
              <a:rPr lang="ko-KR" altLang="en-US" b="1" dirty="0"/>
              <a:t>학습 데이터셋의 회전에 민감하다는 단점이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학습 데이터의 작은 변화에도 민감하다는 단점이 있다</a:t>
            </a:r>
            <a:r>
              <a:rPr lang="en-US" altLang="ko-KR" b="1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분류</a:t>
            </a:r>
            <a:r>
              <a:rPr lang="en-US" altLang="ko-KR" sz="2400" b="1" dirty="0"/>
              <a:t>(1)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분류는 각 노드에서 </a:t>
            </a:r>
            <a:r>
              <a:rPr lang="en-US" altLang="ko-KR" b="1" dirty="0"/>
              <a:t>feature</a:t>
            </a:r>
            <a:r>
              <a:rPr lang="ko-KR" altLang="en-US" b="1" dirty="0"/>
              <a:t>와 </a:t>
            </a:r>
            <a:r>
              <a:rPr lang="en-US" altLang="ko-KR" b="1" dirty="0"/>
              <a:t>threshold</a:t>
            </a:r>
            <a:r>
              <a:rPr lang="ko-KR" altLang="en-US" b="1" dirty="0"/>
              <a:t>를 설정하여 그 것을 기준으로 클래스를 분류한다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클래스에 대한 예측은 </a:t>
            </a:r>
            <a:r>
              <a:rPr lang="en-US" altLang="ko-KR" b="1" dirty="0"/>
              <a:t>Root-node</a:t>
            </a:r>
            <a:r>
              <a:rPr lang="ko-KR" altLang="en-US" b="1" dirty="0"/>
              <a:t>에서 시작하여 결정 트리를 탐색하면서 </a:t>
            </a:r>
            <a:r>
              <a:rPr lang="en-US" altLang="ko-KR" b="1" dirty="0"/>
              <a:t>Leaf-node</a:t>
            </a:r>
            <a:r>
              <a:rPr lang="ko-KR" altLang="en-US" b="1" dirty="0"/>
              <a:t>에 도달하면 결정된다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5F4893-010C-4B79-BDFC-C34F0C8D2523}"/>
              </a:ext>
            </a:extLst>
          </p:cNvPr>
          <p:cNvGrpSpPr/>
          <p:nvPr/>
        </p:nvGrpSpPr>
        <p:grpSpPr>
          <a:xfrm>
            <a:off x="3851920" y="1124744"/>
            <a:ext cx="3486149" cy="3445351"/>
            <a:chOff x="2828925" y="1124744"/>
            <a:chExt cx="3486149" cy="344535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CA3271-7657-44B9-992A-388A0872E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925" y="1124744"/>
              <a:ext cx="3486149" cy="29983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1E7FD7-3AE7-44AF-968E-ABD95324D686}"/>
                </a:ext>
              </a:extLst>
            </p:cNvPr>
            <p:cNvSpPr txBox="1"/>
            <p:nvPr/>
          </p:nvSpPr>
          <p:spPr>
            <a:xfrm>
              <a:off x="3701183" y="4293096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결정 트리 분류의 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7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결정 트리 분류</a:t>
            </a:r>
            <a:r>
              <a:rPr lang="en-US" altLang="ko-KR" sz="2400" b="1" dirty="0"/>
              <a:t>(2)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Leaf-node</a:t>
            </a:r>
            <a:r>
              <a:rPr lang="ko-KR" altLang="en-US" b="1" dirty="0"/>
              <a:t>가 아닌 노드에서 분류 조건에 따라 샘플들은 왼쪽과 오른쪽의 자식 노드로 분류된다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gini</a:t>
            </a:r>
            <a:r>
              <a:rPr lang="en-US" altLang="ko-KR" b="1" dirty="0"/>
              <a:t> </a:t>
            </a:r>
            <a:r>
              <a:rPr lang="ko-KR" altLang="en-US" b="1" dirty="0"/>
              <a:t>불순도 값은 해당 노드에서의 클래스에 따른 샘플들의 분포 정도를 나타낸다</a:t>
            </a:r>
            <a:r>
              <a:rPr lang="en-US" altLang="ko-KR" b="1" dirty="0"/>
              <a:t>. </a:t>
            </a:r>
            <a:r>
              <a:rPr lang="ko-KR" altLang="en-US" b="1" dirty="0"/>
              <a:t>값이 작을수록 한 클래스에 모여 있음을 의미한다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gini</a:t>
            </a:r>
            <a:r>
              <a:rPr lang="en-US" altLang="ko-KR" b="1" dirty="0"/>
              <a:t> </a:t>
            </a:r>
            <a:r>
              <a:rPr lang="ko-KR" altLang="en-US" b="1" dirty="0"/>
              <a:t>불순도</a:t>
            </a:r>
            <a:r>
              <a:rPr lang="en-US" altLang="ko-KR" b="1" dirty="0"/>
              <a:t> </a:t>
            </a:r>
            <a:r>
              <a:rPr lang="ko-KR" altLang="en-US" b="1" dirty="0"/>
              <a:t>값이 크면 여러 클래스의 샘플이 균일하게 퍼져 있다는 의미이다</a:t>
            </a:r>
            <a:r>
              <a:rPr lang="en-US" altLang="ko-KR" b="1" dirty="0"/>
              <a:t>. </a:t>
            </a:r>
            <a:r>
              <a:rPr lang="ko-KR" altLang="en-US" b="1" dirty="0"/>
              <a:t>만약 </a:t>
            </a:r>
            <a:r>
              <a:rPr lang="en-US" altLang="ko-KR" b="1" dirty="0"/>
              <a:t>Leaf-node</a:t>
            </a:r>
            <a:r>
              <a:rPr lang="ko-KR" altLang="en-US" b="1" dirty="0"/>
              <a:t>에서 </a:t>
            </a:r>
            <a:r>
              <a:rPr lang="en-US" altLang="ko-KR" b="1" dirty="0" err="1"/>
              <a:t>gini</a:t>
            </a:r>
            <a:r>
              <a:rPr lang="en-US" altLang="ko-KR" b="1" dirty="0"/>
              <a:t> </a:t>
            </a:r>
            <a:r>
              <a:rPr lang="ko-KR" altLang="en-US" b="1" dirty="0"/>
              <a:t>불순도가 크다면 올바른 분류가 이루어지지 않은 것이다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Value</a:t>
            </a:r>
            <a:r>
              <a:rPr lang="ko-KR" altLang="en-US" b="1" dirty="0"/>
              <a:t>는 해당 노드에서 각 클래스에 속하는 샘플의 수이다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Leaf-node</a:t>
            </a:r>
            <a:r>
              <a:rPr lang="ko-KR" altLang="en-US" b="1" dirty="0"/>
              <a:t>의 </a:t>
            </a:r>
            <a:r>
              <a:rPr lang="en-US" altLang="ko-KR" b="1" dirty="0"/>
              <a:t>Class</a:t>
            </a:r>
            <a:r>
              <a:rPr lang="ko-KR" altLang="en-US" b="1" dirty="0"/>
              <a:t>는 해당 클래스로 분류된 샘플들의 집합임을 의미한다</a:t>
            </a:r>
            <a:r>
              <a:rPr lang="en-US" altLang="ko-KR" b="1" dirty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6F301B-EBC3-4C40-B903-9FDCAA631754}"/>
              </a:ext>
            </a:extLst>
          </p:cNvPr>
          <p:cNvGrpSpPr/>
          <p:nvPr/>
        </p:nvGrpSpPr>
        <p:grpSpPr>
          <a:xfrm>
            <a:off x="3740547" y="1700808"/>
            <a:ext cx="1590897" cy="872955"/>
            <a:chOff x="3740547" y="1700808"/>
            <a:chExt cx="1590897" cy="8729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2091BFF-74E8-4275-9CCB-C7502DDFE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3416" y="1700808"/>
              <a:ext cx="1505160" cy="5239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4FF9FB-FA2B-45BC-A9AA-5D8504E608C9}"/>
                </a:ext>
              </a:extLst>
            </p:cNvPr>
            <p:cNvSpPr txBox="1"/>
            <p:nvPr/>
          </p:nvSpPr>
          <p:spPr>
            <a:xfrm>
              <a:off x="3740547" y="2296764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지니 불순도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67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클래스 확률 추정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Leaf-node</a:t>
            </a:r>
            <a:r>
              <a:rPr lang="ko-KR" altLang="en-US" b="1" dirty="0"/>
              <a:t>에서 </a:t>
            </a:r>
            <a:r>
              <a:rPr lang="en-US" altLang="ko-KR" b="1" dirty="0"/>
              <a:t>Value </a:t>
            </a:r>
            <a:r>
              <a:rPr lang="ko-KR" altLang="en-US" b="1" dirty="0"/>
              <a:t>값을 이용해서 각 클래스에 속할 확률을 구할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Scikit-learn</a:t>
            </a:r>
            <a:r>
              <a:rPr lang="ko-KR" altLang="en-US" b="1" dirty="0"/>
              <a:t>의 경우 분류기의 </a:t>
            </a:r>
            <a:r>
              <a:rPr lang="en-US" altLang="ko-KR" b="1" dirty="0" err="1"/>
              <a:t>predict_proba</a:t>
            </a:r>
            <a:r>
              <a:rPr lang="en-US" altLang="ko-KR" b="1" dirty="0"/>
              <a:t>() </a:t>
            </a:r>
            <a:r>
              <a:rPr lang="ko-KR" altLang="en-US" b="1" dirty="0"/>
              <a:t>메소드를 이용하면 각 클래스에 속할 확률을 반환한다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분류기가 예측하는 결과는 확률이 가장 높은 클래스이다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655113-57AE-4607-804F-2735D3DDC40E}"/>
              </a:ext>
            </a:extLst>
          </p:cNvPr>
          <p:cNvGrpSpPr/>
          <p:nvPr/>
        </p:nvGrpSpPr>
        <p:grpSpPr>
          <a:xfrm>
            <a:off x="2776287" y="1935309"/>
            <a:ext cx="3591426" cy="1349675"/>
            <a:chOff x="2776287" y="1799716"/>
            <a:chExt cx="3591426" cy="13496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D19F7C-9069-478F-8571-CA581D91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6287" y="1799716"/>
              <a:ext cx="3591426" cy="981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2E8EF1-3594-4E1F-A850-D90DD30C0EA9}"/>
                </a:ext>
              </a:extLst>
            </p:cNvPr>
            <p:cNvSpPr txBox="1"/>
            <p:nvPr/>
          </p:nvSpPr>
          <p:spPr>
            <a:xfrm>
              <a:off x="3740547" y="2872392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Scikit-learn </a:t>
              </a:r>
              <a:r>
                <a:rPr lang="ko-KR" altLang="en-US" sz="1200" b="1" dirty="0"/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36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CART </a:t>
            </a:r>
            <a:r>
              <a:rPr lang="ko-KR" altLang="en-US" sz="2400" b="1" dirty="0"/>
              <a:t>알고리즘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분류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br>
              <a:rPr lang="en-US" altLang="ko-KR" b="1" dirty="0"/>
            </a:br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CART </a:t>
            </a:r>
            <a:r>
              <a:rPr lang="ko-KR" altLang="en-US" b="1" dirty="0"/>
              <a:t>알고리즘은 각 노드에서 위의 비용함수를 가장 최소화하는 </a:t>
            </a:r>
            <a:r>
              <a:rPr lang="en-US" altLang="ko-KR" b="1" dirty="0"/>
              <a:t>feature</a:t>
            </a:r>
            <a:r>
              <a:rPr lang="ko-KR" altLang="en-US" b="1" dirty="0"/>
              <a:t>와 </a:t>
            </a:r>
            <a:r>
              <a:rPr lang="en-US" altLang="ko-KR" b="1" dirty="0"/>
              <a:t>threshold</a:t>
            </a:r>
            <a:r>
              <a:rPr lang="ko-KR" altLang="en-US" b="1" dirty="0"/>
              <a:t>를 설정하고 이를 바탕으로 분할을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분할된 서브셋에 대해 반복적으로 분할을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매개변수로 설정된 최대 깊이에 도달하거나 더 이상 불순도를 줄이는 분할을 찾을 수 없을 경우에 멈춘다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1F30E5-6329-4193-A6FE-02850BDD22F8}"/>
              </a:ext>
            </a:extLst>
          </p:cNvPr>
          <p:cNvGrpSpPr/>
          <p:nvPr/>
        </p:nvGrpSpPr>
        <p:grpSpPr>
          <a:xfrm>
            <a:off x="2904892" y="1825368"/>
            <a:ext cx="3334215" cy="1675640"/>
            <a:chOff x="2904892" y="1700808"/>
            <a:chExt cx="3334215" cy="16756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32190C-E17F-487B-A004-6A68533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4892" y="1700808"/>
              <a:ext cx="3334215" cy="13241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99D6C-21ED-4E4D-AC99-C4357FDE2826}"/>
                </a:ext>
              </a:extLst>
            </p:cNvPr>
            <p:cNvSpPr txBox="1"/>
            <p:nvPr/>
          </p:nvSpPr>
          <p:spPr>
            <a:xfrm>
              <a:off x="3400188" y="3099449"/>
              <a:ext cx="2343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결정 트리 분류의 비용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76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계산 복잡도</a:t>
                </a:r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샘플의 수가 </a:t>
                </a:r>
                <a:r>
                  <a:rPr lang="en-US" altLang="ko-KR" b="1" dirty="0"/>
                  <a:t>m</a:t>
                </a:r>
                <a:r>
                  <a:rPr lang="ko-KR" altLang="en-US" b="1" dirty="0"/>
                  <a:t>개 각 샘플의 특성 수가 </a:t>
                </a:r>
                <a:r>
                  <a:rPr lang="en-US" altLang="ko-KR" b="1" dirty="0"/>
                  <a:t>n</a:t>
                </a:r>
                <a:r>
                  <a:rPr lang="ko-KR" altLang="en-US" b="1" dirty="0"/>
                  <a:t>개인 경우를 고려한다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일반적으로 트리는 균형을 이루고 형성되기 때문에 트리의 깊이는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b="1" dirty="0"/>
                  <a:t> 이라고 할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탐색을 위해 하나의 노드에서 하나의 특성만을 고려하기 때문에 예측을 위해서 특성 수와 상관없이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b="1" dirty="0"/>
                  <a:t>의 복잡도를 갖는다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학습을 위해서는 각 노드에서 모든 샘플의 모든 특성을 고려해야 하기 때문에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b="1" dirty="0"/>
                  <a:t>의 복잡도를 갖는다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4339650"/>
              </a:xfrm>
              <a:prstGeom prst="rect">
                <a:avLst/>
              </a:prstGeom>
              <a:blipFill>
                <a:blip r:embed="rId3"/>
                <a:stretch>
                  <a:fillRect l="-1220" t="-1124" b="-1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6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625" y="149782"/>
            <a:ext cx="1997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결정 트리 분류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불순도 함수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지니 불순도와 엔트로피 모두 특정 노드에서 샘플이 클래스에 대해 얼마나 균일하게 분포되어 있는지 나타내는 척도이다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불순도가 </a:t>
            </a:r>
            <a:r>
              <a:rPr lang="en-US" altLang="ko-KR" b="1" dirty="0"/>
              <a:t>0</a:t>
            </a:r>
            <a:r>
              <a:rPr lang="ko-KR" altLang="en-US" b="1" dirty="0"/>
              <a:t>에 가까울수록 하나의 클래스에 해당하는 샘플들만 속해 있다고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결정 트리 분류를 사용할 경우에 지니 불순도와 엔트로피 모두 거의 비슷한 결과를 만든다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지니 불순도가 로그 연산을 하지 않기 때문에 계산이 빠르다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하지만</a:t>
            </a:r>
            <a:r>
              <a:rPr lang="en-US" altLang="ko-KR" b="1" dirty="0"/>
              <a:t>, </a:t>
            </a:r>
            <a:r>
              <a:rPr lang="ko-KR" altLang="en-US" b="1" dirty="0"/>
              <a:t>대게</a:t>
            </a:r>
            <a:r>
              <a:rPr lang="en-US" altLang="ko-KR" b="1" dirty="0"/>
              <a:t> </a:t>
            </a:r>
            <a:r>
              <a:rPr lang="ko-KR" altLang="en-US" b="1" dirty="0"/>
              <a:t>엔트로피가 균형 잡힌 트리를 만드는 경향이 있기 때문에 이를 고려해야한다</a:t>
            </a:r>
            <a:r>
              <a:rPr lang="en-US" altLang="ko-KR" b="1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685241-68DB-4BE0-A810-06DD5CC5785C}"/>
              </a:ext>
            </a:extLst>
          </p:cNvPr>
          <p:cNvGrpSpPr/>
          <p:nvPr/>
        </p:nvGrpSpPr>
        <p:grpSpPr>
          <a:xfrm>
            <a:off x="2095220" y="1713416"/>
            <a:ext cx="1590897" cy="936104"/>
            <a:chOff x="3740547" y="1700808"/>
            <a:chExt cx="1590897" cy="93610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088BC8D-E9BC-4AA0-8970-4AEC60E7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3416" y="1700808"/>
              <a:ext cx="1505160" cy="5239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93956B-79B7-4D11-97D0-474686DC3BB5}"/>
                </a:ext>
              </a:extLst>
            </p:cNvPr>
            <p:cNvSpPr txBox="1"/>
            <p:nvPr/>
          </p:nvSpPr>
          <p:spPr>
            <a:xfrm>
              <a:off x="3740547" y="2359913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지니 불순도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AEC27E-3DB6-4032-9CB9-B50A32357620}"/>
              </a:ext>
            </a:extLst>
          </p:cNvPr>
          <p:cNvGrpSpPr/>
          <p:nvPr/>
        </p:nvGrpSpPr>
        <p:grpSpPr>
          <a:xfrm>
            <a:off x="5241784" y="1628800"/>
            <a:ext cx="1914792" cy="1020720"/>
            <a:chOff x="5241784" y="1760208"/>
            <a:chExt cx="1914792" cy="10207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1277211-E337-45A4-A8BE-1317427EC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1784" y="1760208"/>
              <a:ext cx="1914792" cy="7525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49D1CE-174E-4B0B-B554-06577BD1954E}"/>
                </a:ext>
              </a:extLst>
            </p:cNvPr>
            <p:cNvSpPr txBox="1"/>
            <p:nvPr/>
          </p:nvSpPr>
          <p:spPr>
            <a:xfrm>
              <a:off x="5457885" y="2503929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엔트로피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08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1093</Words>
  <Application>Microsoft Office PowerPoint</Application>
  <PresentationFormat>화면 슬라이드 쇼(4:3)</PresentationFormat>
  <Paragraphs>352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95</cp:revision>
  <dcterms:created xsi:type="dcterms:W3CDTF">2016-11-03T20:47:04Z</dcterms:created>
  <dcterms:modified xsi:type="dcterms:W3CDTF">2021-02-09T14:08:10Z</dcterms:modified>
</cp:coreProperties>
</file>