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87" r:id="rId4"/>
    <p:sldId id="296" r:id="rId5"/>
    <p:sldId id="29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61" r:id="rId15"/>
    <p:sldId id="258" r:id="rId16"/>
    <p:sldId id="264" r:id="rId17"/>
    <p:sldId id="267" r:id="rId18"/>
    <p:sldId id="265" r:id="rId19"/>
    <p:sldId id="269" r:id="rId20"/>
    <p:sldId id="262" r:id="rId21"/>
    <p:sldId id="274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4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0" y="32826"/>
        <a:ext cx="7488832" cy="501930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0" y="1693956"/>
        <a:ext cx="7488832" cy="501930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서포트 벡터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발표를 맡은 이석준입니다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지금부터 발표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46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0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발표는 다음과 같은 과정으로 진행하겠습니다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2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8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6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선형 회귀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Linear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Regression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F94-2B9E-42A8-ADC8-E7A200F41C3F}"/>
              </a:ext>
            </a:extLst>
          </p:cNvPr>
          <p:cNvSpPr txBox="1"/>
          <p:nvPr/>
        </p:nvSpPr>
        <p:spPr>
          <a:xfrm>
            <a:off x="2133600" y="8367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커널 트릭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B1EB0-768E-459F-8188-2943B7701592}"/>
              </a:ext>
            </a:extLst>
          </p:cNvPr>
          <p:cNvSpPr txBox="1"/>
          <p:nvPr/>
        </p:nvSpPr>
        <p:spPr>
          <a:xfrm>
            <a:off x="611560" y="357301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Low Dimension             High Dimension</a:t>
            </a:r>
            <a:endParaRPr lang="ko-KR" altLang="en-US" dirty="0"/>
          </a:p>
        </p:txBody>
      </p:sp>
      <p:pic>
        <p:nvPicPr>
          <p:cNvPr id="6148" name="Picture 4" descr="How to achieve a nonlinear decision boundary? - Cross Validated">
            <a:extLst>
              <a:ext uri="{FF2B5EF4-FFF2-40B4-BE49-F238E27FC236}">
                <a16:creationId xmlns:a16="http://schemas.microsoft.com/office/drawing/2014/main" id="{215E1582-1359-4812-8156-98D2213B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96" y="4016575"/>
            <a:ext cx="3016584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Kernel SVM for Dummies(with Python Code) | Machine Learning | Artificial  Intelligence Online Course">
            <a:extLst>
              <a:ext uri="{FF2B5EF4-FFF2-40B4-BE49-F238E27FC236}">
                <a16:creationId xmlns:a16="http://schemas.microsoft.com/office/drawing/2014/main" id="{701DBD21-22B1-4E8F-A4A6-61AACDB8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5064993" cy="2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C6C9A-782C-4A12-999C-4A5104D84FCD}"/>
              </a:ext>
            </a:extLst>
          </p:cNvPr>
          <p:cNvSpPr txBox="1"/>
          <p:nvPr/>
        </p:nvSpPr>
        <p:spPr>
          <a:xfrm>
            <a:off x="6120172" y="1268760"/>
            <a:ext cx="259228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SVM </a:t>
            </a:r>
            <a:r>
              <a:rPr lang="ko-KR" altLang="en-US" b="1" dirty="0"/>
              <a:t>커널의 종류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linear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poly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rbf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sigmoid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304498-37B8-4234-8D58-3D684AAAF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061" y="3757682"/>
            <a:ext cx="2938453" cy="15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0680EC-9113-40BD-A82D-26325779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11607"/>
            <a:ext cx="3515216" cy="2505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0F1493-091C-44AA-94D6-20A8DD3E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97" y="1891013"/>
            <a:ext cx="2935447" cy="8654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1EE470-FB1D-4E41-9BBD-65466A1BEBCE}"/>
              </a:ext>
            </a:extLst>
          </p:cNvPr>
          <p:cNvSpPr txBox="1"/>
          <p:nvPr/>
        </p:nvSpPr>
        <p:spPr>
          <a:xfrm>
            <a:off x="5397398" y="1573244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</a:t>
            </a:r>
            <a:r>
              <a:rPr lang="en-US" altLang="ko-KR" b="1" dirty="0"/>
              <a:t>RBF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269F9-B99B-4D60-9808-3BC045F0EB5C}"/>
              </a:ext>
            </a:extLst>
          </p:cNvPr>
          <p:cNvSpPr txBox="1"/>
          <p:nvPr/>
        </p:nvSpPr>
        <p:spPr>
          <a:xfrm>
            <a:off x="1781342" y="842275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유사도 특성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79D5647-E1D5-4586-8D6B-F431991D2E10}"/>
              </a:ext>
            </a:extLst>
          </p:cNvPr>
          <p:cNvSpPr/>
          <p:nvPr/>
        </p:nvSpPr>
        <p:spPr>
          <a:xfrm>
            <a:off x="2258016" y="2666096"/>
            <a:ext cx="22920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0D57B-29DA-40CB-980F-C29F7D4E048F}"/>
              </a:ext>
            </a:extLst>
          </p:cNvPr>
          <p:cNvSpPr txBox="1"/>
          <p:nvPr/>
        </p:nvSpPr>
        <p:spPr>
          <a:xfrm>
            <a:off x="1403648" y="4987357"/>
            <a:ext cx="692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gamma ↑                   </a:t>
            </a:r>
            <a:r>
              <a:rPr lang="ko-KR" altLang="en-US" b="1" dirty="0"/>
              <a:t>유사도 특성의 종 모양이 넓어짐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gamma</a:t>
            </a:r>
            <a:r>
              <a:rPr lang="ko-KR" altLang="en-US" b="1" dirty="0"/>
              <a:t> ↓                   유사도 특성의 종 모양이 </a:t>
            </a:r>
            <a:r>
              <a:rPr lang="ko-KR" altLang="en-US" b="1" dirty="0" err="1"/>
              <a:t>좁아짐</a:t>
            </a:r>
            <a:endParaRPr lang="ko-KR" altLang="en-US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FB08E6-6D5B-4ECB-9AE2-73F4E90B95D0}"/>
              </a:ext>
            </a:extLst>
          </p:cNvPr>
          <p:cNvSpPr/>
          <p:nvPr/>
        </p:nvSpPr>
        <p:spPr>
          <a:xfrm>
            <a:off x="2948912" y="5332065"/>
            <a:ext cx="936104" cy="2339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A77B37-B685-4EE6-BCFF-E6D0694A3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35" y="3944876"/>
            <a:ext cx="62969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704B00-688D-4A70-B794-1B74B1B4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48763"/>
            <a:ext cx="2825675" cy="20985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81EA356-4E98-4E81-84EC-E289DD1B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896" y="1418362"/>
            <a:ext cx="2825675" cy="21289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3A0DE80-EB23-49B5-AFEB-1476E2A4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989" y="1418362"/>
            <a:ext cx="2808653" cy="20985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1629A2-B636-46E9-B189-8AC34B7D0DB0}"/>
              </a:ext>
            </a:extLst>
          </p:cNvPr>
          <p:cNvSpPr txBox="1"/>
          <p:nvPr/>
        </p:nvSpPr>
        <p:spPr>
          <a:xfrm>
            <a:off x="966793" y="10049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CD092-7479-4380-BEF4-CD00CE92E61D}"/>
              </a:ext>
            </a:extLst>
          </p:cNvPr>
          <p:cNvSpPr txBox="1"/>
          <p:nvPr/>
        </p:nvSpPr>
        <p:spPr>
          <a:xfrm>
            <a:off x="3707904" y="9807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0.1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C04230-EFD6-46F8-B4CF-A0D0F14FBF22}"/>
              </a:ext>
            </a:extLst>
          </p:cNvPr>
          <p:cNvSpPr txBox="1"/>
          <p:nvPr/>
        </p:nvSpPr>
        <p:spPr>
          <a:xfrm>
            <a:off x="6696032" y="10049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10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D56128B-4295-41F5-80FD-7E5F2192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93" y="3933056"/>
            <a:ext cx="694469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9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선형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비선형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실습 과정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en-US" altLang="ko-KR" b="1" spc="-150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Q&amp;A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선형 회귀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독립변수와 종속변수가 선형적인 관련성이 있다는 전제하에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주어진 데이터들을 대표하는 하나의 적합한 선을 찾는 것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머신 러닝에서는 데이터의 특성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와 레이블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b="1" dirty="0"/>
                  <a:t>이 주어질 때에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의 관계를 이용하여 모델 파라미터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구하는 것이다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262979"/>
              </a:xfrm>
              <a:prstGeom prst="rect">
                <a:avLst/>
              </a:prstGeom>
              <a:blipFill>
                <a:blip r:embed="rId3"/>
                <a:stretch>
                  <a:fillRect l="-1220" t="-926" r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2D8DFFA-E4F5-4B71-B8DA-FA33D2F0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564095"/>
            <a:ext cx="4248472" cy="2729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425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모델의 성능 측정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모델이 예측한 모델 파라미터에 대한 성능을 측정한다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예측 값과 실제 값을 비교하는 </a:t>
                </a:r>
                <a:r>
                  <a:rPr lang="en-US" altLang="ko-KR" b="1" dirty="0"/>
                  <a:t>‘</a:t>
                </a:r>
                <a:r>
                  <a:rPr lang="ko-KR" altLang="en-US" b="1" dirty="0"/>
                  <a:t>평균 제곱 오차</a:t>
                </a:r>
                <a:r>
                  <a:rPr lang="en-US" altLang="ko-KR" b="1" dirty="0"/>
                  <a:t>‘ </a:t>
                </a:r>
                <a:r>
                  <a:rPr lang="ko-KR" altLang="en-US" b="1" dirty="0"/>
                  <a:t>사용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/>
                  <a:t>는 </a:t>
                </a:r>
                <a:r>
                  <a:rPr lang="en-US" altLang="ko-KR" b="1" dirty="0"/>
                  <a:t>i </a:t>
                </a:r>
                <a:r>
                  <a:rPr lang="ko-KR" altLang="en-US" b="1" dirty="0"/>
                  <a:t>번째 샘플에 대한 예측 값이고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/>
                  <a:t>는 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번째 샘플에 대한 실제 값이다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비용함수인 </a:t>
                </a:r>
                <a:r>
                  <a:rPr lang="en-US" altLang="ko-KR" b="1" dirty="0"/>
                  <a:t>MSE(X, h)</a:t>
                </a:r>
                <a:r>
                  <a:rPr lang="ko-KR" altLang="en-US" b="1" dirty="0"/>
                  <a:t>를 최소로 만드는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</a:t>
                </a:r>
                <a:r>
                  <a:rPr lang="ko-KR" altLang="en-US" b="1" dirty="0" err="1"/>
                  <a:t>찾는것이</a:t>
                </a:r>
                <a:r>
                  <a:rPr lang="ko-KR" altLang="en-US" b="1" dirty="0"/>
                  <a:t> 목적이다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4258795"/>
              </a:xfrm>
              <a:prstGeom prst="rect">
                <a:avLst/>
              </a:prstGeom>
              <a:blipFill>
                <a:blip r:embed="rId3"/>
                <a:stretch>
                  <a:fillRect l="-1220" t="-1144" b="-1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2175568-47B3-461A-AD2D-10888C53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51" y="1772816"/>
            <a:ext cx="298174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38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정규방정식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함수를 최소화하는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찾기 위한 해석적인 방법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b="1" dirty="0"/>
                  <a:t>은 비용함수를 최소로 만드는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이고</a:t>
                </a:r>
                <a:r>
                  <a:rPr lang="en-US" altLang="ko-KR" b="1" dirty="0"/>
                  <a:t>, y</a:t>
                </a:r>
                <a:r>
                  <a:rPr lang="ko-KR" altLang="en-US" b="1" dirty="0"/>
                  <a:t>는 샘플 데이터의 타겟 벡터이다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정규방정식은 특성의 수가 </a:t>
                </a:r>
                <a:r>
                  <a:rPr lang="en-US" altLang="ko-KR" b="1" dirty="0"/>
                  <a:t>n</a:t>
                </a:r>
                <a:r>
                  <a:rPr lang="ko-KR" altLang="en-US" b="1" dirty="0"/>
                  <a:t>일 때</a:t>
                </a:r>
                <a:r>
                  <a:rPr lang="en-US" altLang="ko-KR" b="1" dirty="0"/>
                  <a:t>, (n+1)x(n+1)</a:t>
                </a:r>
                <a:r>
                  <a:rPr lang="ko-KR" altLang="en-US" b="1" dirty="0"/>
                  <a:t>의 크기가 되는 행렬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b="1" dirty="0"/>
                  <a:t>의 역행렬을 구한다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예측의 계산 복잡도는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~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이므로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특성의 수가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배가 되면</a:t>
                </a:r>
                <a:endParaRPr lang="en-US" altLang="ko-KR" b="1" dirty="0"/>
              </a:p>
              <a:p>
                <a:r>
                  <a:rPr lang="en-US" altLang="ko-KR" b="1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배의 연산 시간이 소요된다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훈련 샘플에 대한 예측 연산의 시간 복잡도는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  <m:d>
                      <m:d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</m:d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이다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384294"/>
              </a:xfrm>
              <a:prstGeom prst="rect">
                <a:avLst/>
              </a:prstGeom>
              <a:blipFill>
                <a:blip r:embed="rId3"/>
                <a:stretch>
                  <a:fillRect l="-1220"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251E0E-BE4E-4FC4-BF50-43CA04FD39D7}"/>
              </a:ext>
            </a:extLst>
          </p:cNvPr>
          <p:cNvGrpSpPr/>
          <p:nvPr/>
        </p:nvGrpSpPr>
        <p:grpSpPr>
          <a:xfrm>
            <a:off x="971600" y="1700808"/>
            <a:ext cx="1734913" cy="822644"/>
            <a:chOff x="924433" y="1772816"/>
            <a:chExt cx="1734913" cy="8226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B997F-6390-4F3B-B999-6AB92415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433" y="1772816"/>
              <a:ext cx="1590897" cy="6287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9F376-770D-4FF7-B5A9-431170264A73}"/>
                </a:ext>
              </a:extLst>
            </p:cNvPr>
            <p:cNvSpPr txBox="1"/>
            <p:nvPr/>
          </p:nvSpPr>
          <p:spPr>
            <a:xfrm>
              <a:off x="1068449" y="2318461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정규방정식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65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76DAA2-18BC-49A8-B3C1-110ADC42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0" y="1359793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BF2BFB0-D0B2-4D0B-8215-6FD3005F5D05}"/>
              </a:ext>
            </a:extLst>
          </p:cNvPr>
          <p:cNvSpPr/>
          <p:nvPr/>
        </p:nvSpPr>
        <p:spPr>
          <a:xfrm>
            <a:off x="6268683" y="1916832"/>
            <a:ext cx="196385" cy="2168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3A408C-2389-4BF9-8086-5CC198416629}"/>
              </a:ext>
            </a:extLst>
          </p:cNvPr>
          <p:cNvSpPr/>
          <p:nvPr/>
        </p:nvSpPr>
        <p:spPr>
          <a:xfrm>
            <a:off x="5657926" y="2348100"/>
            <a:ext cx="196385" cy="2168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7F8725-2FAC-4159-AAD2-729AD67E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60" y="3845066"/>
            <a:ext cx="6096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D8F802-D431-472F-A751-77449121033F}"/>
              </a:ext>
            </a:extLst>
          </p:cNvPr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29DC6-DA28-4D3D-859B-C22A7419F904}"/>
              </a:ext>
            </a:extLst>
          </p:cNvPr>
          <p:cNvSpPr txBox="1"/>
          <p:nvPr/>
        </p:nvSpPr>
        <p:spPr>
          <a:xfrm>
            <a:off x="1664214" y="1043444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Bad Margin                       Good 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1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VsBTBrwecBlKBv2vAK6VUsTQ71RXTGWSllFJKKaXs6E16SimllFJK2dEBslJKKaWUUnZ0gKyUUkoppZQdHSArpZRSSillRwfISimllFJK2dEBslJKKaWUUnb+PxbLUKLjPblWAAAAAElFTkSuQmCC (712×187)">
            <a:extLst>
              <a:ext uri="{FF2B5EF4-FFF2-40B4-BE49-F238E27FC236}">
                <a16:creationId xmlns:a16="http://schemas.microsoft.com/office/drawing/2014/main" id="{BB4E6232-31AF-4030-BA13-A088F89F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31801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4A84D-C5EC-4C28-B9FF-7ADC5636BF4B}"/>
              </a:ext>
            </a:extLst>
          </p:cNvPr>
          <p:cNvSpPr txBox="1"/>
          <p:nvPr/>
        </p:nvSpPr>
        <p:spPr>
          <a:xfrm>
            <a:off x="3275856" y="1043444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Hard Margin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42B96-699B-4E28-B148-D147D98A9C69}"/>
              </a:ext>
            </a:extLst>
          </p:cNvPr>
          <p:cNvSpPr txBox="1"/>
          <p:nvPr/>
        </p:nvSpPr>
        <p:spPr>
          <a:xfrm>
            <a:off x="3275856" y="3350923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Soft Margin</a:t>
            </a:r>
            <a:endParaRPr lang="ko-KR" altLang="en-US" dirty="0"/>
          </a:p>
        </p:txBody>
      </p:sp>
      <p:pic>
        <p:nvPicPr>
          <p:cNvPr id="3078" name="Picture 6" descr="Support Vector Machines — Soft Margin Formulation and Kernel Trick | by  Rishabh Misra | Towards Data Science">
            <a:extLst>
              <a:ext uri="{FF2B5EF4-FFF2-40B4-BE49-F238E27FC236}">
                <a16:creationId xmlns:a16="http://schemas.microsoft.com/office/drawing/2014/main" id="{ED5FF48B-DEDB-4D4E-B47C-E7427154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35" y="3791051"/>
            <a:ext cx="3298329" cy="27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wBW9NQSRBx2TwAAAABJRU5ErkJggg== (712×187)">
            <a:extLst>
              <a:ext uri="{FF2B5EF4-FFF2-40B4-BE49-F238E27FC236}">
                <a16:creationId xmlns:a16="http://schemas.microsoft.com/office/drawing/2014/main" id="{C30F1B08-A688-418B-9AAC-E940A05B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83929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40840B-D943-416F-B0D5-EA3A9C611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96" y="1464892"/>
            <a:ext cx="5287113" cy="59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FED54-1B3C-453B-A7F1-171A6DA1A54C}"/>
              </a:ext>
            </a:extLst>
          </p:cNvPr>
          <p:cNvSpPr txBox="1"/>
          <p:nvPr/>
        </p:nvSpPr>
        <p:spPr>
          <a:xfrm>
            <a:off x="1505136" y="5055567"/>
            <a:ext cx="630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Margin Violation              Margin Width</a:t>
            </a:r>
            <a:endParaRPr lang="ko-KR" altLang="en-US" sz="2400" b="1" dirty="0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74540F27-FBA2-49CB-B9FA-E5E0DE08DA50}"/>
              </a:ext>
            </a:extLst>
          </p:cNvPr>
          <p:cNvSpPr/>
          <p:nvPr/>
        </p:nvSpPr>
        <p:spPr>
          <a:xfrm>
            <a:off x="4241440" y="5054355"/>
            <a:ext cx="1008112" cy="46166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5F4AF-8D73-4825-8341-D51435163147}"/>
              </a:ext>
            </a:extLst>
          </p:cNvPr>
          <p:cNvSpPr txBox="1"/>
          <p:nvPr/>
        </p:nvSpPr>
        <p:spPr>
          <a:xfrm>
            <a:off x="4101040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Trade-Off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0D59D2-1369-4163-9AE0-B0A96CAD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0100"/>
            <a:ext cx="38957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5C0660-CEA8-4C8E-AF51-10732D843914}"/>
              </a:ext>
            </a:extLst>
          </p:cNvPr>
          <p:cNvSpPr txBox="1"/>
          <p:nvPr/>
        </p:nvSpPr>
        <p:spPr>
          <a:xfrm>
            <a:off x="1475656" y="126876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비선형 데이터 셋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30AE8-4629-409E-8FE1-3125F3D4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21" y="5028589"/>
            <a:ext cx="6897063" cy="135273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DCFCE5-CD17-4A9D-805F-812AFDB5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9" y="1732765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C0C66-C8EB-4257-8DB8-E8583C0432B1}"/>
              </a:ext>
            </a:extLst>
          </p:cNvPr>
          <p:cNvSpPr txBox="1"/>
          <p:nvPr/>
        </p:nvSpPr>
        <p:spPr>
          <a:xfrm>
            <a:off x="3563888" y="45091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다항 특성 추가</a:t>
            </a:r>
          </a:p>
        </p:txBody>
      </p:sp>
    </p:spTree>
    <p:extLst>
      <p:ext uri="{BB962C8B-B14F-4D97-AF65-F5344CB8AC3E}">
        <p14:creationId xmlns:p14="http://schemas.microsoft.com/office/powerpoint/2010/main" val="20096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1540</Words>
  <Application>Microsoft Office PowerPoint</Application>
  <PresentationFormat>화면 슬라이드 쇼(4:3)</PresentationFormat>
  <Paragraphs>321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41</cp:revision>
  <dcterms:created xsi:type="dcterms:W3CDTF">2016-11-03T20:47:04Z</dcterms:created>
  <dcterms:modified xsi:type="dcterms:W3CDTF">2021-02-06T14:44:41Z</dcterms:modified>
</cp:coreProperties>
</file>