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87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64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서포트 벡터 </a:t>
            </a:r>
            <a:r>
              <a:rPr lang="ko-KR" altLang="en-US" sz="1200" dirty="0" err="1"/>
              <a:t>머신의</a:t>
            </a:r>
            <a:r>
              <a:rPr lang="ko-KR" altLang="en-US" sz="1200" dirty="0"/>
              <a:t> 발표를 맡은 이석준입니다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지금부터 발표 시작하겠습니다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2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27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7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47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58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7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8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발표는 다음과 같은 과정으로 진행하겠습니다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2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7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8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0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0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9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선형 회귀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ML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Linear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Regression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미니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배치 경사 </a:t>
            </a:r>
            <a:r>
              <a:rPr lang="ko-KR" altLang="en-US" sz="2400" b="1" dirty="0" err="1"/>
              <a:t>하강법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미니배치라고 부르는 임의의 작은 샘플 세트에 대해 경사 하강법을 실시한다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확률적 경사 </a:t>
            </a:r>
            <a:r>
              <a:rPr lang="ko-KR" altLang="en-US" b="1" dirty="0" err="1"/>
              <a:t>하강법</a:t>
            </a:r>
            <a:r>
              <a:rPr lang="ko-KR" altLang="en-US" b="1" dirty="0"/>
              <a:t> 보다는 덜 불규칙하게 움직인다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F9EAE-2B35-4AD0-9DDD-87058700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58" y="1628800"/>
            <a:ext cx="4693683" cy="26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다항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 회귀</a:t>
            </a:r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데이터 셋에 대해 다항 특성을 추가한다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고차 다항 회귀를 적용시키면 과대적합이 일어나기 쉽다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과대적합 및 과소적합의 여부를 알아보는 방법으로 학습곡선이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B7D075-79DF-4FF7-8063-7DCDC91CB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90" y="1431806"/>
            <a:ext cx="4298620" cy="28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다항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학습 곡선</a:t>
            </a:r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학습 곡선은 훈련 세트와 검증 세트의 성능을 훈련 세트의 크기의 함수로 나타낸 곡선이다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과대적합의 경우에는 일관적으로 훈련 세트의 성능이 더 좋고</a:t>
            </a:r>
            <a:r>
              <a:rPr lang="en-US" altLang="ko-KR" b="1" dirty="0"/>
              <a:t>, </a:t>
            </a:r>
            <a:r>
              <a:rPr lang="ko-KR" altLang="en-US" b="1" dirty="0"/>
              <a:t>훈련 데이터를 추가하면 두 세트의 성능이 가까워 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과소적합의 경우에는 오차 값이 크고</a:t>
            </a:r>
            <a:r>
              <a:rPr lang="en-US" altLang="ko-KR" b="1" dirty="0"/>
              <a:t>, </a:t>
            </a:r>
            <a:r>
              <a:rPr lang="ko-KR" altLang="en-US" b="1" dirty="0"/>
              <a:t>학습 데이터를 추가해도 성능이 개선되지 않는다</a:t>
            </a:r>
            <a:r>
              <a:rPr lang="en-US" altLang="ko-KR" b="1" dirty="0"/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11EE26-E9D5-4DC9-B093-88EEB63384FE}"/>
              </a:ext>
            </a:extLst>
          </p:cNvPr>
          <p:cNvGrpSpPr/>
          <p:nvPr/>
        </p:nvGrpSpPr>
        <p:grpSpPr>
          <a:xfrm>
            <a:off x="893351" y="1628800"/>
            <a:ext cx="3396418" cy="2509247"/>
            <a:chOff x="893351" y="1628800"/>
            <a:chExt cx="3396418" cy="25092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6538FE-7988-454D-BB15-1AEBEF22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351" y="1628800"/>
              <a:ext cx="3396418" cy="22662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071D9F-14D9-4F54-B257-59BF978AD8FE}"/>
                </a:ext>
              </a:extLst>
            </p:cNvPr>
            <p:cNvSpPr txBox="1"/>
            <p:nvPr/>
          </p:nvSpPr>
          <p:spPr>
            <a:xfrm>
              <a:off x="1907704" y="3861048"/>
              <a:ext cx="2082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학습 곡선 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과소적합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B62722-4556-4A7D-BC2B-DEC265B50A07}"/>
              </a:ext>
            </a:extLst>
          </p:cNvPr>
          <p:cNvGrpSpPr/>
          <p:nvPr/>
        </p:nvGrpSpPr>
        <p:grpSpPr>
          <a:xfrm>
            <a:off x="4760301" y="1677054"/>
            <a:ext cx="3396418" cy="2460993"/>
            <a:chOff x="4760301" y="1677054"/>
            <a:chExt cx="3396418" cy="24609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C8101F-021B-4E17-B3DB-50B4A2216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0301" y="1677054"/>
              <a:ext cx="3396418" cy="21891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886D4B-388C-47AB-9FDD-7D852ACD1780}"/>
                </a:ext>
              </a:extLst>
            </p:cNvPr>
            <p:cNvSpPr txBox="1"/>
            <p:nvPr/>
          </p:nvSpPr>
          <p:spPr>
            <a:xfrm>
              <a:off x="5796136" y="3861048"/>
              <a:ext cx="2082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학습 곡선 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과대적합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06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규제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Regularization(1)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모델이 학습 세트에 과대적합 되는 것을 막기 위해 비용 함수에 규제항을 추가하는 것을 의미한다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규제항은 모델의 가중치를 제한하는 역할을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규제항에 따라서 </a:t>
            </a:r>
            <a:r>
              <a:rPr lang="en-US" altLang="ko-KR" b="1" dirty="0"/>
              <a:t>Ridge Regression, Lasso</a:t>
            </a:r>
            <a:r>
              <a:rPr lang="ko-KR" altLang="en-US" b="1" dirty="0"/>
              <a:t> </a:t>
            </a:r>
            <a:r>
              <a:rPr lang="en-US" altLang="ko-KR" b="1" dirty="0"/>
              <a:t>Regression, </a:t>
            </a:r>
            <a:r>
              <a:rPr lang="en-US" altLang="ko-KR" b="1" dirty="0" err="1"/>
              <a:t>ElasticNet</a:t>
            </a:r>
            <a:r>
              <a:rPr lang="ko-KR" altLang="en-US" b="1" dirty="0"/>
              <a:t> 등이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규제항은 훈련하는 동안에만 비용 함수에 추가되고</a:t>
            </a:r>
            <a:r>
              <a:rPr lang="en-US" altLang="ko-KR" b="1" dirty="0"/>
              <a:t>, </a:t>
            </a:r>
            <a:r>
              <a:rPr lang="ko-KR" altLang="en-US" b="1" dirty="0"/>
              <a:t>훈련이 끝나면 규제가 없는 성능 검사 지표로 성능을 평가한다</a:t>
            </a:r>
            <a:r>
              <a:rPr lang="en-US" altLang="ko-KR" b="1" dirty="0"/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D9B994-BBBB-4FEF-8757-497830FA6217}"/>
              </a:ext>
            </a:extLst>
          </p:cNvPr>
          <p:cNvGrpSpPr/>
          <p:nvPr/>
        </p:nvGrpSpPr>
        <p:grpSpPr>
          <a:xfrm>
            <a:off x="395536" y="2038691"/>
            <a:ext cx="2535125" cy="886253"/>
            <a:chOff x="395536" y="1772816"/>
            <a:chExt cx="2535125" cy="88625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06739F-E8D3-4F32-8764-F0643D742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772816"/>
              <a:ext cx="2391109" cy="6763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0AF2AD-A6CB-4B63-A83D-A7FD387ABDC6}"/>
                </a:ext>
              </a:extLst>
            </p:cNvPr>
            <p:cNvSpPr txBox="1"/>
            <p:nvPr/>
          </p:nvSpPr>
          <p:spPr>
            <a:xfrm>
              <a:off x="847826" y="2382070"/>
              <a:ext cx="2082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릿지</a:t>
              </a:r>
              <a:r>
                <a:rPr lang="ko-KR" altLang="en-US" sz="1200" b="1" dirty="0"/>
                <a:t> 회귀의 비용함수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EC564F-1F47-48C9-B2CA-2E16D6F2EBD1}"/>
              </a:ext>
            </a:extLst>
          </p:cNvPr>
          <p:cNvGrpSpPr/>
          <p:nvPr/>
        </p:nvGrpSpPr>
        <p:grpSpPr>
          <a:xfrm>
            <a:off x="3023669" y="2038691"/>
            <a:ext cx="2277859" cy="886252"/>
            <a:chOff x="3023669" y="1772816"/>
            <a:chExt cx="2277859" cy="88625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D48202B-7EF3-46E0-98A9-395FE193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3669" y="1772816"/>
              <a:ext cx="2133898" cy="59063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8C756-65E3-4FAD-BEF5-3E80404F84F8}"/>
                </a:ext>
              </a:extLst>
            </p:cNvPr>
            <p:cNvSpPr txBox="1"/>
            <p:nvPr/>
          </p:nvSpPr>
          <p:spPr>
            <a:xfrm>
              <a:off x="3218693" y="2382069"/>
              <a:ext cx="2082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라쏘</a:t>
              </a:r>
              <a:r>
                <a:rPr lang="ko-KR" altLang="en-US" sz="1200" b="1" dirty="0"/>
                <a:t> 회귀의 비용함수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C24D0C-0013-4AA8-891D-BFAD7CF35254}"/>
              </a:ext>
            </a:extLst>
          </p:cNvPr>
          <p:cNvGrpSpPr/>
          <p:nvPr/>
        </p:nvGrpSpPr>
        <p:grpSpPr>
          <a:xfrm>
            <a:off x="5394592" y="2019638"/>
            <a:ext cx="3324689" cy="905304"/>
            <a:chOff x="5394592" y="1753763"/>
            <a:chExt cx="3324689" cy="90530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70455E0-D7E8-4408-9215-3AE437678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4592" y="1753763"/>
              <a:ext cx="3324689" cy="60968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D297CF-65AE-4D59-B782-BB5F10B796FB}"/>
                </a:ext>
              </a:extLst>
            </p:cNvPr>
            <p:cNvSpPr txBox="1"/>
            <p:nvPr/>
          </p:nvSpPr>
          <p:spPr>
            <a:xfrm>
              <a:off x="6213339" y="2382068"/>
              <a:ext cx="2082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엘라스틱넷의</a:t>
              </a:r>
              <a:r>
                <a:rPr lang="ko-KR" altLang="en-US" sz="1200" b="1" dirty="0"/>
                <a:t> 비용함수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6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49782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규제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82089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Regularization(2)</a:t>
                </a:r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Ridge Regression</a:t>
                </a:r>
                <a:r>
                  <a:rPr lang="ko-KR" altLang="en-US" b="1" dirty="0"/>
                  <a:t>은 가중치는 가능한 작게 유지하도록 노력한다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Lasso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Regression</a:t>
                </a:r>
                <a:r>
                  <a:rPr lang="ko-KR" altLang="en-US" b="1" dirty="0"/>
                  <a:t>은 중요하지 않은 특성에 대한 가중치를 </a:t>
                </a:r>
                <a:r>
                  <a:rPr lang="en-US" altLang="ko-KR" b="1" dirty="0"/>
                  <a:t>0</a:t>
                </a:r>
                <a:r>
                  <a:rPr lang="ko-KR" altLang="en-US" b="1" dirty="0"/>
                  <a:t>으로 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b="1" dirty="0"/>
                  <a:t>는 규제를 가할 정도를 결정한다</a:t>
                </a:r>
                <a:r>
                  <a:rPr lang="en-US" altLang="ko-KR" b="1" dirty="0"/>
                  <a:t>.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b="1" dirty="0"/>
                  <a:t>가 크면 많은 규제를</a:t>
                </a:r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b="1" dirty="0"/>
                  <a:t>가 작으면 적은 규제를 가한다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Lasso </a:t>
                </a:r>
                <a:r>
                  <a:rPr lang="ko-KR" altLang="en-US" b="1" dirty="0"/>
                  <a:t>회귀가 </a:t>
                </a:r>
                <a:r>
                  <a:rPr lang="en-US" altLang="ko-KR" b="1" dirty="0"/>
                  <a:t>Ridge</a:t>
                </a:r>
                <a:r>
                  <a:rPr lang="ko-KR" altLang="en-US" b="1" dirty="0"/>
                  <a:t>회귀에 비해 작은 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b="1" dirty="0"/>
                  <a:t>로 더 큰 규제를 가할 수 있다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Lasso Regression</a:t>
                </a:r>
                <a:r>
                  <a:rPr lang="ko-KR" altLang="en-US" b="1" dirty="0"/>
                  <a:t>의 비용 함수는 미분 가능하지 않기 때문에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경사 하강법을 적용 할 때에 서브</a:t>
                </a:r>
                <a:r>
                  <a:rPr lang="en-US" altLang="ko-KR" b="1" dirty="0"/>
                  <a:t>-</a:t>
                </a:r>
                <a:r>
                  <a:rPr lang="ko-KR" altLang="en-US" b="1" dirty="0" err="1"/>
                  <a:t>그레디언트</a:t>
                </a:r>
                <a:r>
                  <a:rPr lang="ko-KR" altLang="en-US" b="1" dirty="0"/>
                  <a:t> 벡터를 사용한다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8208912" cy="5632311"/>
              </a:xfrm>
              <a:prstGeom prst="rect">
                <a:avLst/>
              </a:prstGeom>
              <a:blipFill>
                <a:blip r:embed="rId3"/>
                <a:stretch>
                  <a:fillRect l="-1189" t="-866" b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712778D-B3EC-4291-9321-1E41034B1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124744"/>
            <a:ext cx="4248472" cy="20647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C42BD4-FB1B-490E-ACDF-04A60E867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28800"/>
            <a:ext cx="4320478" cy="9361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592920B-944B-4BDF-9191-63D9643CA07C}"/>
              </a:ext>
            </a:extLst>
          </p:cNvPr>
          <p:cNvSpPr txBox="1"/>
          <p:nvPr/>
        </p:nvSpPr>
        <p:spPr>
          <a:xfrm>
            <a:off x="1303732" y="2647945"/>
            <a:ext cx="233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서브</a:t>
            </a:r>
            <a:r>
              <a:rPr lang="en-US" altLang="ko-KR" sz="1200" b="1" dirty="0"/>
              <a:t>-</a:t>
            </a:r>
            <a:r>
              <a:rPr lang="ko-KR" altLang="en-US" sz="1200" b="1" dirty="0" err="1"/>
              <a:t>그레디언트</a:t>
            </a:r>
            <a:r>
              <a:rPr lang="ko-KR" altLang="en-US" sz="1200" b="1" dirty="0"/>
              <a:t> 벡터 </a:t>
            </a:r>
            <a:r>
              <a:rPr lang="en-US" altLang="ko-KR" sz="1200" b="1" dirty="0"/>
              <a:t>(Lasso)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903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733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조기 종료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Early Stopping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조기</a:t>
            </a:r>
            <a:r>
              <a:rPr lang="en-US" altLang="ko-KR" b="1" dirty="0"/>
              <a:t> </a:t>
            </a:r>
            <a:r>
              <a:rPr lang="ko-KR" altLang="en-US" b="1" dirty="0"/>
              <a:t>종료는 모델의 검증 세트에 대한 </a:t>
            </a:r>
            <a:r>
              <a:rPr lang="en-US" altLang="ko-KR" b="1" dirty="0"/>
              <a:t>RMSE</a:t>
            </a:r>
            <a:r>
              <a:rPr lang="ko-KR" altLang="en-US" b="1" dirty="0"/>
              <a:t>를 측정하여 최소가 되는 지점에서 학습을 멈춰 과대적합을 막는 기법이다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모델의 파라미터로 </a:t>
            </a:r>
            <a:r>
              <a:rPr lang="en-US" altLang="ko-KR" b="1" dirty="0" err="1"/>
              <a:t>warm_start</a:t>
            </a:r>
            <a:r>
              <a:rPr lang="ko-KR" altLang="en-US" b="1" dirty="0"/>
              <a:t>를 </a:t>
            </a:r>
            <a:r>
              <a:rPr lang="en-US" altLang="ko-KR" b="1" dirty="0"/>
              <a:t>True</a:t>
            </a:r>
            <a:r>
              <a:rPr lang="ko-KR" altLang="en-US" b="1" dirty="0"/>
              <a:t>로 설정하면</a:t>
            </a:r>
            <a:r>
              <a:rPr lang="en-US" altLang="ko-KR" b="1" dirty="0"/>
              <a:t>, fit() </a:t>
            </a:r>
            <a:r>
              <a:rPr lang="ko-KR" altLang="en-US" b="1" dirty="0"/>
              <a:t>메소드를 호출했을 때에</a:t>
            </a:r>
            <a:r>
              <a:rPr lang="en-US" altLang="ko-KR" b="1" dirty="0"/>
              <a:t>, </a:t>
            </a:r>
            <a:r>
              <a:rPr lang="ko-KR" altLang="en-US" b="1" dirty="0"/>
              <a:t>훈련을 이어서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3A8320-5D21-4424-8109-615FE1A4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61" y="1646598"/>
            <a:ext cx="3801678" cy="24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149" y="149782"/>
            <a:ext cx="192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로지스틱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8208912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Logistic Regression(1)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err="1"/>
                  <a:t>시그모이드</a:t>
                </a:r>
                <a:r>
                  <a:rPr lang="ko-KR" altLang="en-US" b="1" dirty="0"/>
                  <a:t> 함수는 입력으로 어떤 값이 들어오더라도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b="1" dirty="0"/>
                  <a:t>의 값을 갖는다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로지스틱 회귀는 예측 결과를 </a:t>
                </a:r>
                <a:r>
                  <a:rPr lang="ko-KR" altLang="en-US" b="1" dirty="0" err="1"/>
                  <a:t>시그모이드</a:t>
                </a:r>
                <a:r>
                  <a:rPr lang="ko-KR" altLang="en-US" b="1" dirty="0"/>
                  <a:t> 함수로 나타내 해당 클래스에 속할 확률을 나타낸다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로지스틱 회귀는 추정 확률이 </a:t>
                </a:r>
                <a:r>
                  <a:rPr lang="en-US" altLang="ko-KR" b="1" dirty="0"/>
                  <a:t>0.5 </a:t>
                </a:r>
                <a:r>
                  <a:rPr lang="ko-KR" altLang="en-US" b="1" dirty="0"/>
                  <a:t>이상일 때 양성</a:t>
                </a:r>
                <a:r>
                  <a:rPr lang="en-US" altLang="ko-KR" b="1" dirty="0"/>
                  <a:t>, 0.5 </a:t>
                </a:r>
                <a:r>
                  <a:rPr lang="ko-KR" altLang="en-US" b="1" dirty="0"/>
                  <a:t>미만일 때 음성 클래스를 나타낸다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8208912" cy="5724644"/>
              </a:xfrm>
              <a:prstGeom prst="rect">
                <a:avLst/>
              </a:prstGeom>
              <a:blipFill>
                <a:blip r:embed="rId3"/>
                <a:stretch>
                  <a:fillRect l="-1189" t="-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8E6ACFCF-32F1-48D6-957C-D733D75E5AE2}"/>
              </a:ext>
            </a:extLst>
          </p:cNvPr>
          <p:cNvGrpSpPr/>
          <p:nvPr/>
        </p:nvGrpSpPr>
        <p:grpSpPr>
          <a:xfrm>
            <a:off x="1162293" y="1849802"/>
            <a:ext cx="2573519" cy="1074515"/>
            <a:chOff x="1162293" y="1700808"/>
            <a:chExt cx="2573519" cy="10745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48F193-7B17-47EE-B6FB-0FA877AB0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2293" y="1700808"/>
              <a:ext cx="1619476" cy="7144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1E616F-ECCC-4349-BB8C-496E715A87F5}"/>
                </a:ext>
              </a:extLst>
            </p:cNvPr>
            <p:cNvSpPr txBox="1"/>
            <p:nvPr/>
          </p:nvSpPr>
          <p:spPr>
            <a:xfrm>
              <a:off x="1403648" y="2498324"/>
              <a:ext cx="2332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시그모이드</a:t>
              </a:r>
              <a:r>
                <a:rPr lang="ko-KR" altLang="en-US" sz="1200" b="1" dirty="0"/>
                <a:t> 함수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3C6603-D8B4-4558-AEC4-3909453C2428}"/>
              </a:ext>
            </a:extLst>
          </p:cNvPr>
          <p:cNvGrpSpPr/>
          <p:nvPr/>
        </p:nvGrpSpPr>
        <p:grpSpPr>
          <a:xfrm>
            <a:off x="3535980" y="1973644"/>
            <a:ext cx="2332164" cy="951300"/>
            <a:chOff x="3535980" y="1824650"/>
            <a:chExt cx="2332164" cy="9513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0EA422-9C2D-4CB6-AD04-64DF4B68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8401" y="1824650"/>
              <a:ext cx="1695687" cy="46679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4F4DBD-73A6-43B3-9B2F-6486838D934D}"/>
                </a:ext>
              </a:extLst>
            </p:cNvPr>
            <p:cNvSpPr txBox="1"/>
            <p:nvPr/>
          </p:nvSpPr>
          <p:spPr>
            <a:xfrm>
              <a:off x="3535980" y="2498951"/>
              <a:ext cx="2332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로지스틱 </a:t>
              </a:r>
              <a:r>
                <a:rPr lang="ko-KR" altLang="en-US" sz="1200" b="1"/>
                <a:t>회귀의 확률 추정</a:t>
              </a:r>
              <a:endParaRPr lang="ko-KR" altLang="en-US" sz="12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FE2CF-ECD3-47FE-B5E4-F34D78796BBD}"/>
              </a:ext>
            </a:extLst>
          </p:cNvPr>
          <p:cNvGrpSpPr/>
          <p:nvPr/>
        </p:nvGrpSpPr>
        <p:grpSpPr>
          <a:xfrm>
            <a:off x="6200276" y="1834099"/>
            <a:ext cx="2332164" cy="1090217"/>
            <a:chOff x="6200276" y="1685105"/>
            <a:chExt cx="2332164" cy="109021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23BAF14-D2F5-4535-B35A-FFFA3EE93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0715" y="1685105"/>
              <a:ext cx="1743318" cy="72400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1DB957-E2A9-43A4-BE26-712AFC222E9B}"/>
                </a:ext>
              </a:extLst>
            </p:cNvPr>
            <p:cNvSpPr txBox="1"/>
            <p:nvPr/>
          </p:nvSpPr>
          <p:spPr>
            <a:xfrm>
              <a:off x="6200276" y="2498323"/>
              <a:ext cx="2332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로지스틱 회귀 모델의 예측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60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149" y="149782"/>
            <a:ext cx="192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로지스틱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1" y="932008"/>
                <a:ext cx="8263707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Logistic Regression(2)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위의 두 비용 함수는 </a:t>
                </a:r>
                <a:r>
                  <a:rPr lang="en-US" altLang="ko-KR" b="1" dirty="0"/>
                  <a:t>y </a:t>
                </a:r>
                <a:r>
                  <a:rPr lang="ko-KR" altLang="en-US" b="1" dirty="0"/>
                  <a:t>값에 따라서 반대의 예측을 하는 경우에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b="1" dirty="0"/>
                  <a:t>의 값을 갖기 때문에 타당하다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로지스틱 회귀의 비용 함수를 최소로 하는 정규방정식은 존재하지 않지만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볼록 함수 형태이므로 경사 하강법으로 전역 최솟값을 찾을 수 있다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932008"/>
                <a:ext cx="8263707" cy="5539978"/>
              </a:xfrm>
              <a:prstGeom prst="rect">
                <a:avLst/>
              </a:prstGeom>
              <a:blipFill>
                <a:blip r:embed="rId3"/>
                <a:stretch>
                  <a:fillRect l="-1181" t="-880" r="-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66E80C-0B7E-42BB-A523-3B63C0ADB615}"/>
              </a:ext>
            </a:extLst>
          </p:cNvPr>
          <p:cNvGrpSpPr/>
          <p:nvPr/>
        </p:nvGrpSpPr>
        <p:grpSpPr>
          <a:xfrm>
            <a:off x="321287" y="1772816"/>
            <a:ext cx="2300445" cy="1886901"/>
            <a:chOff x="321287" y="1583705"/>
            <a:chExt cx="2300445" cy="188690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E16D47-F27B-468D-9207-06E547593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87" y="1583705"/>
              <a:ext cx="2300445" cy="1519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8BCF3A-FDFF-490C-901D-39B7858B7902}"/>
                </a:ext>
              </a:extLst>
            </p:cNvPr>
            <p:cNvSpPr txBox="1"/>
            <p:nvPr/>
          </p:nvSpPr>
          <p:spPr>
            <a:xfrm>
              <a:off x="683568" y="3193607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y = 1 </a:t>
              </a:r>
              <a:r>
                <a:rPr lang="ko-KR" altLang="en-US" sz="1200" b="1" dirty="0"/>
                <a:t>일 때 비용 함수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3E4E3A-D83B-417D-8454-A35835C791CD}"/>
              </a:ext>
            </a:extLst>
          </p:cNvPr>
          <p:cNvGrpSpPr/>
          <p:nvPr/>
        </p:nvGrpSpPr>
        <p:grpSpPr>
          <a:xfrm>
            <a:off x="2699792" y="1780420"/>
            <a:ext cx="2285556" cy="1879296"/>
            <a:chOff x="2843808" y="1591309"/>
            <a:chExt cx="2285556" cy="187929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A2D1E00-CF50-4EAC-8356-BF33C1A84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591309"/>
              <a:ext cx="2285556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3422AB-06CE-44DD-BC94-E9F5AD7398F8}"/>
                </a:ext>
              </a:extLst>
            </p:cNvPr>
            <p:cNvSpPr txBox="1"/>
            <p:nvPr/>
          </p:nvSpPr>
          <p:spPr>
            <a:xfrm>
              <a:off x="3203848" y="3193606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y = 0 </a:t>
              </a:r>
              <a:r>
                <a:rPr lang="ko-KR" altLang="en-US" sz="1200" b="1" dirty="0"/>
                <a:t>일 때 비용 함수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943CB5-870B-4EA7-AA0E-C8DDE4BBEBC3}"/>
              </a:ext>
            </a:extLst>
          </p:cNvPr>
          <p:cNvGrpSpPr/>
          <p:nvPr/>
        </p:nvGrpSpPr>
        <p:grpSpPr>
          <a:xfrm>
            <a:off x="5004048" y="1817911"/>
            <a:ext cx="3789425" cy="864096"/>
            <a:chOff x="5004048" y="1628800"/>
            <a:chExt cx="3789425" cy="8640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FEEE8F-D497-4DAF-93A2-1D8B2877D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4048" y="1628800"/>
              <a:ext cx="3789425" cy="50405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3D4A6B-E731-409A-81B8-A0062AE72079}"/>
                </a:ext>
              </a:extLst>
            </p:cNvPr>
            <p:cNvSpPr txBox="1"/>
            <p:nvPr/>
          </p:nvSpPr>
          <p:spPr>
            <a:xfrm>
              <a:off x="5940152" y="2215897"/>
              <a:ext cx="1971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로지스틱 회귀 비용 함수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3DF65B-BD1F-4CF2-BC63-7307D75B7E70}"/>
              </a:ext>
            </a:extLst>
          </p:cNvPr>
          <p:cNvGrpSpPr/>
          <p:nvPr/>
        </p:nvGrpSpPr>
        <p:grpSpPr>
          <a:xfrm>
            <a:off x="5388837" y="2754015"/>
            <a:ext cx="3019846" cy="1008112"/>
            <a:chOff x="5388837" y="2492896"/>
            <a:chExt cx="3019846" cy="100811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4CC72D8-2999-457D-8677-5D8FF52A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8837" y="2492896"/>
              <a:ext cx="3019846" cy="74305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5A64F0-919A-4503-94A8-C21E61C96FD5}"/>
                </a:ext>
              </a:extLst>
            </p:cNvPr>
            <p:cNvSpPr txBox="1"/>
            <p:nvPr/>
          </p:nvSpPr>
          <p:spPr>
            <a:xfrm>
              <a:off x="5580112" y="3224009"/>
              <a:ext cx="27484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로지스틱 회귀 </a:t>
              </a:r>
              <a:r>
                <a:rPr lang="ko-KR" altLang="en-US" sz="1200" b="1"/>
                <a:t>비용 함수의 편도함수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541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149" y="149782"/>
            <a:ext cx="192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로지스틱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1" y="932008"/>
                <a:ext cx="8263707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Logistic Regression(3)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로지스틱 회귀에서 특성의 수가 많을수록 성능이 좋아진다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클래스를 나누는 결정 경계는 모델이 </a:t>
                </a:r>
                <a:r>
                  <a:rPr lang="en-US" altLang="ko-KR" b="1" dirty="0"/>
                  <a:t>50% </a:t>
                </a:r>
                <a:r>
                  <a:rPr lang="ko-KR" altLang="en-US" b="1" dirty="0"/>
                  <a:t>확률을 예측하는 지점이다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위의 데이터는 특성이 </a:t>
                </a:r>
                <a:r>
                  <a:rPr lang="en-US" altLang="ko-KR" b="1" dirty="0"/>
                  <a:t>2</a:t>
                </a:r>
                <a:r>
                  <a:rPr lang="ko-KR" altLang="en-US" b="1" dirty="0"/>
                  <a:t>개이므로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 결정 경계는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b="1" dirty="0"/>
                  <a:t>를 만족하는 </a:t>
                </a:r>
                <a:r>
                  <a:rPr lang="en-US" altLang="ko-KR" b="1" dirty="0"/>
                  <a:t>x</a:t>
                </a:r>
                <a:r>
                  <a:rPr lang="ko-KR" altLang="en-US" b="1" dirty="0"/>
                  <a:t>들이 이루는 직선이다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932008"/>
                <a:ext cx="8263707" cy="5539978"/>
              </a:xfrm>
              <a:prstGeom prst="rect">
                <a:avLst/>
              </a:prstGeom>
              <a:blipFill>
                <a:blip r:embed="rId3"/>
                <a:stretch>
                  <a:fillRect l="-1181" t="-880" r="-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E635DAD-817B-4D8D-90C1-09C53BFB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82" y="1556792"/>
            <a:ext cx="5491436" cy="21408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E260F9-AE23-4294-9A59-AF8BB505701C}"/>
              </a:ext>
            </a:extLst>
          </p:cNvPr>
          <p:cNvSpPr txBox="1"/>
          <p:nvPr/>
        </p:nvSpPr>
        <p:spPr>
          <a:xfrm>
            <a:off x="3771304" y="3729562"/>
            <a:ext cx="209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로지스틱 회귀의 결정 경계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225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149" y="149782"/>
            <a:ext cx="192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로지스틱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1" y="932008"/>
                <a:ext cx="8263707" cy="547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Softmax Regression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로지스틱 회귀 모델을 이용하여 다중 클래스를 지원하도록 일반화 한 것이 </a:t>
                </a:r>
                <a:r>
                  <a:rPr lang="ko-KR" altLang="en-US" b="1" dirty="0" err="1"/>
                  <a:t>소프트맥스</a:t>
                </a:r>
                <a:r>
                  <a:rPr lang="ko-KR" altLang="en-US" b="1" dirty="0"/>
                  <a:t> 회귀 모델이다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샘플 </a:t>
                </a:r>
                <a:r>
                  <a:rPr lang="en-US" altLang="ko-KR" b="1" dirty="0"/>
                  <a:t>x</a:t>
                </a:r>
                <a:r>
                  <a:rPr lang="ko-KR" altLang="en-US" b="1" dirty="0"/>
                  <a:t>에 대해 </a:t>
                </a:r>
                <a:r>
                  <a:rPr lang="ko-KR" altLang="en-US" b="1" dirty="0" err="1"/>
                  <a:t>소프트맥스</a:t>
                </a:r>
                <a:r>
                  <a:rPr lang="ko-KR" altLang="en-US" b="1" dirty="0"/>
                  <a:t> 회귀 모델이 각 클래스 </a:t>
                </a:r>
                <a:r>
                  <a:rPr lang="en-US" altLang="ko-KR" b="1" dirty="0"/>
                  <a:t>k</a:t>
                </a:r>
                <a:r>
                  <a:rPr lang="ko-KR" altLang="en-US" b="1" dirty="0"/>
                  <a:t>에 대한 점수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b="1" dirty="0"/>
                  <a:t>(x)</a:t>
                </a:r>
                <a:r>
                  <a:rPr lang="ko-KR" altLang="en-US" b="1" dirty="0"/>
                  <a:t>를 계산한다</a:t>
                </a:r>
                <a:r>
                  <a:rPr lang="en-US" altLang="ko-KR" b="1" dirty="0"/>
                  <a:t>.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그 점수에</a:t>
                </a:r>
                <a:r>
                  <a:rPr lang="en-US" altLang="ko-KR" b="1" dirty="0"/>
                  <a:t>, </a:t>
                </a:r>
                <a:r>
                  <a:rPr lang="ko-KR" altLang="en-US" b="1" dirty="0" err="1"/>
                  <a:t>소프트맥스</a:t>
                </a:r>
                <a:r>
                  <a:rPr lang="ko-KR" altLang="en-US" b="1" dirty="0"/>
                  <a:t> 함수를 적용시켜서 각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클래스의 확률을 구한다</a:t>
                </a:r>
                <a:r>
                  <a:rPr lang="en-US" altLang="ko-KR" b="1" dirty="0"/>
                  <a:t>.</a:t>
                </a:r>
                <a:br>
                  <a:rPr lang="en-US" altLang="ko-KR" b="1" dirty="0"/>
                </a:b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확률이 가장 높은 클래스가 예측에 해당하는 클래스이다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932008"/>
                <a:ext cx="8263707" cy="5478423"/>
              </a:xfrm>
              <a:prstGeom prst="rect">
                <a:avLst/>
              </a:prstGeom>
              <a:blipFill>
                <a:blip r:embed="rId3"/>
                <a:stretch>
                  <a:fillRect l="-1181" t="-890" b="-1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5FDB6C-344D-4558-9523-C7E2ACA09CDE}"/>
              </a:ext>
            </a:extLst>
          </p:cNvPr>
          <p:cNvGrpSpPr/>
          <p:nvPr/>
        </p:nvGrpSpPr>
        <p:grpSpPr>
          <a:xfrm>
            <a:off x="2195736" y="1585381"/>
            <a:ext cx="2096840" cy="963191"/>
            <a:chOff x="539552" y="1916832"/>
            <a:chExt cx="2096840" cy="9631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E260F9-AE23-4294-9A59-AF8BB505701C}"/>
                </a:ext>
              </a:extLst>
            </p:cNvPr>
            <p:cNvSpPr txBox="1"/>
            <p:nvPr/>
          </p:nvSpPr>
          <p:spPr>
            <a:xfrm>
              <a:off x="539552" y="2603024"/>
              <a:ext cx="2096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클래스 </a:t>
              </a:r>
              <a:r>
                <a:rPr lang="en-US" altLang="ko-KR" sz="1200" b="1" dirty="0"/>
                <a:t>k</a:t>
              </a:r>
              <a:r>
                <a:rPr lang="ko-KR" altLang="en-US" sz="1200" b="1" dirty="0"/>
                <a:t>에 대한 점수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BD5A5D-EDF9-4008-82BE-56F5A5AA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255" y="1916832"/>
              <a:ext cx="1324160" cy="39058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4147A20-0744-4233-BAF4-3AEFF1C9F360}"/>
              </a:ext>
            </a:extLst>
          </p:cNvPr>
          <p:cNvGrpSpPr/>
          <p:nvPr/>
        </p:nvGrpSpPr>
        <p:grpSpPr>
          <a:xfrm>
            <a:off x="4788024" y="1484784"/>
            <a:ext cx="2808312" cy="1063788"/>
            <a:chOff x="2759197" y="1816235"/>
            <a:chExt cx="2808312" cy="106378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81C4A97-7A39-4E9D-A5F3-41C3960B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9197" y="1816235"/>
              <a:ext cx="2676899" cy="7144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FE51E-B85C-41EC-B0B7-D6339EE545D6}"/>
                </a:ext>
              </a:extLst>
            </p:cNvPr>
            <p:cNvSpPr txBox="1"/>
            <p:nvPr/>
          </p:nvSpPr>
          <p:spPr>
            <a:xfrm>
              <a:off x="3470669" y="2603024"/>
              <a:ext cx="2096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소프트맥스</a:t>
              </a:r>
              <a:r>
                <a:rPr lang="ko-KR" altLang="en-US" sz="1200" b="1" dirty="0"/>
                <a:t> 함수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3D07076-25E9-453B-809A-594427AAA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474" y="2759626"/>
            <a:ext cx="4477099" cy="4800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333EF5-7768-444A-81F1-19A89C891FD3}"/>
              </a:ext>
            </a:extLst>
          </p:cNvPr>
          <p:cNvSpPr txBox="1"/>
          <p:nvPr/>
        </p:nvSpPr>
        <p:spPr>
          <a:xfrm>
            <a:off x="3699296" y="3250685"/>
            <a:ext cx="252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소프트맥스</a:t>
            </a:r>
            <a:r>
              <a:rPr lang="ko-KR" altLang="en-US" sz="1200" b="1" dirty="0"/>
              <a:t> 함수의 클래스 예측</a:t>
            </a:r>
          </a:p>
        </p:txBody>
      </p:sp>
    </p:spTree>
    <p:extLst>
      <p:ext uri="{BB962C8B-B14F-4D97-AF65-F5344CB8AC3E}">
        <p14:creationId xmlns:p14="http://schemas.microsoft.com/office/powerpoint/2010/main" val="257749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선형 회귀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다항 회귀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규제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조기 종료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로지스틱 회귀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석 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선형 회귀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독립변수와 종속변수가 선형적인 관련성이 있다는 전제하에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주어진 데이터들을 대표하는 하나의 적합한 선을 찾는 것이다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머신 러닝에서는 데이터의 특성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와 레이블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b="1" dirty="0"/>
                  <a:t>이 주어질 때에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의 관계를 이용하여 모델 파라미터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구하는 것이다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5262979"/>
              </a:xfrm>
              <a:prstGeom prst="rect">
                <a:avLst/>
              </a:prstGeom>
              <a:blipFill>
                <a:blip r:embed="rId3"/>
                <a:stretch>
                  <a:fillRect l="-1220" t="-926" r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2D8DFFA-E4F5-4B71-B8DA-FA33D2F0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564095"/>
            <a:ext cx="4248472" cy="2729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4258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모델의 성능 측정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모델이 예측한 모델 파라미터에 대한 성능을 측정한다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예측 값과 실제 값을 비교하는 </a:t>
                </a:r>
                <a:r>
                  <a:rPr lang="en-US" altLang="ko-KR" b="1" dirty="0"/>
                  <a:t>‘</a:t>
                </a:r>
                <a:r>
                  <a:rPr lang="ko-KR" altLang="en-US" b="1" dirty="0"/>
                  <a:t>평균 제곱 오차</a:t>
                </a:r>
                <a:r>
                  <a:rPr lang="en-US" altLang="ko-KR" b="1" dirty="0"/>
                  <a:t>‘</a:t>
                </a:r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사용한다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/>
                  <a:t>는 </a:t>
                </a:r>
                <a:r>
                  <a:rPr lang="en-US" altLang="ko-KR" b="1" dirty="0"/>
                  <a:t>i </a:t>
                </a:r>
                <a:r>
                  <a:rPr lang="ko-KR" altLang="en-US" b="1" dirty="0"/>
                  <a:t>번째 샘플에 대한 예측 값이고</a:t>
                </a:r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/>
                  <a:t>는 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번째 샘플에 대한 실제 값이다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비용함수인 </a:t>
                </a:r>
                <a:r>
                  <a:rPr lang="en-US" altLang="ko-KR" b="1" dirty="0"/>
                  <a:t>MSE(X, h)</a:t>
                </a:r>
                <a:r>
                  <a:rPr lang="ko-KR" altLang="en-US" b="1" dirty="0"/>
                  <a:t>를 최소로 만드는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 찾는 것이 목적이다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4258795"/>
              </a:xfrm>
              <a:prstGeom prst="rect">
                <a:avLst/>
              </a:prstGeom>
              <a:blipFill>
                <a:blip r:embed="rId3"/>
                <a:stretch>
                  <a:fillRect l="-1220" t="-1144" b="-1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2175568-47B3-461A-AD2D-10888C532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51" y="1772816"/>
            <a:ext cx="298174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7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538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정규방정식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 함수를 최소화하는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 찾기 위한 해석적인 방법이다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b="1" dirty="0"/>
                  <a:t>은 비용함수를 최소로 만드는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이고</a:t>
                </a:r>
                <a:r>
                  <a:rPr lang="en-US" altLang="ko-KR" b="1" dirty="0"/>
                  <a:t>, y</a:t>
                </a:r>
                <a:r>
                  <a:rPr lang="ko-KR" altLang="en-US" b="1" dirty="0"/>
                  <a:t>는 샘플 데이터의 타겟 벡터이다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정규방정식은 특성의 수가 </a:t>
                </a:r>
                <a:r>
                  <a:rPr lang="en-US" altLang="ko-KR" b="1" dirty="0"/>
                  <a:t>n</a:t>
                </a:r>
                <a:r>
                  <a:rPr lang="ko-KR" altLang="en-US" b="1" dirty="0"/>
                  <a:t>일 때</a:t>
                </a:r>
                <a:r>
                  <a:rPr lang="en-US" altLang="ko-KR" b="1" dirty="0"/>
                  <a:t>, (n+1)x(n+1)</a:t>
                </a:r>
                <a:r>
                  <a:rPr lang="ko-KR" altLang="en-US" b="1" dirty="0"/>
                  <a:t>의 크기가 되는 행렬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b="1" dirty="0"/>
                  <a:t>의 역행렬을 구한다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예측의 계산 복잡도는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 ~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이므로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특성의 수가 </a:t>
                </a:r>
                <a:r>
                  <a:rPr lang="en-US" altLang="ko-KR" b="1" dirty="0"/>
                  <a:t>2</a:t>
                </a:r>
                <a:r>
                  <a:rPr lang="ko-KR" altLang="en-US" b="1" dirty="0"/>
                  <a:t>배가 되면</a:t>
                </a:r>
                <a:endParaRPr lang="en-US" altLang="ko-KR" b="1" dirty="0"/>
              </a:p>
              <a:p>
                <a:r>
                  <a:rPr lang="en-US" altLang="ko-KR" b="1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b="1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배의 연산 시간이 소요된다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훈련 샘플에 대한 예측 연산의 시간 복잡도는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𝑶</m:t>
                    </m:r>
                    <m:d>
                      <m:dPr>
                        <m:ctrlP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</m:d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이다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5384294"/>
              </a:xfrm>
              <a:prstGeom prst="rect">
                <a:avLst/>
              </a:prstGeom>
              <a:blipFill>
                <a:blip r:embed="rId3"/>
                <a:stretch>
                  <a:fillRect l="-1220"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251E0E-BE4E-4FC4-BF50-43CA04FD39D7}"/>
              </a:ext>
            </a:extLst>
          </p:cNvPr>
          <p:cNvGrpSpPr/>
          <p:nvPr/>
        </p:nvGrpSpPr>
        <p:grpSpPr>
          <a:xfrm>
            <a:off x="971600" y="1700808"/>
            <a:ext cx="1734913" cy="822644"/>
            <a:chOff x="924433" y="1772816"/>
            <a:chExt cx="1734913" cy="8226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AB997F-6390-4F3B-B999-6AB924154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433" y="1772816"/>
              <a:ext cx="1590897" cy="6287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69F376-770D-4FF7-B5A9-431170264A73}"/>
                </a:ext>
              </a:extLst>
            </p:cNvPr>
            <p:cNvSpPr txBox="1"/>
            <p:nvPr/>
          </p:nvSpPr>
          <p:spPr>
            <a:xfrm>
              <a:off x="1068449" y="2318461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정규방정식 공식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65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경사 </a:t>
                </a:r>
                <a:r>
                  <a:rPr lang="ko-KR" altLang="en-US" sz="2400" b="1" dirty="0" err="1"/>
                  <a:t>하강법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 함수의 각 모델 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b="1" dirty="0"/>
                  <a:t>에 대한 편도함수를 이용하여 </a:t>
                </a:r>
                <a:r>
                  <a:rPr lang="en-US" altLang="ko-KR" b="1" dirty="0"/>
                  <a:t>Gradient</a:t>
                </a:r>
                <a:r>
                  <a:rPr lang="ko-KR" altLang="en-US" b="1" dirty="0"/>
                  <a:t>가 가장 감소하는 방향으로 반복적으로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 재조정한다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Gradient</a:t>
                </a:r>
                <a:r>
                  <a:rPr lang="ko-KR" altLang="en-US" b="1" dirty="0"/>
                  <a:t>가 </a:t>
                </a:r>
                <a:r>
                  <a:rPr lang="en-US" altLang="ko-KR" b="1" dirty="0"/>
                  <a:t>0</a:t>
                </a:r>
                <a:r>
                  <a:rPr lang="ko-KR" altLang="en-US" b="1" dirty="0"/>
                  <a:t>이 되는 경우가 비용 함수가 최소가 되는 모델 파라미터이다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이 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전역 최솟값과 지역 최솟값이 존재하며 전역 최솟값이 위에서 말한 비용함수가 최소가 되는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 함수는 지역 최솟값을 가질 수 있기 때문에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모델의 비용 함수가 가장 최소가 되지 않을 수도 있다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5632311"/>
              </a:xfrm>
              <a:prstGeom prst="rect">
                <a:avLst/>
              </a:prstGeom>
              <a:blipFill>
                <a:blip r:embed="rId3"/>
                <a:stretch>
                  <a:fillRect l="-1220" t="-866" r="-1297" b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B9AD6F8-160B-479F-8E3D-A4B5AA7B7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498467"/>
            <a:ext cx="3456384" cy="19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err="1"/>
                  <a:t>학습률</a:t>
                </a:r>
                <a:r>
                  <a:rPr lang="en-US" altLang="ko-KR" sz="2400" b="1" dirty="0"/>
                  <a:t>(Learning Rate)</a:t>
                </a:r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Gradient</a:t>
                </a:r>
                <a:r>
                  <a:rPr lang="ko-KR" altLang="en-US" b="1" dirty="0"/>
                  <a:t>가 최소가 되는 방향으로 진행 할 때에 진행하는 정도를 의미한다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Learning Rate</a:t>
                </a:r>
                <a:r>
                  <a:rPr lang="ko-KR" altLang="en-US" b="1" dirty="0"/>
                  <a:t>에 따라서 최솟값에 수렴을 늦게 할 수 있으므로 적절한 값의 선택이 필요하다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이 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전역 최솟값과 지역 최솟값이 존재하며 전역 최솟값이 위에서 말한 비용함수가 최소가 되는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모든 특성이 같은 스케일을 가져야 최단 경로로 경사 하강법을 진행한다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5632311"/>
              </a:xfrm>
              <a:prstGeom prst="rect">
                <a:avLst/>
              </a:prstGeom>
              <a:blipFill>
                <a:blip r:embed="rId3"/>
                <a:stretch>
                  <a:fillRect l="-1220" t="-866" r="-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BEA6B80-D3E1-4F79-B344-685A107C7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19" y="1739795"/>
            <a:ext cx="3129681" cy="16999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F53A82-404B-4449-BED4-ABCC5122B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1739795"/>
            <a:ext cx="3129681" cy="17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배치 경사 </a:t>
                </a:r>
                <a:r>
                  <a:rPr lang="ko-KR" altLang="en-US" sz="2400" b="1" dirty="0" err="1"/>
                  <a:t>하강법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배치 경사 하강법은 매 스텝에 전체 샘플을 사용하기 때문에 큰 데이터 셋에서는 느리다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Gradient </a:t>
                </a:r>
                <a:r>
                  <a:rPr lang="ko-KR" altLang="en-US" b="1" dirty="0"/>
                  <a:t>벡터는 비용 함수를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에 대해 편미분한 형태이다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학습 시간이 느리다는 단점을 해결하기 위해 확률적 경사 하강법과 미니</a:t>
                </a:r>
                <a:r>
                  <a:rPr lang="en-US" altLang="ko-KR" b="1" dirty="0"/>
                  <a:t>-</a:t>
                </a:r>
                <a:r>
                  <a:rPr lang="ko-KR" altLang="en-US" b="1" dirty="0"/>
                  <a:t>배치 경사 하강법을 사용한다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4985980"/>
              </a:xfrm>
              <a:prstGeom prst="rect">
                <a:avLst/>
              </a:prstGeom>
              <a:blipFill>
                <a:blip r:embed="rId3"/>
                <a:stretch>
                  <a:fillRect l="-1220" t="-978" r="-610" b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B61BC321-7258-4344-AC4D-342EBA770554}"/>
              </a:ext>
            </a:extLst>
          </p:cNvPr>
          <p:cNvGrpSpPr/>
          <p:nvPr/>
        </p:nvGrpSpPr>
        <p:grpSpPr>
          <a:xfrm>
            <a:off x="5562089" y="1556792"/>
            <a:ext cx="3150371" cy="1870318"/>
            <a:chOff x="862811" y="1484784"/>
            <a:chExt cx="3133125" cy="201622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8F12F0-8BE0-49DA-80FE-2B8FCCCBA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811" y="1484784"/>
              <a:ext cx="3133125" cy="17778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E305E-83C2-4CB6-8AD5-4D11899DD63C}"/>
                </a:ext>
              </a:extLst>
            </p:cNvPr>
            <p:cNvSpPr txBox="1"/>
            <p:nvPr/>
          </p:nvSpPr>
          <p:spPr>
            <a:xfrm>
              <a:off x="1259632" y="3224009"/>
              <a:ext cx="2073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비용 함수의 </a:t>
              </a:r>
              <a:r>
                <a:rPr lang="en-US" altLang="ko-KR" sz="1200" b="1" dirty="0"/>
                <a:t>Gradient </a:t>
              </a:r>
              <a:r>
                <a:rPr lang="ko-KR" altLang="en-US" sz="1200" b="1" dirty="0"/>
                <a:t>벡터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769E15-6153-4B43-8ABD-C17868D9DFF1}"/>
              </a:ext>
            </a:extLst>
          </p:cNvPr>
          <p:cNvGrpSpPr/>
          <p:nvPr/>
        </p:nvGrpSpPr>
        <p:grpSpPr>
          <a:xfrm>
            <a:off x="537632" y="1536747"/>
            <a:ext cx="4970472" cy="2036269"/>
            <a:chOff x="504672" y="1412776"/>
            <a:chExt cx="4976584" cy="218028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068F7F8-53F4-407F-8EB1-B8858D668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672" y="1412776"/>
              <a:ext cx="4976584" cy="200319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393742-829B-42F2-B787-0EF46AD3ADF2}"/>
                </a:ext>
              </a:extLst>
            </p:cNvPr>
            <p:cNvSpPr txBox="1"/>
            <p:nvPr/>
          </p:nvSpPr>
          <p:spPr>
            <a:xfrm>
              <a:off x="1982548" y="3316062"/>
              <a:ext cx="2085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Learning Rate</a:t>
              </a:r>
              <a:r>
                <a:rPr lang="ko-KR" altLang="en-US" sz="1200" b="1" dirty="0"/>
                <a:t>에 따른 스텝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8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확률적 경사 </a:t>
            </a:r>
            <a:r>
              <a:rPr lang="ko-KR" altLang="en-US" sz="2400" b="1" dirty="0" err="1"/>
              <a:t>하강법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확률적 경사 하강법은 매 스텝 마다 한 개의 샘플을 무작위로 선택해 경사 하강법을 실시한다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일반적으로</a:t>
            </a:r>
            <a:r>
              <a:rPr lang="en-US" altLang="ko-KR" b="1" dirty="0"/>
              <a:t>, </a:t>
            </a:r>
            <a:r>
              <a:rPr lang="ko-KR" altLang="en-US" b="1" dirty="0"/>
              <a:t>한 </a:t>
            </a:r>
            <a:r>
              <a:rPr lang="en-US" altLang="ko-KR" b="1" dirty="0"/>
              <a:t>epoch</a:t>
            </a:r>
            <a:r>
              <a:rPr lang="ko-KR" altLang="en-US" b="1" dirty="0"/>
              <a:t>에 대해 </a:t>
            </a:r>
            <a:r>
              <a:rPr lang="en-US" altLang="ko-KR" b="1" dirty="0"/>
              <a:t>m(</a:t>
            </a:r>
            <a:r>
              <a:rPr lang="ko-KR" altLang="en-US" b="1" dirty="0"/>
              <a:t>샘플의 수</a:t>
            </a:r>
            <a:r>
              <a:rPr lang="en-US" altLang="ko-KR" b="1" dirty="0"/>
              <a:t>)</a:t>
            </a:r>
            <a:r>
              <a:rPr lang="ko-KR" altLang="en-US" b="1" dirty="0"/>
              <a:t>번 반복된다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배치 경사 하강법에 비해 학습 속도는 빠르지만 훨씬 불안정하다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최솟값에 근접하겠지만 배치 경사 하강법처럼 최솟값을 구하지는 못한다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확률적 경사 하강법의 무작위성은 지역 최솟값을 피하도록 해준다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지역 최솟값은 피하면서 최적의 모델 파라미터를 찾을 수 있도록 </a:t>
            </a:r>
            <a:r>
              <a:rPr lang="en-US" altLang="ko-KR" b="1" dirty="0"/>
              <a:t>Learning Schedule</a:t>
            </a:r>
            <a:r>
              <a:rPr lang="ko-KR" altLang="en-US" b="1" dirty="0"/>
              <a:t>을 설정하여 </a:t>
            </a:r>
            <a:r>
              <a:rPr lang="ko-KR" altLang="en-US" b="1" dirty="0" err="1"/>
              <a:t>학습률의</a:t>
            </a:r>
            <a:r>
              <a:rPr lang="ko-KR" altLang="en-US" b="1" dirty="0"/>
              <a:t> 크기를 스텝이 지날수록 점점 줄여간다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0837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1368</Words>
  <Application>Microsoft Office PowerPoint</Application>
  <PresentationFormat>화면 슬라이드 쇼(4:3)</PresentationFormat>
  <Paragraphs>390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70</cp:revision>
  <dcterms:created xsi:type="dcterms:W3CDTF">2016-11-03T20:47:04Z</dcterms:created>
  <dcterms:modified xsi:type="dcterms:W3CDTF">2021-02-08T13:12:29Z</dcterms:modified>
</cp:coreProperties>
</file>