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60" r:id="rId3"/>
    <p:sldId id="287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3" r:id="rId13"/>
    <p:sldId id="314" r:id="rId14"/>
    <p:sldId id="315" r:id="rId15"/>
    <p:sldId id="316" r:id="rId16"/>
    <p:sldId id="317" r:id="rId17"/>
    <p:sldId id="318" r:id="rId18"/>
    <p:sldId id="320" r:id="rId19"/>
    <p:sldId id="321" r:id="rId20"/>
    <p:sldId id="322" r:id="rId21"/>
    <p:sldId id="323" r:id="rId22"/>
    <p:sldId id="327" r:id="rId23"/>
    <p:sldId id="324" r:id="rId24"/>
    <p:sldId id="325" r:id="rId25"/>
    <p:sldId id="326" r:id="rId26"/>
    <p:sldId id="328" r:id="rId27"/>
    <p:sldId id="329" r:id="rId28"/>
    <p:sldId id="330" r:id="rId29"/>
    <p:sldId id="331" r:id="rId30"/>
    <p:sldId id="332" r:id="rId31"/>
    <p:sldId id="333" r:id="rId32"/>
    <p:sldId id="259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석준" initials="이석" lastIdx="1" clrIdx="0">
    <p:extLst>
      <p:ext uri="{19B8F6BF-5375-455C-9EA6-DF929625EA0E}">
        <p15:presenceInfo xmlns:p15="http://schemas.microsoft.com/office/powerpoint/2012/main" userId="8ffaee84be60e1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27" autoAdjust="0"/>
  </p:normalViewPr>
  <p:slideViewPr>
    <p:cSldViewPr>
      <p:cViewPr varScale="1">
        <p:scale>
          <a:sx n="70" d="100"/>
          <a:sy n="70" d="100"/>
        </p:scale>
        <p:origin x="181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서포트 벡터 </a:t>
            </a:r>
            <a:r>
              <a:rPr lang="ko-KR" altLang="en-US" sz="1200" dirty="0" err="1"/>
              <a:t>머신의</a:t>
            </a:r>
            <a:r>
              <a:rPr lang="ko-KR" altLang="en-US" sz="1200" dirty="0"/>
              <a:t> 발표를 맡은 이석준입니다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지금부터 발표 시작하겠습니다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가장 기본 컨셉은 왼쪽 그림에서 나타난 것처럼 클래스 사이에 마진을 설정하는 것입니다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장점으로는 이상치에 대한 영향이 적고</a:t>
            </a:r>
            <a:r>
              <a:rPr lang="en-US" altLang="ko-KR" dirty="0"/>
              <a:t>, </a:t>
            </a:r>
            <a:r>
              <a:rPr lang="ko-KR" altLang="en-US" dirty="0" err="1"/>
              <a:t>오버피팅의</a:t>
            </a:r>
            <a:r>
              <a:rPr lang="ko-KR" altLang="en-US" dirty="0"/>
              <a:t> 가능성이 낮다는 점이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단점으로는 추후에 설명드릴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대한 다양한 조합을 테스트해야 하기 때문에 학습 속도가 느리다는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80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가장 기본 컨셉은 왼쪽 그림에서 나타난 것처럼 클래스 사이에 마진을 설정하는 것입니다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장점으로는 이상치에 대한 영향이 적고</a:t>
            </a:r>
            <a:r>
              <a:rPr lang="en-US" altLang="ko-KR" dirty="0"/>
              <a:t>, </a:t>
            </a:r>
            <a:r>
              <a:rPr lang="ko-KR" altLang="en-US" dirty="0" err="1"/>
              <a:t>오버피팅의</a:t>
            </a:r>
            <a:r>
              <a:rPr lang="ko-KR" altLang="en-US" dirty="0"/>
              <a:t> 가능성이 낮다는 점이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단점으로는 추후에 설명드릴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대한 다양한 조합을 테스트해야 하기 때문에 학습 속도가 느리다는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37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가장 기본 컨셉은 왼쪽 그림에서 나타난 것처럼 클래스 사이에 마진을 설정하는 것입니다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장점으로는 이상치에 대한 영향이 적고</a:t>
            </a:r>
            <a:r>
              <a:rPr lang="en-US" altLang="ko-KR" dirty="0"/>
              <a:t>, </a:t>
            </a:r>
            <a:r>
              <a:rPr lang="ko-KR" altLang="en-US" dirty="0" err="1"/>
              <a:t>오버피팅의</a:t>
            </a:r>
            <a:r>
              <a:rPr lang="ko-KR" altLang="en-US" dirty="0"/>
              <a:t> 가능성이 낮다는 점이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단점으로는 추후에 설명드릴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대한 다양한 조합을 테스트해야 하기 때문에 학습 속도가 느리다는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187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가장 기본 컨셉은 왼쪽 그림에서 나타난 것처럼 클래스 사이에 마진을 설정하는 것입니다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장점으로는 이상치에 대한 영향이 적고</a:t>
            </a:r>
            <a:r>
              <a:rPr lang="en-US" altLang="ko-KR" dirty="0"/>
              <a:t>, </a:t>
            </a:r>
            <a:r>
              <a:rPr lang="ko-KR" altLang="en-US" dirty="0" err="1"/>
              <a:t>오버피팅의</a:t>
            </a:r>
            <a:r>
              <a:rPr lang="ko-KR" altLang="en-US" dirty="0"/>
              <a:t> 가능성이 낮다는 점이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단점으로는 추후에 설명드릴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대한 다양한 조합을 테스트해야 하기 때문에 학습 속도가 느리다는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454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가장 기본 컨셉은 왼쪽 그림에서 나타난 것처럼 클래스 사이에 마진을 설정하는 것입니다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장점으로는 이상치에 대한 영향이 적고</a:t>
            </a:r>
            <a:r>
              <a:rPr lang="en-US" altLang="ko-KR" dirty="0"/>
              <a:t>, </a:t>
            </a:r>
            <a:r>
              <a:rPr lang="ko-KR" altLang="en-US" dirty="0" err="1"/>
              <a:t>오버피팅의</a:t>
            </a:r>
            <a:r>
              <a:rPr lang="ko-KR" altLang="en-US" dirty="0"/>
              <a:t> 가능성이 낮다는 점이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단점으로는 추후에 설명드릴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대한 다양한 조합을 테스트해야 하기 때문에 학습 속도가 느리다는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531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가장 기본 컨셉은 왼쪽 그림에서 나타난 것처럼 클래스 사이에 마진을 설정하는 것입니다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장점으로는 이상치에 대한 영향이 적고</a:t>
            </a:r>
            <a:r>
              <a:rPr lang="en-US" altLang="ko-KR" dirty="0"/>
              <a:t>, </a:t>
            </a:r>
            <a:r>
              <a:rPr lang="ko-KR" altLang="en-US" dirty="0" err="1"/>
              <a:t>오버피팅의</a:t>
            </a:r>
            <a:r>
              <a:rPr lang="ko-KR" altLang="en-US" dirty="0"/>
              <a:t> 가능성이 낮다는 점이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단점으로는 추후에 설명드릴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대한 다양한 조합을 테스트해야 하기 때문에 학습 속도가 느리다는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71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가장 기본 컨셉은 왼쪽 그림에서 나타난 것처럼 클래스 사이에 마진을 설정하는 것입니다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장점으로는 이상치에 대한 영향이 적고</a:t>
            </a:r>
            <a:r>
              <a:rPr lang="en-US" altLang="ko-KR" dirty="0"/>
              <a:t>, </a:t>
            </a:r>
            <a:r>
              <a:rPr lang="ko-KR" altLang="en-US" dirty="0" err="1"/>
              <a:t>오버피팅의</a:t>
            </a:r>
            <a:r>
              <a:rPr lang="ko-KR" altLang="en-US" dirty="0"/>
              <a:t> 가능성이 낮다는 점이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단점으로는 추후에 설명드릴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대한 다양한 조합을 테스트해야 하기 때문에 학습 속도가 느리다는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491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가장 기본 컨셉은 왼쪽 그림에서 나타난 것처럼 클래스 사이에 마진을 설정하는 것입니다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장점으로는 이상치에 대한 영향이 적고</a:t>
            </a:r>
            <a:r>
              <a:rPr lang="en-US" altLang="ko-KR" dirty="0"/>
              <a:t>, </a:t>
            </a:r>
            <a:r>
              <a:rPr lang="ko-KR" altLang="en-US" dirty="0" err="1"/>
              <a:t>오버피팅의</a:t>
            </a:r>
            <a:r>
              <a:rPr lang="ko-KR" altLang="en-US" dirty="0"/>
              <a:t> 가능성이 낮다는 점이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단점으로는 추후에 설명드릴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대한 다양한 조합을 테스트해야 하기 때문에 학습 속도가 느리다는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684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가장 기본 컨셉은 왼쪽 그림에서 나타난 것처럼 클래스 사이에 마진을 설정하는 것입니다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장점으로는 이상치에 대한 영향이 적고</a:t>
            </a:r>
            <a:r>
              <a:rPr lang="en-US" altLang="ko-KR" dirty="0"/>
              <a:t>, </a:t>
            </a:r>
            <a:r>
              <a:rPr lang="ko-KR" altLang="en-US" dirty="0" err="1"/>
              <a:t>오버피팅의</a:t>
            </a:r>
            <a:r>
              <a:rPr lang="ko-KR" altLang="en-US" dirty="0"/>
              <a:t> 가능성이 낮다는 점이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단점으로는 추후에 설명드릴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대한 다양한 조합을 테스트해야 하기 때문에 학습 속도가 느리다는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48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가장 기본 컨셉은 왼쪽 그림에서 나타난 것처럼 클래스 사이에 마진을 설정하는 것입니다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장점으로는 이상치에 대한 영향이 적고</a:t>
            </a:r>
            <a:r>
              <a:rPr lang="en-US" altLang="ko-KR" dirty="0"/>
              <a:t>, </a:t>
            </a:r>
            <a:r>
              <a:rPr lang="ko-KR" altLang="en-US" dirty="0" err="1"/>
              <a:t>오버피팅의</a:t>
            </a:r>
            <a:r>
              <a:rPr lang="ko-KR" altLang="en-US" dirty="0"/>
              <a:t> 가능성이 낮다는 점이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단점으로는 추후에 설명드릴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대한 다양한 조합을 테스트해야 하기 때문에 학습 속도가 느리다는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12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발표는 다음과 같은 목차로 진행하겠습니다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가장 기본 컨셉은 왼쪽 그림에서 나타난 것처럼 클래스 사이에 마진을 설정하는 것입니다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장점으로는 이상치에 대한 영향이 적고</a:t>
            </a:r>
            <a:r>
              <a:rPr lang="en-US" altLang="ko-KR" dirty="0"/>
              <a:t>, </a:t>
            </a:r>
            <a:r>
              <a:rPr lang="ko-KR" altLang="en-US" dirty="0" err="1"/>
              <a:t>오버피팅의</a:t>
            </a:r>
            <a:r>
              <a:rPr lang="ko-KR" altLang="en-US" dirty="0"/>
              <a:t> 가능성이 낮다는 점이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단점으로는 추후에 설명드릴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대한 다양한 조합을 테스트해야 하기 때문에 학습 속도가 느리다는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545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가장 기본 컨셉은 왼쪽 그림에서 나타난 것처럼 클래스 사이에 마진을 설정하는 것입니다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장점으로는 이상치에 대한 영향이 적고</a:t>
            </a:r>
            <a:r>
              <a:rPr lang="en-US" altLang="ko-KR" dirty="0"/>
              <a:t>, </a:t>
            </a:r>
            <a:r>
              <a:rPr lang="ko-KR" altLang="en-US" dirty="0" err="1"/>
              <a:t>오버피팅의</a:t>
            </a:r>
            <a:r>
              <a:rPr lang="ko-KR" altLang="en-US" dirty="0"/>
              <a:t> 가능성이 낮다는 점이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단점으로는 추후에 설명드릴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대한 다양한 조합을 테스트해야 하기 때문에 학습 속도가 느리다는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630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가장 기본 컨셉은 왼쪽 그림에서 나타난 것처럼 클래스 사이에 마진을 설정하는 것입니다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장점으로는 이상치에 대한 영향이 적고</a:t>
            </a:r>
            <a:r>
              <a:rPr lang="en-US" altLang="ko-KR" dirty="0"/>
              <a:t>, </a:t>
            </a:r>
            <a:r>
              <a:rPr lang="ko-KR" altLang="en-US" dirty="0" err="1"/>
              <a:t>오버피팅의</a:t>
            </a:r>
            <a:r>
              <a:rPr lang="ko-KR" altLang="en-US" dirty="0"/>
              <a:t> 가능성이 낮다는 점이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단점으로는 추후에 설명드릴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대한 다양한 조합을 테스트해야 하기 때문에 학습 속도가 느리다는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600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가장 기본 컨셉은 왼쪽 그림에서 나타난 것처럼 클래스 사이에 마진을 설정하는 것입니다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장점으로는 이상치에 대한 영향이 적고</a:t>
            </a:r>
            <a:r>
              <a:rPr lang="en-US" altLang="ko-KR" dirty="0"/>
              <a:t>, </a:t>
            </a:r>
            <a:r>
              <a:rPr lang="ko-KR" altLang="en-US" dirty="0" err="1"/>
              <a:t>오버피팅의</a:t>
            </a:r>
            <a:r>
              <a:rPr lang="ko-KR" altLang="en-US" dirty="0"/>
              <a:t> 가능성이 낮다는 점이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단점으로는 추후에 설명드릴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대한 다양한 조합을 테스트해야 하기 때문에 학습 속도가 느리다는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821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가장 기본 컨셉은 왼쪽 그림에서 나타난 것처럼 클래스 사이에 마진을 설정하는 것입니다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장점으로는 이상치에 대한 영향이 적고</a:t>
            </a:r>
            <a:r>
              <a:rPr lang="en-US" altLang="ko-KR" dirty="0"/>
              <a:t>, </a:t>
            </a:r>
            <a:r>
              <a:rPr lang="ko-KR" altLang="en-US" dirty="0" err="1"/>
              <a:t>오버피팅의</a:t>
            </a:r>
            <a:r>
              <a:rPr lang="ko-KR" altLang="en-US" dirty="0"/>
              <a:t> 가능성이 낮다는 점이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단점으로는 추후에 설명드릴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대한 다양한 조합을 테스트해야 하기 때문에 학습 속도가 느리다는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769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가장 기본 컨셉은 왼쪽 그림에서 나타난 것처럼 클래스 사이에 마진을 설정하는 것입니다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장점으로는 이상치에 대한 영향이 적고</a:t>
            </a:r>
            <a:r>
              <a:rPr lang="en-US" altLang="ko-KR" dirty="0"/>
              <a:t>, </a:t>
            </a:r>
            <a:r>
              <a:rPr lang="ko-KR" altLang="en-US" dirty="0" err="1"/>
              <a:t>오버피팅의</a:t>
            </a:r>
            <a:r>
              <a:rPr lang="ko-KR" altLang="en-US" dirty="0"/>
              <a:t> 가능성이 낮다는 점이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단점으로는 추후에 설명드릴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대한 다양한 조합을 테스트해야 하기 때문에 학습 속도가 느리다는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210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가장 기본 컨셉은 왼쪽 그림에서 나타난 것처럼 클래스 사이에 마진을 설정하는 것입니다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장점으로는 이상치에 대한 영향이 적고</a:t>
            </a:r>
            <a:r>
              <a:rPr lang="en-US" altLang="ko-KR" dirty="0"/>
              <a:t>, </a:t>
            </a:r>
            <a:r>
              <a:rPr lang="ko-KR" altLang="en-US" dirty="0" err="1"/>
              <a:t>오버피팅의</a:t>
            </a:r>
            <a:r>
              <a:rPr lang="ko-KR" altLang="en-US" dirty="0"/>
              <a:t> 가능성이 낮다는 점이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단점으로는 추후에 설명드릴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대한 다양한 조합을 테스트해야 하기 때문에 학습 속도가 느리다는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09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가장 기본 컨셉은 왼쪽 그림에서 나타난 것처럼 클래스 사이에 마진을 설정하는 것입니다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장점으로는 이상치에 대한 영향이 적고</a:t>
            </a:r>
            <a:r>
              <a:rPr lang="en-US" altLang="ko-KR" dirty="0"/>
              <a:t>, </a:t>
            </a:r>
            <a:r>
              <a:rPr lang="ko-KR" altLang="en-US" dirty="0" err="1"/>
              <a:t>오버피팅의</a:t>
            </a:r>
            <a:r>
              <a:rPr lang="ko-KR" altLang="en-US" dirty="0"/>
              <a:t> 가능성이 낮다는 점이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단점으로는 추후에 설명드릴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대한 다양한 조합을 테스트해야 하기 때문에 학습 속도가 느리다는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61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가장 기본 컨셉은 왼쪽 그림에서 나타난 것처럼 클래스 사이에 마진을 설정하는 것입니다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장점으로는 이상치에 대한 영향이 적고</a:t>
            </a:r>
            <a:r>
              <a:rPr lang="en-US" altLang="ko-KR" dirty="0"/>
              <a:t>, </a:t>
            </a:r>
            <a:r>
              <a:rPr lang="ko-KR" altLang="en-US" dirty="0" err="1"/>
              <a:t>오버피팅의</a:t>
            </a:r>
            <a:r>
              <a:rPr lang="ko-KR" altLang="en-US" dirty="0"/>
              <a:t> 가능성이 낮다는 점이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단점으로는 추후에 설명드릴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대한 다양한 조합을 테스트해야 하기 때문에 학습 속도가 느리다는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695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가장 기본 컨셉은 왼쪽 그림에서 나타난 것처럼 클래스 사이에 마진을 설정하는 것입니다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장점으로는 이상치에 대한 영향이 적고</a:t>
            </a:r>
            <a:r>
              <a:rPr lang="en-US" altLang="ko-KR" dirty="0"/>
              <a:t>, </a:t>
            </a:r>
            <a:r>
              <a:rPr lang="ko-KR" altLang="en-US" dirty="0" err="1"/>
              <a:t>오버피팅의</a:t>
            </a:r>
            <a:r>
              <a:rPr lang="ko-KR" altLang="en-US" dirty="0"/>
              <a:t> 가능성이 낮다는 점이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단점으로는 추후에 설명드릴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대한 다양한 조합을 테스트해야 하기 때문에 학습 속도가 느리다는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4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가장 기본 컨셉은 왼쪽 그림에서 나타난 것처럼 클래스 사이에 마진을 설정하는 것입니다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장점으로는 이상치에 대한 영향이 적고</a:t>
            </a:r>
            <a:r>
              <a:rPr lang="en-US" altLang="ko-KR" dirty="0"/>
              <a:t>, </a:t>
            </a:r>
            <a:r>
              <a:rPr lang="ko-KR" altLang="en-US" dirty="0" err="1"/>
              <a:t>오버피팅의</a:t>
            </a:r>
            <a:r>
              <a:rPr lang="ko-KR" altLang="en-US" dirty="0"/>
              <a:t> 가능성이 낮다는 점이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단점으로는 추후에 설명드릴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대한 다양한 조합을 테스트해야 하기 때문에 학습 속도가 느리다는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가장 기본 컨셉은 왼쪽 그림에서 나타난 것처럼 클래스 사이에 마진을 설정하는 것입니다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장점으로는 이상치에 대한 영향이 적고</a:t>
            </a:r>
            <a:r>
              <a:rPr lang="en-US" altLang="ko-KR" dirty="0"/>
              <a:t>, </a:t>
            </a:r>
            <a:r>
              <a:rPr lang="ko-KR" altLang="en-US" dirty="0" err="1"/>
              <a:t>오버피팅의</a:t>
            </a:r>
            <a:r>
              <a:rPr lang="ko-KR" altLang="en-US" dirty="0"/>
              <a:t> 가능성이 낮다는 점이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단점으로는 추후에 설명드릴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대한 다양한 조합을 테스트해야 하기 때문에 학습 속도가 느리다는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59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가장 기본 컨셉은 왼쪽 그림에서 나타난 것처럼 클래스 사이에 마진을 설정하는 것입니다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장점으로는 이상치에 대한 영향이 적고</a:t>
            </a:r>
            <a:r>
              <a:rPr lang="en-US" altLang="ko-KR" dirty="0"/>
              <a:t>, </a:t>
            </a:r>
            <a:r>
              <a:rPr lang="ko-KR" altLang="en-US" dirty="0" err="1"/>
              <a:t>오버피팅의</a:t>
            </a:r>
            <a:r>
              <a:rPr lang="ko-KR" altLang="en-US" dirty="0"/>
              <a:t> 가능성이 낮다는 점이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단점으로는 추후에 설명드릴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대한 다양한 조합을 테스트해야 하기 때문에 학습 속도가 느리다는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2389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혹시 질문 </a:t>
            </a:r>
            <a:r>
              <a:rPr lang="ko-KR" altLang="en-US" sz="1200" dirty="0" err="1"/>
              <a:t>있으신가요</a:t>
            </a:r>
            <a:r>
              <a:rPr lang="en-US" altLang="ko-KR" sz="1200" dirty="0"/>
              <a:t>?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없으시면 이상으로 발표를 마치겠습니다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감사합니다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가장 기본 컨셉은 왼쪽 그림에서 나타난 것처럼 클래스 사이에 마진을 설정하는 것입니다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장점으로는 이상치에 대한 영향이 적고</a:t>
            </a:r>
            <a:r>
              <a:rPr lang="en-US" altLang="ko-KR" dirty="0"/>
              <a:t>, </a:t>
            </a:r>
            <a:r>
              <a:rPr lang="ko-KR" altLang="en-US" dirty="0" err="1"/>
              <a:t>오버피팅의</a:t>
            </a:r>
            <a:r>
              <a:rPr lang="ko-KR" altLang="en-US" dirty="0"/>
              <a:t> 가능성이 낮다는 점이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단점으로는 추후에 설명드릴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대한 다양한 조합을 테스트해야 하기 때문에 학습 속도가 느리다는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34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가장 기본 컨셉은 왼쪽 그림에서 나타난 것처럼 클래스 사이에 마진을 설정하는 것입니다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장점으로는 이상치에 대한 영향이 적고</a:t>
            </a:r>
            <a:r>
              <a:rPr lang="en-US" altLang="ko-KR" dirty="0"/>
              <a:t>, </a:t>
            </a:r>
            <a:r>
              <a:rPr lang="ko-KR" altLang="en-US" dirty="0" err="1"/>
              <a:t>오버피팅의</a:t>
            </a:r>
            <a:r>
              <a:rPr lang="ko-KR" altLang="en-US" dirty="0"/>
              <a:t> 가능성이 낮다는 점이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단점으로는 추후에 설명드릴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대한 다양한 조합을 테스트해야 하기 때문에 학습 속도가 느리다는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42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가장 기본 컨셉은 왼쪽 그림에서 나타난 것처럼 클래스 사이에 마진을 설정하는 것입니다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장점으로는 이상치에 대한 영향이 적고</a:t>
            </a:r>
            <a:r>
              <a:rPr lang="en-US" altLang="ko-KR" dirty="0"/>
              <a:t>, </a:t>
            </a:r>
            <a:r>
              <a:rPr lang="ko-KR" altLang="en-US" dirty="0" err="1"/>
              <a:t>오버피팅의</a:t>
            </a:r>
            <a:r>
              <a:rPr lang="ko-KR" altLang="en-US" dirty="0"/>
              <a:t> 가능성이 낮다는 점이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단점으로는 추후에 설명드릴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대한 다양한 조합을 테스트해야 하기 때문에 학습 속도가 느리다는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53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가장 기본 컨셉은 왼쪽 그림에서 나타난 것처럼 클래스 사이에 마진을 설정하는 것입니다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장점으로는 이상치에 대한 영향이 적고</a:t>
            </a:r>
            <a:r>
              <a:rPr lang="en-US" altLang="ko-KR" dirty="0"/>
              <a:t>, </a:t>
            </a:r>
            <a:r>
              <a:rPr lang="ko-KR" altLang="en-US" dirty="0" err="1"/>
              <a:t>오버피팅의</a:t>
            </a:r>
            <a:r>
              <a:rPr lang="ko-KR" altLang="en-US" dirty="0"/>
              <a:t> 가능성이 낮다는 점이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단점으로는 추후에 설명드릴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대한 다양한 조합을 테스트해야 하기 때문에 학습 속도가 느리다는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082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가장 기본 컨셉은 왼쪽 그림에서 나타난 것처럼 클래스 사이에 마진을 설정하는 것입니다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장점으로는 이상치에 대한 영향이 적고</a:t>
            </a:r>
            <a:r>
              <a:rPr lang="en-US" altLang="ko-KR" dirty="0"/>
              <a:t>, </a:t>
            </a:r>
            <a:r>
              <a:rPr lang="ko-KR" altLang="en-US" dirty="0" err="1"/>
              <a:t>오버피팅의</a:t>
            </a:r>
            <a:r>
              <a:rPr lang="ko-KR" altLang="en-US" dirty="0"/>
              <a:t> 가능성이 낮다는 점이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단점으로는 추후에 설명드릴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대한 다양한 조합을 테스트해야 하기 때문에 학습 속도가 느리다는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33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가장 기본 컨셉은 왼쪽 그림에서 나타난 것처럼 클래스 사이에 마진을 설정하는 것입니다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장점으로는 이상치에 대한 영향이 적고</a:t>
            </a:r>
            <a:r>
              <a:rPr lang="en-US" altLang="ko-KR" dirty="0"/>
              <a:t>, </a:t>
            </a:r>
            <a:r>
              <a:rPr lang="ko-KR" altLang="en-US" dirty="0" err="1"/>
              <a:t>오버피팅의</a:t>
            </a:r>
            <a:r>
              <a:rPr lang="ko-KR" altLang="en-US" dirty="0"/>
              <a:t> 가능성이 낮다는 점이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단점으로는 추후에 설명드릴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대한 다양한 조합을 테스트해야 하기 때문에 학습 속도가 느리다는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차원 축소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발표자 이 석 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ML Dimensionality Reduction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8"/>
    </mc:Choice>
    <mc:Fallback xmlns="">
      <p:transition spd="slow" advTm="316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2406" y="149782"/>
            <a:ext cx="877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PCA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808246" y="1141001"/>
            <a:ext cx="743616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PCA (</a:t>
            </a:r>
            <a:r>
              <a:rPr lang="ko-KR" altLang="en-US" sz="2400" b="1" dirty="0"/>
              <a:t>주성분 분석</a:t>
            </a:r>
            <a:r>
              <a:rPr lang="en-US" altLang="ko-KR" sz="2400" b="1" dirty="0"/>
              <a:t>)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A62B182-5856-43FF-A4A6-F68E6222F76C}"/>
              </a:ext>
            </a:extLst>
          </p:cNvPr>
          <p:cNvGrpSpPr/>
          <p:nvPr/>
        </p:nvGrpSpPr>
        <p:grpSpPr>
          <a:xfrm>
            <a:off x="251520" y="1823723"/>
            <a:ext cx="2875384" cy="2314686"/>
            <a:chOff x="251520" y="1823723"/>
            <a:chExt cx="2875384" cy="2314686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0E6CCA46-A304-42D8-A687-7D88463D0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701" y="1894519"/>
              <a:ext cx="2408203" cy="2243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6C9E7F-1D79-45A0-BB92-84C49EBAF379}"/>
                </a:ext>
              </a:extLst>
            </p:cNvPr>
            <p:cNvSpPr txBox="1"/>
            <p:nvPr/>
          </p:nvSpPr>
          <p:spPr>
            <a:xfrm>
              <a:off x="251520" y="1823723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①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834503B-B358-484E-90F8-0CAB8935B2A6}"/>
              </a:ext>
            </a:extLst>
          </p:cNvPr>
          <p:cNvGrpSpPr/>
          <p:nvPr/>
        </p:nvGrpSpPr>
        <p:grpSpPr>
          <a:xfrm>
            <a:off x="2987824" y="1831018"/>
            <a:ext cx="2968583" cy="2307391"/>
            <a:chOff x="2987824" y="1831018"/>
            <a:chExt cx="2968583" cy="2307391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29EEDF60-A22E-4111-BB95-F3D1B16F8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1984295"/>
              <a:ext cx="2464527" cy="2154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CF3F9A-299D-40F5-9658-11F30C67351F}"/>
                </a:ext>
              </a:extLst>
            </p:cNvPr>
            <p:cNvSpPr txBox="1"/>
            <p:nvPr/>
          </p:nvSpPr>
          <p:spPr>
            <a:xfrm>
              <a:off x="2987824" y="1831018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②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16A3D72-95A4-4161-B1D2-63472E7E99C5}"/>
              </a:ext>
            </a:extLst>
          </p:cNvPr>
          <p:cNvGrpSpPr/>
          <p:nvPr/>
        </p:nvGrpSpPr>
        <p:grpSpPr>
          <a:xfrm>
            <a:off x="5954016" y="1894519"/>
            <a:ext cx="2866456" cy="1971074"/>
            <a:chOff x="5954016" y="1894519"/>
            <a:chExt cx="2866456" cy="197107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5E71DEE0-B67A-40A6-A6D5-F4FE9E738E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2036" y="1916832"/>
              <a:ext cx="2468436" cy="1948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808D81-3F28-4585-BBE0-9679F56388DE}"/>
                </a:ext>
              </a:extLst>
            </p:cNvPr>
            <p:cNvSpPr txBox="1"/>
            <p:nvPr/>
          </p:nvSpPr>
          <p:spPr>
            <a:xfrm>
              <a:off x="5954016" y="1894519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③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3B5AC09-77EC-47B6-B1C4-891CB2D5E33B}"/>
              </a:ext>
            </a:extLst>
          </p:cNvPr>
          <p:cNvGrpSpPr/>
          <p:nvPr/>
        </p:nvGrpSpPr>
        <p:grpSpPr>
          <a:xfrm>
            <a:off x="251520" y="4388230"/>
            <a:ext cx="5639595" cy="1993098"/>
            <a:chOff x="251520" y="4388230"/>
            <a:chExt cx="5639595" cy="199309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431D082-B784-4928-8F73-045F104DF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1520" y="4565317"/>
              <a:ext cx="5639595" cy="181601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3D9B31-B3F3-46A2-88C7-A80F3E285873}"/>
                </a:ext>
              </a:extLst>
            </p:cNvPr>
            <p:cNvSpPr txBox="1"/>
            <p:nvPr/>
          </p:nvSpPr>
          <p:spPr>
            <a:xfrm>
              <a:off x="251520" y="4388230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④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2E8D805-7B06-4CC6-B3DF-2AAFEC9C6608}"/>
              </a:ext>
            </a:extLst>
          </p:cNvPr>
          <p:cNvGrpSpPr/>
          <p:nvPr/>
        </p:nvGrpSpPr>
        <p:grpSpPr>
          <a:xfrm>
            <a:off x="5931620" y="4365104"/>
            <a:ext cx="2920355" cy="1922863"/>
            <a:chOff x="5931620" y="4323775"/>
            <a:chExt cx="2920355" cy="192286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4F2708F-A4D3-4C17-9F07-7FAA3807A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1620" y="4388230"/>
              <a:ext cx="2920355" cy="1858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F2CEF6-FEDE-4AAB-AC70-58C7C33E223F}"/>
                </a:ext>
              </a:extLst>
            </p:cNvPr>
            <p:cNvSpPr txBox="1"/>
            <p:nvPr/>
          </p:nvSpPr>
          <p:spPr>
            <a:xfrm>
              <a:off x="5954016" y="4323775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Abadi" panose="020B0604020104020204" pitchFamily="34" charset="0"/>
                </a:rPr>
                <a:t>⑤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83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2406" y="149782"/>
            <a:ext cx="877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PCA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808246" y="1141001"/>
            <a:ext cx="743616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SVD (</a:t>
            </a:r>
            <a:r>
              <a:rPr lang="ko-KR" altLang="en-US" sz="2400" b="1" dirty="0" err="1"/>
              <a:t>특이값</a:t>
            </a:r>
            <a:r>
              <a:rPr lang="ko-KR" altLang="en-US" sz="2400" b="1" dirty="0"/>
              <a:t> 분해</a:t>
            </a:r>
            <a:r>
              <a:rPr lang="en-US" altLang="ko-KR" sz="2400" b="1" dirty="0"/>
              <a:t>)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72BD4E-3FC6-4822-AEEA-D08E7D43B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2588711"/>
            <a:ext cx="1238423" cy="4286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8A885E-9DFB-4C45-A002-89773453E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219" y="1959973"/>
            <a:ext cx="1524213" cy="16861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ED652E-72F2-46EE-B993-8393B0843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324" y="1964736"/>
            <a:ext cx="1695687" cy="167663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E5D80EB-1A22-4F8B-8ADA-0584BC6D2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1953" y="2293394"/>
            <a:ext cx="1724266" cy="1019317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D082A69-2DB5-47BA-91E1-522AA61787CB}"/>
              </a:ext>
            </a:extLst>
          </p:cNvPr>
          <p:cNvSpPr/>
          <p:nvPr/>
        </p:nvSpPr>
        <p:spPr>
          <a:xfrm>
            <a:off x="2285958" y="2659036"/>
            <a:ext cx="934424" cy="2177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E31625-75A4-4FEE-AE41-CA8FB97EE295}"/>
                  </a:ext>
                </a:extLst>
              </p:cNvPr>
              <p:cNvSpPr txBox="1"/>
              <p:nvPr/>
            </p:nvSpPr>
            <p:spPr>
              <a:xfrm>
                <a:off x="808246" y="4149080"/>
                <a:ext cx="743616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행렬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ko-KR" altLang="en-US" b="1" dirty="0"/>
                  <a:t>에 모든 주성분들의 단위벡터가 분산을 많이 보존하는 순서대로 담기게 된다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주성분들은 서로 직교를 이루기 때문에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ko-KR" altLang="en-US" b="1" dirty="0"/>
                  <a:t>는 직교행렬이다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ko-KR" altLang="en-US" b="1" dirty="0"/>
                  <a:t> 에는 행렬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ko-KR" altLang="en-US" b="1" dirty="0"/>
                  <a:t>의</a:t>
                </a:r>
                <a:r>
                  <a:rPr lang="en-US" altLang="ko-KR" b="1" dirty="0"/>
                  <a:t> </a:t>
                </a:r>
                <a:r>
                  <a:rPr lang="ko-KR" altLang="en-US" b="1" dirty="0" err="1"/>
                  <a:t>특이값</a:t>
                </a:r>
                <a:r>
                  <a:rPr lang="en-US" altLang="ko-KR" b="1" dirty="0"/>
                  <a:t>(Singular Value)</a:t>
                </a:r>
                <a:r>
                  <a:rPr lang="ko-KR" altLang="en-US" b="1" dirty="0"/>
                  <a:t>이 담겨있다</a:t>
                </a:r>
                <a:r>
                  <a:rPr lang="en-US" altLang="ko-KR" b="1" dirty="0"/>
                  <a:t>.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E31625-75A4-4FEE-AE41-CA8FB97E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46" y="4149080"/>
                <a:ext cx="7436161" cy="2031325"/>
              </a:xfrm>
              <a:prstGeom prst="rect">
                <a:avLst/>
              </a:prstGeom>
              <a:blipFill>
                <a:blip r:embed="rId7"/>
                <a:stretch>
                  <a:fillRect l="-902" r="-492" b="-3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29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2406" y="149782"/>
            <a:ext cx="877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PCA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E31625-75A4-4FEE-AE41-CA8FB97EE295}"/>
                  </a:ext>
                </a:extLst>
              </p:cNvPr>
              <p:cNvSpPr txBox="1"/>
              <p:nvPr/>
            </p:nvSpPr>
            <p:spPr>
              <a:xfrm>
                <a:off x="808246" y="2204864"/>
                <a:ext cx="7436161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행렬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ko-KR" altLang="en-US" b="1" dirty="0"/>
                  <a:t>에서</a:t>
                </a:r>
                <a:r>
                  <a:rPr lang="en-US" altLang="ko-KR" b="1" dirty="0"/>
                  <a:t> d</a:t>
                </a:r>
                <a:r>
                  <a:rPr lang="ko-KR" altLang="en-US" b="1" dirty="0"/>
                  <a:t>개의 주성분을 순서대로 뽑아내서 훈련 세트와 내적 하면 훈련 세트를 </a:t>
                </a:r>
                <a:r>
                  <a:rPr lang="en-US" altLang="ko-KR" b="1" dirty="0"/>
                  <a:t>d</a:t>
                </a:r>
                <a:r>
                  <a:rPr lang="ko-KR" altLang="en-US" b="1" dirty="0"/>
                  <a:t>차원으로 축소시킬 수 있다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𝒄𝒐𝒎𝒑𝒐𝒏𝒆𝒏𝒕𝒔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b="1" dirty="0"/>
                  <a:t>int</a:t>
                </a:r>
                <a:r>
                  <a:rPr lang="ko-KR" altLang="en-US" b="1" dirty="0"/>
                  <a:t> 값은 차원의 개수</a:t>
                </a: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14:m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 </a:t>
                </a:r>
                <a:r>
                  <a:rPr lang="en-US" altLang="ko-KR" b="1" dirty="0"/>
                  <a:t>float </a:t>
                </a:r>
                <a:r>
                  <a:rPr lang="ko-KR" altLang="en-US" b="1" dirty="0"/>
                  <a:t>값은 보존할 분산의 비율</a:t>
                </a: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E31625-75A4-4FEE-AE41-CA8FB97E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46" y="2204864"/>
                <a:ext cx="7436161" cy="5355312"/>
              </a:xfrm>
              <a:prstGeom prst="rect">
                <a:avLst/>
              </a:prstGeom>
              <a:blipFill>
                <a:blip r:embed="rId3"/>
                <a:stretch>
                  <a:fillRect l="-902" r="-3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EFD7A00F-69F0-4B56-A356-DD00F8C9E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519096"/>
            <a:ext cx="1955220" cy="6892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8E46F5-8A15-44FB-B478-4DF7E2EBE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3790372"/>
            <a:ext cx="3253767" cy="79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2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2406" y="149782"/>
            <a:ext cx="877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PCA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808246" y="1141001"/>
            <a:ext cx="74361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차원의 수에 따른 분산의 변화 추이를 확인한다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보존할 분산을 기준으로 축소시킬 차원의 수를 선택한다</a:t>
            </a:r>
            <a:r>
              <a:rPr lang="en-US" altLang="ko-KR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150369-C704-47A2-85A8-183195F30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77" y="1954098"/>
            <a:ext cx="4153480" cy="46679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BEDC6E9-05EC-468C-9D33-E4792C9D0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794" y="1628799"/>
            <a:ext cx="36766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3530466-9805-4635-89E8-75FB281D9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94" y="2714807"/>
            <a:ext cx="4115374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6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2406" y="149782"/>
            <a:ext cx="877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PCA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808246" y="1141001"/>
            <a:ext cx="743616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Inverse Transform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차원을 축소시킬 때에 손실된 분산이 있기 때문에</a:t>
            </a:r>
            <a:r>
              <a:rPr lang="en-US" altLang="ko-KR" b="1" dirty="0"/>
              <a:t>, </a:t>
            </a:r>
            <a:r>
              <a:rPr lang="ko-KR" altLang="en-US" b="1" dirty="0"/>
              <a:t>원본 데이터에 비해 유실되는 정보가 존재한다</a:t>
            </a:r>
            <a:r>
              <a:rPr lang="en-US" altLang="ko-KR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4DC5A2-6312-4A27-BC1E-981C7BE4D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2077963"/>
            <a:ext cx="4201111" cy="46679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CC8CF5C-3DD5-4940-B87A-334841EFB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086075"/>
            <a:ext cx="34194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54D973-F2BE-40C6-BA46-82913D77E9D9}"/>
              </a:ext>
            </a:extLst>
          </p:cNvPr>
          <p:cNvSpPr txBox="1"/>
          <p:nvPr/>
        </p:nvSpPr>
        <p:spPr>
          <a:xfrm>
            <a:off x="5270308" y="211062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(95%</a:t>
            </a:r>
            <a:r>
              <a:rPr lang="ko-KR" altLang="en-US" b="1" dirty="0"/>
              <a:t>의 분산 보존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5311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2406" y="149782"/>
            <a:ext cx="877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PCA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808246" y="1141001"/>
            <a:ext cx="743616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Random PCA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endParaRPr lang="en-US" altLang="ko-KR" b="1" dirty="0"/>
          </a:p>
          <a:p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확률적으로 첫 </a:t>
            </a:r>
            <a:r>
              <a:rPr lang="en-US" altLang="ko-KR" b="1" dirty="0"/>
              <a:t>d</a:t>
            </a:r>
            <a:r>
              <a:rPr lang="ko-KR" altLang="en-US" b="1" dirty="0"/>
              <a:t>개의 주성분의 근삿값을 빠르게 찾는다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sz="2400" b="1" dirty="0"/>
              <a:t>Incremental PCA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sz="12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전체 데이터셋이 아닌 미니 배치를 이용하여 학습을 점진적으로 진행한다</a:t>
            </a:r>
            <a:r>
              <a:rPr lang="en-US" altLang="ko-KR" b="1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E5E0D03-A913-4F64-AE69-BFFA54359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1772816"/>
            <a:ext cx="4458322" cy="56205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B00DDDB-0199-405A-A988-5ACBB618B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88" y="3961859"/>
            <a:ext cx="3672408" cy="177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2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3311" y="149782"/>
            <a:ext cx="16041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3. Kernel PCA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808246" y="1141001"/>
            <a:ext cx="743616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Kernel PCA</a:t>
            </a:r>
          </a:p>
          <a:p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PCA</a:t>
            </a:r>
            <a:r>
              <a:rPr lang="ko-KR" altLang="en-US" b="1" dirty="0"/>
              <a:t>는 선형 변환 기법을 바탕으로 차원 축소를 진행한다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선형으로 분리가 불가능한 훈련 세트에 대해서는 </a:t>
            </a:r>
            <a:r>
              <a:rPr lang="en-US" altLang="ko-KR" b="1" dirty="0"/>
              <a:t>Kernel PCA</a:t>
            </a:r>
            <a:r>
              <a:rPr lang="ko-KR" altLang="en-US" b="1" dirty="0"/>
              <a:t>를 사용한다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Kernel </a:t>
            </a:r>
            <a:r>
              <a:rPr lang="ko-KR" altLang="en-US" b="1" dirty="0"/>
              <a:t>함수를 이용하여 비선형 훈련 세트를 고차원으로 맵핑 시킨 후에 </a:t>
            </a:r>
            <a:r>
              <a:rPr lang="en-US" altLang="ko-KR" b="1" dirty="0"/>
              <a:t>PCA</a:t>
            </a:r>
            <a:r>
              <a:rPr lang="ko-KR" altLang="en-US" b="1" dirty="0"/>
              <a:t>를 수행한다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AF2B7C-A503-4FDD-90DE-FEFC0B936792}"/>
              </a:ext>
            </a:extLst>
          </p:cNvPr>
          <p:cNvGrpSpPr/>
          <p:nvPr/>
        </p:nvGrpSpPr>
        <p:grpSpPr>
          <a:xfrm>
            <a:off x="3851920" y="3933056"/>
            <a:ext cx="2408726" cy="2456735"/>
            <a:chOff x="3851920" y="3933056"/>
            <a:chExt cx="2408726" cy="245673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BECC926-4DF0-40BA-930A-3F9F19830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1920" y="4207427"/>
              <a:ext cx="2408726" cy="218236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B0AE3F-CE94-4AA0-A52D-EBBB129E697D}"/>
                </a:ext>
              </a:extLst>
            </p:cNvPr>
            <p:cNvSpPr txBox="1"/>
            <p:nvPr/>
          </p:nvSpPr>
          <p:spPr>
            <a:xfrm>
              <a:off x="4465257" y="3933056"/>
              <a:ext cx="118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PCA</a:t>
              </a:r>
              <a:endParaRPr lang="ko-KR" altLang="en-US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FD5F21C-EA36-4D93-90A8-C01002997307}"/>
              </a:ext>
            </a:extLst>
          </p:cNvPr>
          <p:cNvGrpSpPr/>
          <p:nvPr/>
        </p:nvGrpSpPr>
        <p:grpSpPr>
          <a:xfrm>
            <a:off x="6334928" y="3902360"/>
            <a:ext cx="2466205" cy="2585477"/>
            <a:chOff x="6334928" y="3902360"/>
            <a:chExt cx="2466205" cy="25854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1337F51-57D5-4793-8A15-196ABF99A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4928" y="4196541"/>
              <a:ext cx="2466205" cy="229129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52869A-E857-41AD-B1C0-D3238C05AF15}"/>
                </a:ext>
              </a:extLst>
            </p:cNvPr>
            <p:cNvSpPr txBox="1"/>
            <p:nvPr/>
          </p:nvSpPr>
          <p:spPr>
            <a:xfrm>
              <a:off x="6782610" y="3902360"/>
              <a:ext cx="1570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Kernel PCA</a:t>
              </a:r>
              <a:endParaRPr lang="ko-KR" altLang="en-US" b="1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AFD93E1-3047-4B5E-B9CF-A6CF1C0B3A65}"/>
              </a:ext>
            </a:extLst>
          </p:cNvPr>
          <p:cNvGrpSpPr/>
          <p:nvPr/>
        </p:nvGrpSpPr>
        <p:grpSpPr>
          <a:xfrm>
            <a:off x="323528" y="3885595"/>
            <a:ext cx="3047704" cy="2376264"/>
            <a:chOff x="323528" y="3885595"/>
            <a:chExt cx="3047704" cy="237626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A5A4BB5-11C2-4747-9D6A-13575FB66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528" y="4221088"/>
              <a:ext cx="3047704" cy="204077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01D880-DC89-4330-A41B-8934409F1926}"/>
                </a:ext>
              </a:extLst>
            </p:cNvPr>
            <p:cNvSpPr txBox="1"/>
            <p:nvPr/>
          </p:nvSpPr>
          <p:spPr>
            <a:xfrm>
              <a:off x="1148651" y="3885595"/>
              <a:ext cx="1570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훈련 세트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82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3311" y="149782"/>
            <a:ext cx="16041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3. Kernel PCA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808246" y="1141001"/>
            <a:ext cx="743616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Kernel PCA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pPr marL="285750" lvl="0" indent="-285750">
              <a:buFontTx/>
              <a:buChar char="-"/>
            </a:pPr>
            <a:r>
              <a:rPr lang="en-US" altLang="ko-KR" b="1" dirty="0">
                <a:solidFill>
                  <a:prstClr val="black"/>
                </a:solidFill>
              </a:rPr>
              <a:t>Kernel PCA</a:t>
            </a:r>
            <a:r>
              <a:rPr lang="ko-KR" altLang="en-US" b="1" dirty="0">
                <a:solidFill>
                  <a:prstClr val="black"/>
                </a:solidFill>
              </a:rPr>
              <a:t>의 적절한 </a:t>
            </a:r>
            <a:r>
              <a:rPr lang="ko-KR" altLang="en-US" b="1" dirty="0" err="1">
                <a:solidFill>
                  <a:prstClr val="black"/>
                </a:solidFill>
              </a:rPr>
              <a:t>하이퍼파라미터</a:t>
            </a:r>
            <a:r>
              <a:rPr lang="en-US" altLang="ko-KR" b="1" dirty="0">
                <a:solidFill>
                  <a:prstClr val="black"/>
                </a:solidFill>
              </a:rPr>
              <a:t>(kernel, gamma)</a:t>
            </a:r>
            <a:r>
              <a:rPr lang="ko-KR" altLang="en-US" b="1" dirty="0">
                <a:solidFill>
                  <a:prstClr val="black"/>
                </a:solidFill>
              </a:rPr>
              <a:t>를 찾기 위한 튜닝이 필요하다</a:t>
            </a:r>
            <a:r>
              <a:rPr lang="en-US" altLang="ko-KR" b="1" dirty="0">
                <a:solidFill>
                  <a:prstClr val="black"/>
                </a:solidFill>
              </a:rPr>
              <a:t>.</a:t>
            </a:r>
          </a:p>
          <a:p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Logistic Regression</a:t>
            </a:r>
            <a:r>
              <a:rPr lang="ko-KR" altLang="en-US" b="1" dirty="0"/>
              <a:t>과 </a:t>
            </a:r>
            <a:r>
              <a:rPr lang="en-US" altLang="ko-KR" b="1" dirty="0"/>
              <a:t>Grid Search</a:t>
            </a:r>
            <a:r>
              <a:rPr lang="ko-KR" altLang="en-US" b="1" dirty="0"/>
              <a:t>를 이용한다</a:t>
            </a:r>
            <a:r>
              <a:rPr lang="en-US" altLang="ko-KR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7CAA17-0E18-46E6-ACF6-DF46FBBC5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16832"/>
            <a:ext cx="4058216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8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6547" y="149782"/>
            <a:ext cx="776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4. LLE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C6BCE9-3A8D-4F1F-97E9-9A540A9C7E26}"/>
                  </a:ext>
                </a:extLst>
              </p:cNvPr>
              <p:cNvSpPr txBox="1"/>
              <p:nvPr/>
            </p:nvSpPr>
            <p:spPr>
              <a:xfrm>
                <a:off x="808246" y="1141001"/>
                <a:ext cx="7436161" cy="5267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Locally Linear Embedding</a:t>
                </a:r>
              </a:p>
              <a:p>
                <a:endParaRPr lang="en-US" altLang="ko-KR" sz="1600" b="1" dirty="0"/>
              </a:p>
              <a:p>
                <a:endParaRPr lang="en-US" altLang="ko-KR" sz="1600" b="1" dirty="0"/>
              </a:p>
              <a:p>
                <a:endParaRPr lang="en-US" altLang="ko-KR" sz="1600" b="1" dirty="0"/>
              </a:p>
              <a:p>
                <a:endParaRPr lang="en-US" altLang="ko-KR" sz="1600" b="1" dirty="0"/>
              </a:p>
              <a:p>
                <a:endParaRPr lang="en-US" altLang="ko-KR" sz="1600" b="1" dirty="0"/>
              </a:p>
              <a:p>
                <a:endParaRPr lang="en-US" altLang="ko-KR" sz="1600" b="1" dirty="0"/>
              </a:p>
              <a:p>
                <a:endParaRPr lang="en-US" altLang="ko-KR" sz="1600" b="1" dirty="0"/>
              </a:p>
              <a:p>
                <a:endParaRPr lang="en-US" altLang="ko-KR" sz="1600" b="1" dirty="0"/>
              </a:p>
              <a:p>
                <a:endParaRPr lang="en-US" altLang="ko-KR" sz="1600" b="1" dirty="0"/>
              </a:p>
              <a:p>
                <a:endParaRPr lang="en-US" altLang="ko-KR" sz="1600" b="1" dirty="0"/>
              </a:p>
              <a:p>
                <a:endParaRPr lang="en-US" altLang="ko-KR" sz="1600" b="1" dirty="0"/>
              </a:p>
              <a:p>
                <a:endParaRPr lang="en-US" altLang="ko-KR" sz="1000" b="1" dirty="0"/>
              </a:p>
              <a:p>
                <a:pPr marL="285750" lvl="0" indent="-285750">
                  <a:buFontTx/>
                  <a:buChar char="-"/>
                </a:pPr>
                <a:r>
                  <a:rPr lang="en-US" altLang="ko-KR" b="1" dirty="0"/>
                  <a:t>PCA</a:t>
                </a:r>
                <a:r>
                  <a:rPr lang="ko-KR" altLang="en-US" b="1" dirty="0"/>
                  <a:t>와 달리 투영에 의존하지 않는</a:t>
                </a:r>
                <a:r>
                  <a:rPr lang="en-US" altLang="ko-KR" b="1" dirty="0"/>
                  <a:t>, </a:t>
                </a:r>
                <a:r>
                  <a:rPr lang="ko-KR" altLang="en-US" b="1" dirty="0" err="1"/>
                  <a:t>매니폴드</a:t>
                </a:r>
                <a:r>
                  <a:rPr lang="ko-KR" altLang="en-US" b="1" dirty="0"/>
                  <a:t> 학습이다</a:t>
                </a:r>
                <a:r>
                  <a:rPr lang="en-US" altLang="ko-KR" b="1" dirty="0"/>
                  <a:t>.</a:t>
                </a:r>
              </a:p>
              <a:p>
                <a:pPr marL="285750" lvl="0" indent="-285750">
                  <a:buFontTx/>
                  <a:buChar char="-"/>
                </a:pPr>
                <a:endParaRPr lang="en-US" altLang="ko-KR" sz="1600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인접한 샘플들의 국부적인 관계를 보존하면서 훈련 세트의 </a:t>
                </a:r>
                <a:r>
                  <a:rPr lang="ko-KR" altLang="en-US" b="1" dirty="0" err="1"/>
                  <a:t>저차원</a:t>
                </a:r>
                <a:r>
                  <a:rPr lang="ko-KR" altLang="en-US" b="1" dirty="0"/>
                  <a:t> 표면을 찾는다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b="1" dirty="0"/>
                  <a:t>의 복잡도를 갖기 때문에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대량의 데이터셋에 적용하기 힘들다</a:t>
                </a:r>
                <a:r>
                  <a:rPr lang="en-US" altLang="ko-KR" b="1" dirty="0"/>
                  <a:t>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C6BCE9-3A8D-4F1F-97E9-9A540A9C7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46" y="1141001"/>
                <a:ext cx="7436161" cy="5267852"/>
              </a:xfrm>
              <a:prstGeom prst="rect">
                <a:avLst/>
              </a:prstGeom>
              <a:blipFill>
                <a:blip r:embed="rId3"/>
                <a:stretch>
                  <a:fillRect l="-1313" t="-926" b="-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118E7CD8-D9A1-4D91-9916-97751067B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495" y="1700808"/>
            <a:ext cx="6335009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2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808246" y="1141001"/>
            <a:ext cx="743616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QuickDraw Dataset (Selected)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pPr marL="285750" lvl="0" indent="-285750">
              <a:buFontTx/>
              <a:buChar char="-"/>
            </a:pPr>
            <a:r>
              <a:rPr lang="en-US" altLang="ko-KR" b="1" dirty="0"/>
              <a:t>8</a:t>
            </a:r>
            <a:r>
              <a:rPr lang="ko-KR" altLang="en-US" b="1" dirty="0"/>
              <a:t>개의 </a:t>
            </a:r>
            <a:r>
              <a:rPr lang="en-US" altLang="ko-KR" b="1" dirty="0"/>
              <a:t>Class</a:t>
            </a:r>
            <a:r>
              <a:rPr lang="ko-KR" altLang="en-US" b="1" dirty="0"/>
              <a:t>로 이루어진</a:t>
            </a:r>
            <a:r>
              <a:rPr lang="en-US" altLang="ko-KR" b="1" dirty="0"/>
              <a:t> </a:t>
            </a:r>
            <a:r>
              <a:rPr lang="ko-KR" altLang="en-US" b="1" dirty="0"/>
              <a:t>총</a:t>
            </a:r>
            <a:r>
              <a:rPr lang="en-US" altLang="ko-KR" b="1" dirty="0"/>
              <a:t> 80000</a:t>
            </a:r>
            <a:r>
              <a:rPr lang="ko-KR" altLang="en-US" b="1" dirty="0"/>
              <a:t>장의 이미지 데이터셋</a:t>
            </a:r>
            <a:endParaRPr lang="en-US" altLang="ko-KR" b="1" dirty="0"/>
          </a:p>
          <a:p>
            <a:pPr marL="285750" lvl="0" indent="-285750">
              <a:buFontTx/>
              <a:buChar char="-"/>
            </a:pPr>
            <a:endParaRPr lang="en-US" altLang="ko-KR" b="1" dirty="0"/>
          </a:p>
          <a:p>
            <a:pPr marL="285750" lvl="0" indent="-285750">
              <a:buFontTx/>
              <a:buChar char="-"/>
            </a:pPr>
            <a:r>
              <a:rPr lang="en-US" altLang="ko-KR" b="1" dirty="0"/>
              <a:t>28x28</a:t>
            </a:r>
            <a:r>
              <a:rPr lang="ko-KR" altLang="en-US" b="1" dirty="0"/>
              <a:t>의 </a:t>
            </a:r>
            <a:r>
              <a:rPr lang="en-US" altLang="ko-KR" b="1" dirty="0"/>
              <a:t>binary Image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719FCCB-6955-4511-9A3E-06791ED4F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1988840"/>
            <a:ext cx="555307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54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32664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차원 축소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57940" y="32664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PCA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64360" y="32664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Kernel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PCA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32756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LLE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04248" y="3266400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실습 과정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808246" y="1141001"/>
            <a:ext cx="74361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652AA60-4E4B-45BD-A202-21DB71ABC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35630"/>
            <a:ext cx="36766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2E488BA-F97B-4C8B-8E9F-B058377EB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349" y="4002641"/>
            <a:ext cx="3826249" cy="239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55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A546D0B9-DA2E-493F-A3DE-EE48455A7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87249"/>
            <a:ext cx="3705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CEACE0-C104-4191-996C-184CA154D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969" y="1893858"/>
            <a:ext cx="6354062" cy="7430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B8AC18-2BDC-48A6-9E90-C6E5F43F9186}"/>
              </a:ext>
            </a:extLst>
          </p:cNvPr>
          <p:cNvSpPr txBox="1"/>
          <p:nvPr/>
        </p:nvSpPr>
        <p:spPr>
          <a:xfrm>
            <a:off x="1331640" y="1340768"/>
            <a:ext cx="267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33</a:t>
            </a:r>
            <a:r>
              <a:rPr lang="ko-KR" altLang="en-US" b="1" dirty="0"/>
              <a:t>개의 </a:t>
            </a:r>
            <a:r>
              <a:rPr lang="en-US" altLang="ko-KR" b="1" dirty="0"/>
              <a:t>Variance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86729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2FC5C96-A08A-45B7-B9EC-2D9C45875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37338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3441139-ED1A-4B36-B46E-3DC048DBF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001" y="2060848"/>
            <a:ext cx="37338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675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9028E4D-18AF-4FBF-AB75-397C3710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40818"/>
            <a:ext cx="36766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DD3026F-945B-4F65-8E8A-D0881AE5E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065" y="2140818"/>
            <a:ext cx="36766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99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1B580E7-B4A4-434D-82D0-CF788AF9B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37338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8EC607B-FA5B-45F3-AC85-A42EC555B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634" y="908720"/>
            <a:ext cx="36385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61D91F28-048B-448E-AB9F-E4C09436F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3789040"/>
            <a:ext cx="37338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88BD9050-DA66-4D07-87AB-9A4002C08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02" y="3802851"/>
            <a:ext cx="36766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870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261B17D-0057-4905-BCEF-2F8AF5579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2936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5B27EB49-4DFE-4825-833C-A076DE83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078" y="2862943"/>
            <a:ext cx="3505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07AB66-74A2-41BF-AC6D-4AC6AE7293CB}"/>
              </a:ext>
            </a:extLst>
          </p:cNvPr>
          <p:cNvSpPr txBox="1"/>
          <p:nvPr/>
        </p:nvSpPr>
        <p:spPr>
          <a:xfrm>
            <a:off x="827584" y="1628800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Variance</a:t>
            </a:r>
            <a:r>
              <a:rPr lang="ko-KR" altLang="en-US" sz="2000" b="1" dirty="0"/>
              <a:t>에 따른 </a:t>
            </a:r>
            <a:r>
              <a:rPr lang="en-US" altLang="ko-KR" sz="2000" b="1" dirty="0"/>
              <a:t>Score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Duration time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17365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C79254-7CF7-4507-990F-54457B8E5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196752"/>
            <a:ext cx="7416824" cy="24119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283C4B-D7E1-4215-85D5-9B6E730C1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105" y="5135178"/>
            <a:ext cx="3906367" cy="13181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91C05CD-97CC-4EAB-9DA0-398817F4B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105" y="3970406"/>
            <a:ext cx="1703022" cy="769727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86716E5B-A1C1-4C09-AC85-07E4324D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6" y="3795208"/>
            <a:ext cx="36766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0A651834-11E0-4D54-9C5C-83029D45082B}"/>
              </a:ext>
            </a:extLst>
          </p:cNvPr>
          <p:cNvSpPr/>
          <p:nvPr/>
        </p:nvSpPr>
        <p:spPr>
          <a:xfrm>
            <a:off x="1331640" y="5866386"/>
            <a:ext cx="936104" cy="29903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630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5486EB9-CB89-49EE-93FD-7D0402275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22512"/>
            <a:ext cx="36385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9D2EEE-3E8D-4AE8-87DA-45E76B2BBFCD}"/>
              </a:ext>
            </a:extLst>
          </p:cNvPr>
          <p:cNvSpPr txBox="1"/>
          <p:nvPr/>
        </p:nvSpPr>
        <p:spPr>
          <a:xfrm>
            <a:off x="1281404" y="1331589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Grid Search </a:t>
            </a:r>
            <a:r>
              <a:rPr lang="ko-KR" altLang="en-US" sz="2000" b="1" dirty="0"/>
              <a:t>수행 시간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CAAD432C-7400-467A-80AC-D7CE7F500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782" y="1915300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1B114C-6068-4B13-B8A5-B3F008013BCD}"/>
              </a:ext>
            </a:extLst>
          </p:cNvPr>
          <p:cNvSpPr txBox="1"/>
          <p:nvPr/>
        </p:nvSpPr>
        <p:spPr>
          <a:xfrm>
            <a:off x="5464560" y="1331589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Best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Parameter Score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53A7A1-0424-4D4E-B7EF-6802DF2B2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4833" y="4860302"/>
            <a:ext cx="2543530" cy="14670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6814E5-6825-44F7-A735-09952E26AC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0749" y="4856625"/>
            <a:ext cx="3258005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22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3B26727-16B9-41FA-8D07-4CFED9C22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3308602" cy="362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1DD8B110-1403-4DC5-945D-6279914E2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853" y="1780232"/>
            <a:ext cx="3339799" cy="36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421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9D2EEE-3E8D-4AE8-87DA-45E76B2BBFCD}"/>
              </a:ext>
            </a:extLst>
          </p:cNvPr>
          <p:cNvSpPr txBox="1"/>
          <p:nvPr/>
        </p:nvSpPr>
        <p:spPr>
          <a:xfrm>
            <a:off x="1224474" y="112474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Grid Search </a:t>
            </a:r>
            <a:r>
              <a:rPr lang="ko-KR" altLang="en-US" sz="2000" b="1" dirty="0"/>
              <a:t>수행 시간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1B114C-6068-4B13-B8A5-B3F008013BCD}"/>
              </a:ext>
            </a:extLst>
          </p:cNvPr>
          <p:cNvSpPr txBox="1"/>
          <p:nvPr/>
        </p:nvSpPr>
        <p:spPr>
          <a:xfrm>
            <a:off x="5407630" y="112474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Best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Parameter Score</a:t>
            </a:r>
            <a:endParaRPr lang="ko-KR" altLang="en-US" sz="2000" b="1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78914AFE-5CF9-4DA7-85CD-259C5A7A6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6054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153FDB05-F14F-4E49-B22E-7B420595B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794" y="1846054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5BDFA6-662F-41A7-98D4-51CBD72A3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548" y="5651641"/>
            <a:ext cx="5934903" cy="8954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6708F46-F642-4A38-B145-948DC453B1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2980" y="4580764"/>
            <a:ext cx="5963482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1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차원 축소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853919" y="1188616"/>
            <a:ext cx="74361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차원의 저주</a:t>
            </a:r>
            <a:endParaRPr lang="en-US" altLang="ko-KR" sz="2400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차원이 증가할수록</a:t>
            </a:r>
            <a:r>
              <a:rPr lang="en-US" altLang="ko-KR" b="1" dirty="0"/>
              <a:t>, </a:t>
            </a:r>
            <a:r>
              <a:rPr lang="ko-KR" altLang="en-US" b="1" dirty="0"/>
              <a:t>학습 공간 내의 샘플의 밀도가 낮아진다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따라서</a:t>
            </a:r>
            <a:r>
              <a:rPr lang="en-US" altLang="ko-KR" b="1" dirty="0"/>
              <a:t>, </a:t>
            </a:r>
            <a:r>
              <a:rPr lang="ko-KR" altLang="en-US" b="1" dirty="0"/>
              <a:t>예측 데이터에 대한</a:t>
            </a:r>
            <a:r>
              <a:rPr lang="en-US" altLang="ko-KR" b="1" dirty="0"/>
              <a:t> </a:t>
            </a:r>
            <a:r>
              <a:rPr lang="ko-KR" altLang="en-US" b="1" dirty="0"/>
              <a:t>예측이 힘들고 과대적합 될 가능성이 있다</a:t>
            </a:r>
            <a:r>
              <a:rPr lang="en-US" altLang="ko-KR" b="1" dirty="0"/>
              <a:t>. (KNN Algorithm)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차원을 줄이거나</a:t>
            </a:r>
            <a:r>
              <a:rPr lang="en-US" altLang="ko-KR" b="1" dirty="0"/>
              <a:t>, </a:t>
            </a:r>
            <a:r>
              <a:rPr lang="ko-KR" altLang="en-US" b="1" dirty="0"/>
              <a:t>샘플을 충분한 밀도가 될 때까지 추가한다</a:t>
            </a:r>
            <a:r>
              <a:rPr lang="en-US" altLang="ko-KR" b="1" dirty="0"/>
              <a:t>.</a:t>
            </a:r>
          </a:p>
        </p:txBody>
      </p:sp>
      <p:pic>
        <p:nvPicPr>
          <p:cNvPr id="5" name="Picture 6" descr="차원의 저주 이미지 검색결과">
            <a:extLst>
              <a:ext uri="{FF2B5EF4-FFF2-40B4-BE49-F238E27FC236}">
                <a16:creationId xmlns:a16="http://schemas.microsoft.com/office/drawing/2014/main" id="{E6AD2713-9541-4997-BB57-D81098A38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68580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300B384-52B1-418F-B020-BB59D619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3279793" cy="359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4365F7BF-E8EE-4C01-BCD6-3AA6E094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616" y="1628801"/>
            <a:ext cx="3279792" cy="359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107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A3D86D-5DB5-44A5-9FC1-08EFEC6C911D}"/>
              </a:ext>
            </a:extLst>
          </p:cNvPr>
          <p:cNvSpPr txBox="1"/>
          <p:nvPr/>
        </p:nvSpPr>
        <p:spPr>
          <a:xfrm>
            <a:off x="683568" y="1081000"/>
            <a:ext cx="4139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Classification Report</a:t>
            </a:r>
            <a:endParaRPr lang="ko-KR" altLang="en-US" sz="24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862F5B-0872-42A7-A87B-0C76748003A8}"/>
              </a:ext>
            </a:extLst>
          </p:cNvPr>
          <p:cNvGrpSpPr/>
          <p:nvPr/>
        </p:nvGrpSpPr>
        <p:grpSpPr>
          <a:xfrm>
            <a:off x="411327" y="2339588"/>
            <a:ext cx="4139614" cy="3033628"/>
            <a:chOff x="498415" y="2123564"/>
            <a:chExt cx="4139614" cy="30336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33CB99-896B-43CF-BC60-BB5E314F924F}"/>
                </a:ext>
              </a:extLst>
            </p:cNvPr>
            <p:cNvSpPr txBox="1"/>
            <p:nvPr/>
          </p:nvSpPr>
          <p:spPr>
            <a:xfrm>
              <a:off x="498415" y="2123564"/>
              <a:ext cx="4139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Original Data Set</a:t>
              </a:r>
              <a:endParaRPr lang="ko-KR" altLang="en-US" b="1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ECE25B6-D70D-4241-9A23-D4FBFB8E1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025" y="2852936"/>
              <a:ext cx="3733479" cy="2304256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840C19-8700-4C66-9B09-577F21949EEF}"/>
              </a:ext>
            </a:extLst>
          </p:cNvPr>
          <p:cNvGrpSpPr/>
          <p:nvPr/>
        </p:nvGrpSpPr>
        <p:grpSpPr>
          <a:xfrm>
            <a:off x="4932040" y="2339588"/>
            <a:ext cx="4145256" cy="3033628"/>
            <a:chOff x="4932040" y="2123564"/>
            <a:chExt cx="4145256" cy="30336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30C5BB-95D9-4854-A57B-99D96E02A3B7}"/>
                </a:ext>
              </a:extLst>
            </p:cNvPr>
            <p:cNvSpPr txBox="1"/>
            <p:nvPr/>
          </p:nvSpPr>
          <p:spPr>
            <a:xfrm>
              <a:off x="4937682" y="2123564"/>
              <a:ext cx="4139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Reduced Data Set</a:t>
              </a:r>
              <a:endParaRPr lang="ko-KR" altLang="en-US" b="1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AFAE6D1-E9E3-4F8C-996C-BDC27B05A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2040" y="2852936"/>
              <a:ext cx="3697183" cy="2304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8277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이 석 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차원 축소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808246" y="4410978"/>
            <a:ext cx="7436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상대적으로 중요도가 낮은 특성을 줄일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줄어든 특성 수로 인해 학습 시간이 단축되고</a:t>
            </a:r>
            <a:r>
              <a:rPr lang="en-US" altLang="ko-KR" b="1" dirty="0"/>
              <a:t>, </a:t>
            </a:r>
            <a:r>
              <a:rPr lang="ko-KR" altLang="en-US" b="1" dirty="0"/>
              <a:t>성능이 개선 될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  <p:pic>
        <p:nvPicPr>
          <p:cNvPr id="1026" name="Picture 2" descr="mnist 이미지 검색결과">
            <a:extLst>
              <a:ext uri="{FF2B5EF4-FFF2-40B4-BE49-F238E27FC236}">
                <a16:creationId xmlns:a16="http://schemas.microsoft.com/office/drawing/2014/main" id="{9FC8E5AE-D9B8-4885-94D5-C0CFE24814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55"/>
          <a:stretch/>
        </p:blipFill>
        <p:spPr bwMode="auto">
          <a:xfrm>
            <a:off x="1043608" y="1467794"/>
            <a:ext cx="3346008" cy="24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BBC74A40-2722-468E-B298-FF7F011A1E43}"/>
              </a:ext>
            </a:extLst>
          </p:cNvPr>
          <p:cNvGrpSpPr/>
          <p:nvPr/>
        </p:nvGrpSpPr>
        <p:grpSpPr>
          <a:xfrm>
            <a:off x="5148064" y="1412776"/>
            <a:ext cx="3024336" cy="2877608"/>
            <a:chOff x="5580112" y="1503525"/>
            <a:chExt cx="2520280" cy="2478571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A13BFBB2-720A-41CF-8743-0C8915C30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1503525"/>
              <a:ext cx="2200275" cy="220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B53443-E414-4D28-B7C3-2C2ABDA64A87}"/>
                </a:ext>
              </a:extLst>
            </p:cNvPr>
            <p:cNvSpPr txBox="1"/>
            <p:nvPr/>
          </p:nvSpPr>
          <p:spPr>
            <a:xfrm>
              <a:off x="5580112" y="3674319"/>
              <a:ext cx="2520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Feature Importance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1334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차원 축소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808246" y="1141001"/>
            <a:ext cx="74361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투영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샘플을 고차원 공간에 속하는 </a:t>
            </a:r>
            <a:r>
              <a:rPr lang="ko-KR" altLang="en-US" b="1" dirty="0" err="1"/>
              <a:t>저차원</a:t>
            </a:r>
            <a:r>
              <a:rPr lang="ko-KR" altLang="en-US" b="1" dirty="0"/>
              <a:t> 부분공간에 투영시킨다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샘플의 대부분의 성질을 유지하면서 차원을 축소 할 수 있다</a:t>
            </a:r>
            <a:r>
              <a:rPr lang="en-US" altLang="ko-KR" b="1" dirty="0"/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AAA75E-EE41-492F-8634-09F0FECE4040}"/>
              </a:ext>
            </a:extLst>
          </p:cNvPr>
          <p:cNvGrpSpPr/>
          <p:nvPr/>
        </p:nvGrpSpPr>
        <p:grpSpPr>
          <a:xfrm>
            <a:off x="611560" y="1692209"/>
            <a:ext cx="3763754" cy="2768356"/>
            <a:chOff x="671733" y="1692209"/>
            <a:chExt cx="3763754" cy="276835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751C2B1-3AA9-4524-9B87-229C11E1B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733" y="2066513"/>
              <a:ext cx="3763754" cy="239405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722804-10C2-459C-8428-72D1F4AF4428}"/>
                </a:ext>
              </a:extLst>
            </p:cNvPr>
            <p:cNvSpPr txBox="1"/>
            <p:nvPr/>
          </p:nvSpPr>
          <p:spPr>
            <a:xfrm>
              <a:off x="971600" y="1692209"/>
              <a:ext cx="30243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3-Dimension</a:t>
              </a:r>
              <a:endParaRPr lang="ko-KR" altLang="en-US" sz="1400" b="1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932285C-5681-47DF-8F77-A42212409515}"/>
              </a:ext>
            </a:extLst>
          </p:cNvPr>
          <p:cNvGrpSpPr/>
          <p:nvPr/>
        </p:nvGrpSpPr>
        <p:grpSpPr>
          <a:xfrm>
            <a:off x="5364089" y="1644342"/>
            <a:ext cx="3384375" cy="2936786"/>
            <a:chOff x="5292081" y="1644342"/>
            <a:chExt cx="3384375" cy="293678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B85EDF8-DA94-4018-93B3-9B35E3148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2081" y="1945950"/>
              <a:ext cx="3062342" cy="263517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31D9E8-4D41-4DD6-B428-E6F5EFC17F98}"/>
                </a:ext>
              </a:extLst>
            </p:cNvPr>
            <p:cNvSpPr txBox="1"/>
            <p:nvPr/>
          </p:nvSpPr>
          <p:spPr>
            <a:xfrm>
              <a:off x="5652120" y="1644342"/>
              <a:ext cx="30243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2-Dimension</a:t>
              </a:r>
              <a:endParaRPr lang="ko-KR" altLang="en-US" sz="1400" b="1" dirty="0"/>
            </a:p>
          </p:txBody>
        </p: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9000026-E0DF-44E9-8C3B-552F9260AAC5}"/>
              </a:ext>
            </a:extLst>
          </p:cNvPr>
          <p:cNvSpPr/>
          <p:nvPr/>
        </p:nvSpPr>
        <p:spPr>
          <a:xfrm>
            <a:off x="4470124" y="3068960"/>
            <a:ext cx="789298" cy="1850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6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차원 축소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808246" y="1141001"/>
            <a:ext cx="743616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매니폴드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고차원 공간에서 휘어지거나 뒤틀린 모양을 갖는 데이터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많은 축소 알고리즘이 </a:t>
            </a:r>
            <a:r>
              <a:rPr lang="ko-KR" altLang="en-US" b="1" dirty="0" err="1"/>
              <a:t>매니폴드</a:t>
            </a:r>
            <a:r>
              <a:rPr lang="ko-KR" altLang="en-US" b="1" dirty="0"/>
              <a:t> 가정을 기본으로 갖고 동작한다</a:t>
            </a:r>
            <a:r>
              <a:rPr lang="en-US" altLang="ko-KR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37E654-88FE-40FA-8FF7-D46F608D6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45" y="1823720"/>
            <a:ext cx="3276925" cy="26133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CA38E19-FF62-47E4-A8EA-1CC0E9191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311" y="980728"/>
            <a:ext cx="2790096" cy="19507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3E18D47-13EB-400A-AE69-90BD16932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262" y="3134448"/>
            <a:ext cx="2806593" cy="195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1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차원 축소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808246" y="1141001"/>
            <a:ext cx="743616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매니폴드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 err="1"/>
              <a:t>매니폴드</a:t>
            </a:r>
            <a:r>
              <a:rPr lang="ko-KR" altLang="en-US" b="1" dirty="0"/>
              <a:t> 가정이 항상 유효하지는 않다</a:t>
            </a:r>
            <a:r>
              <a:rPr lang="en-US" altLang="ko-KR" b="1" dirty="0"/>
              <a:t>. </a:t>
            </a:r>
            <a:r>
              <a:rPr lang="ko-KR" altLang="en-US" b="1" dirty="0"/>
              <a:t>전적으로</a:t>
            </a:r>
            <a:r>
              <a:rPr lang="en-US" altLang="ko-KR" b="1" dirty="0"/>
              <a:t> </a:t>
            </a:r>
            <a:r>
              <a:rPr lang="ko-KR" altLang="en-US" b="1" dirty="0"/>
              <a:t>데이터셋에 의존한다</a:t>
            </a:r>
            <a:r>
              <a:rPr lang="en-US" altLang="ko-KR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4549E7-3214-474C-A3E5-2C588C0F5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020" y="1700808"/>
            <a:ext cx="4847184" cy="17687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841E3F-5558-4404-A6DC-5B2D7D00F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316" y="3729026"/>
            <a:ext cx="4745367" cy="18319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8C8E3C-D01C-4E7F-94CD-17AC0744C481}"/>
              </a:ext>
            </a:extLst>
          </p:cNvPr>
          <p:cNvSpPr txBox="1"/>
          <p:nvPr/>
        </p:nvSpPr>
        <p:spPr>
          <a:xfrm>
            <a:off x="1547664" y="175293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C00EA5-BB3D-4D31-990C-20463AA5D3B8}"/>
              </a:ext>
            </a:extLst>
          </p:cNvPr>
          <p:cNvSpPr txBox="1"/>
          <p:nvPr/>
        </p:nvSpPr>
        <p:spPr>
          <a:xfrm>
            <a:off x="1547664" y="379877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49603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2406" y="149782"/>
            <a:ext cx="877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PCA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808246" y="1141001"/>
            <a:ext cx="743616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PCA (</a:t>
            </a:r>
            <a:r>
              <a:rPr lang="ko-KR" altLang="en-US" sz="2400" b="1" dirty="0"/>
              <a:t>주성분 분석</a:t>
            </a:r>
            <a:r>
              <a:rPr lang="en-US" altLang="ko-KR" sz="2400" b="1" dirty="0"/>
              <a:t>)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데이터를 가장 가까운 초평면에 투영한다</a:t>
            </a:r>
            <a:r>
              <a:rPr lang="en-US" altLang="ko-KR" b="1" dirty="0"/>
              <a:t>.</a:t>
            </a:r>
          </a:p>
        </p:txBody>
      </p:sp>
      <p:pic>
        <p:nvPicPr>
          <p:cNvPr id="1026" name="Picture 2" descr="PCA 이미지 검색결과">
            <a:extLst>
              <a:ext uri="{FF2B5EF4-FFF2-40B4-BE49-F238E27FC236}">
                <a16:creationId xmlns:a16="http://schemas.microsoft.com/office/drawing/2014/main" id="{D7807000-C5AE-44F4-90CC-B150A4AEF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23" y="2489798"/>
            <a:ext cx="4107554" cy="410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63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2406" y="149782"/>
            <a:ext cx="877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PCA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808246" y="1141001"/>
            <a:ext cx="743616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PCA (</a:t>
            </a:r>
            <a:r>
              <a:rPr lang="ko-KR" altLang="en-US" sz="2400" b="1" dirty="0"/>
              <a:t>주성분 분석</a:t>
            </a:r>
            <a:r>
              <a:rPr lang="en-US" altLang="ko-KR" sz="2400" b="1" dirty="0"/>
              <a:t>)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훈련 세트를 저차원의 초평면에 투영하기 전에 올바른 초평면을 선택한다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올바른 초평면은 원래 훈련 세트의 분산을 가장 많이 보존하는 초평면이다</a:t>
            </a:r>
            <a:r>
              <a:rPr lang="en-US" altLang="ko-KR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3CAFB2-C033-447F-AD25-4237009B6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020" y="1772816"/>
            <a:ext cx="5848611" cy="278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6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</TotalTime>
  <Words>2985</Words>
  <Application>Microsoft Office PowerPoint</Application>
  <PresentationFormat>화면 슬라이드 쇼(4:3)</PresentationFormat>
  <Paragraphs>598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HY헤드라인M</vt:lpstr>
      <vt:lpstr>맑은 고딕</vt:lpstr>
      <vt:lpstr>Abadi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이 석준</cp:lastModifiedBy>
  <cp:revision>135</cp:revision>
  <dcterms:created xsi:type="dcterms:W3CDTF">2016-11-03T20:47:04Z</dcterms:created>
  <dcterms:modified xsi:type="dcterms:W3CDTF">2021-02-20T16:16:58Z</dcterms:modified>
</cp:coreProperties>
</file>