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9" r:id="rId5"/>
    <p:sldId id="260" r:id="rId7"/>
    <p:sldId id="275" r:id="rId8"/>
    <p:sldId id="276" r:id="rId9"/>
    <p:sldId id="277" r:id="rId10"/>
    <p:sldId id="261" r:id="rId11"/>
    <p:sldId id="262" r:id="rId12"/>
    <p:sldId id="263" r:id="rId13"/>
    <p:sldId id="264" r:id="rId14"/>
    <p:sldId id="292" r:id="rId15"/>
    <p:sldId id="265" r:id="rId16"/>
    <p:sldId id="267" r:id="rId17"/>
    <p:sldId id="293" r:id="rId18"/>
    <p:sldId id="278" r:id="rId19"/>
    <p:sldId id="266" r:id="rId20"/>
    <p:sldId id="269" r:id="rId21"/>
    <p:sldId id="268" r:id="rId22"/>
    <p:sldId id="304" r:id="rId23"/>
    <p:sldId id="309" r:id="rId24"/>
    <p:sldId id="310" r:id="rId25"/>
    <p:sldId id="311" r:id="rId26"/>
    <p:sldId id="312" r:id="rId27"/>
    <p:sldId id="313" r:id="rId28"/>
    <p:sldId id="272" r:id="rId29"/>
    <p:sldId id="273" r:id="rId30"/>
    <p:sldId id="274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8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先讲第一种思路，然后为啥不对。如果循环会出错。然后介绍第二种思路。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判断标准为：如果孩子</a:t>
            </a:r>
            <a:r>
              <a:rPr lang="en-US" altLang="zh-CN"/>
              <a:t>node</a:t>
            </a:r>
            <a:r>
              <a:rPr lang="zh-CN" altLang="en-US"/>
              <a:t>为AST_OP_LEAF_LITERAL_UINT</a:t>
            </a:r>
            <a:r>
              <a:rPr lang="en-US" altLang="zh-CN"/>
              <a:t>/AST_OP_LEAF_VAR_ID</a:t>
            </a:r>
            <a:r>
              <a:rPr lang="zh-CN" altLang="en-US"/>
              <a:t>则为一元运算，否则为布尔运算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通过表格的形式表示实现的模块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0.png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3868"/>
            <a:ext cx="9144000" cy="2387600"/>
          </a:xfrm>
        </p:spPr>
        <p:txBody>
          <a:bodyPr/>
          <a:p>
            <a:r>
              <a:rPr lang="zh-CN" altLang="en-US"/>
              <a:t>编译原理试点班答辩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90963"/>
            <a:ext cx="9144000" cy="1655762"/>
          </a:xfrm>
        </p:spPr>
        <p:txBody>
          <a:bodyPr/>
          <a:p>
            <a:r>
              <a:rPr lang="zh-CN" altLang="en-US">
                <a:latin typeface="+mj-ea"/>
                <a:ea typeface="+mj-ea"/>
                <a:cs typeface="+mj-ea"/>
              </a:rPr>
              <a:t>形式：个人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r>
              <a:rPr lang="zh-CN" altLang="en-US">
                <a:latin typeface="+mj-ea"/>
                <a:ea typeface="+mj-ea"/>
                <a:cs typeface="+mj-ea"/>
              </a:rPr>
              <a:t>学号：</a:t>
            </a:r>
            <a:r>
              <a:rPr lang="en-US" altLang="zh-CN">
                <a:latin typeface="+mj-ea"/>
                <a:ea typeface="+mj-ea"/>
                <a:cs typeface="+mj-ea"/>
              </a:rPr>
              <a:t>2021302968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r>
              <a:rPr lang="zh-CN" altLang="en-US">
                <a:latin typeface="+mj-ea"/>
                <a:ea typeface="+mj-ea"/>
                <a:cs typeface="+mj-ea"/>
              </a:rPr>
              <a:t>姓名：刘航</a:t>
            </a:r>
            <a:endParaRPr lang="zh-CN" altLang="en-US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4958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数组翻译</a:t>
            </a:r>
            <a:r>
              <a:rPr lang="en-US" alt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——</a:t>
            </a:r>
            <a:r>
              <a:rPr lang="zh-CN" alt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数组取值与</a:t>
            </a:r>
            <a:r>
              <a:rPr lang="zh-CN" alt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赋值</a:t>
            </a:r>
            <a:endParaRPr lang="en-US" altLang="zh-CN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0" name="图片 9" descr="b23dea274ccb966030d149e67b7c9f6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72080"/>
            <a:ext cx="2444115" cy="3075940"/>
          </a:xfrm>
          <a:prstGeom prst="rect">
            <a:avLst/>
          </a:prstGeom>
        </p:spPr>
      </p:pic>
      <p:pic>
        <p:nvPicPr>
          <p:cNvPr id="4" name="图片 3" descr="c620c535490b2f2fb5e2d2214baba6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310" y="3855085"/>
            <a:ext cx="2533650" cy="207899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192010" y="240284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7192010" y="3020695"/>
            <a:ext cx="163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(0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4)+1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192010" y="3797300"/>
            <a:ext cx="163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((0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4)+1)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192010" y="5227320"/>
            <a:ext cx="250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(((0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4)+1)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5+2)*4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7192010" y="4573905"/>
            <a:ext cx="199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((0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4)+1)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5+2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6748780" y="2410460"/>
            <a:ext cx="360680" cy="36068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6748780" y="3072130"/>
            <a:ext cx="360680" cy="36068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>
            <p:custDataLst>
              <p:tags r:id="rId10"/>
            </p:custDataLst>
          </p:nvPr>
        </p:nvSpPr>
        <p:spPr>
          <a:xfrm>
            <a:off x="6748780" y="3862705"/>
            <a:ext cx="360680" cy="36068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>
            <p:custDataLst>
              <p:tags r:id="rId11"/>
            </p:custDataLst>
          </p:nvPr>
        </p:nvSpPr>
        <p:spPr>
          <a:xfrm>
            <a:off x="6748780" y="4577715"/>
            <a:ext cx="360680" cy="36068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>
            <p:custDataLst>
              <p:tags r:id="rId12"/>
            </p:custDataLst>
          </p:nvPr>
        </p:nvSpPr>
        <p:spPr>
          <a:xfrm>
            <a:off x="6748780" y="5292725"/>
            <a:ext cx="360680" cy="36068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08820" y="2580005"/>
            <a:ext cx="1179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计算第二个维度上的偏移量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608820" y="3932555"/>
            <a:ext cx="1179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计算第三个维度上的偏移量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438005" y="5285105"/>
            <a:ext cx="210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每一个</a:t>
            </a:r>
            <a:r>
              <a:rPr lang="en-US" altLang="zh-CN"/>
              <a:t>int</a:t>
            </a:r>
            <a:r>
              <a:rPr lang="zh-CN" altLang="en-US"/>
              <a:t>为</a:t>
            </a:r>
            <a:r>
              <a:rPr lang="en-US" altLang="zh-CN"/>
              <a:t>4</a:t>
            </a:r>
            <a:r>
              <a:rPr lang="zh-CN" altLang="en-US"/>
              <a:t>字节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563360" y="6127115"/>
            <a:ext cx="522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新建一个</a:t>
            </a:r>
            <a:r>
              <a:rPr lang="en-US" altLang="zh-CN"/>
              <a:t>Point</a:t>
            </a:r>
            <a:r>
              <a:rPr lang="zh-CN" altLang="en-US"/>
              <a:t>类型的</a:t>
            </a:r>
            <a:r>
              <a:rPr lang="en-US" altLang="zh-CN"/>
              <a:t>Value</a:t>
            </a:r>
            <a:r>
              <a:rPr lang="zh-CN" altLang="en-US"/>
              <a:t>，返回最终计算的结果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4537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数组翻译</a:t>
            </a:r>
            <a:r>
              <a:rPr lang="en-US" alt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——</a:t>
            </a:r>
            <a:r>
              <a:rPr lang="zh-CN" alt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维度不匹配</a:t>
            </a:r>
            <a:endParaRPr lang="zh-CN" altLang="en-US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图片 3" descr="00f7f84b3538fcc756a0bc3155b7be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925" y="3493770"/>
            <a:ext cx="2465070" cy="2695575"/>
          </a:xfrm>
          <a:prstGeom prst="rect">
            <a:avLst/>
          </a:prstGeom>
        </p:spPr>
      </p:pic>
      <p:pic>
        <p:nvPicPr>
          <p:cNvPr id="10" name="图片 9" descr="b23dea274ccb966030d149e67b7c9f6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" y="3032125"/>
            <a:ext cx="2444115" cy="3075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97345" y="312991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当我们赋值</a:t>
            </a:r>
            <a:r>
              <a:rPr lang="en-US" altLang="zh-CN"/>
              <a:t>/</a:t>
            </a:r>
            <a:r>
              <a:rPr lang="zh-CN" altLang="en-US"/>
              <a:t>取值时，发现本该有值的</a:t>
            </a:r>
            <a:r>
              <a:rPr lang="en-US" altLang="zh-CN"/>
              <a:t>index</a:t>
            </a:r>
            <a:r>
              <a:rPr lang="zh-CN" altLang="en-US"/>
              <a:t>为</a:t>
            </a:r>
            <a:r>
              <a:rPr lang="en-US" altLang="zh-CN"/>
              <a:t>nullptr</a:t>
            </a:r>
            <a:r>
              <a:rPr lang="zh-CN" altLang="en-US"/>
              <a:t>了，表明发生了维度不匹配的情况。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97345" y="48717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此时我们</a:t>
            </a:r>
            <a:r>
              <a:rPr lang="en-US" altLang="zh-CN"/>
              <a:t>new</a:t>
            </a:r>
            <a:r>
              <a:rPr lang="zh-CN" altLang="en-US"/>
              <a:t>一个</a:t>
            </a:r>
            <a:r>
              <a:rPr lang="en-US" altLang="zh-CN"/>
              <a:t>temp</a:t>
            </a:r>
            <a:r>
              <a:rPr lang="zh-CN" altLang="en-US"/>
              <a:t>的</a:t>
            </a:r>
            <a:r>
              <a:rPr lang="en-US" altLang="zh-CN"/>
              <a:t>array value</a:t>
            </a:r>
            <a:r>
              <a:rPr lang="zh-CN" altLang="en-US"/>
              <a:t>，并设置他的维度为剩下的部分。例如，在左图中，应该返回一个</a:t>
            </a:r>
            <a:r>
              <a:rPr lang="en-US" altLang="zh-CN"/>
              <a:t>a[5]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7339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数组翻译</a:t>
            </a:r>
            <a:r>
              <a:rPr lang="en-US" alt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——</a:t>
            </a:r>
            <a:r>
              <a:rPr lang="zh-CN" alt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一种可能的数组初始化方式</a:t>
            </a:r>
            <a:endParaRPr lang="zh-CN" altLang="en-US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图片 3" descr="33febb8a5c13121d61b1b7d48eba34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2088515"/>
            <a:ext cx="5810250" cy="4467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48550" y="272859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Dragon IR</a:t>
            </a:r>
            <a:r>
              <a:rPr lang="zh-CN" altLang="en-US"/>
              <a:t>不支持数组初始化，因此要完成该功能可以考虑使用赋值语句来完成初始化。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448550" y="39325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每一次经过</a:t>
            </a:r>
            <a:r>
              <a:rPr lang="en-US" altLang="zh-CN"/>
              <a:t>Arrary Init Val</a:t>
            </a:r>
            <a:r>
              <a:rPr lang="zh-CN" altLang="en-US"/>
              <a:t>，则深度加一。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48550" y="464248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每一次的分支决定了数组的下标：例如</a:t>
            </a:r>
            <a:r>
              <a:rPr lang="en-US" altLang="zh-CN"/>
              <a:t>4</a:t>
            </a:r>
            <a:r>
              <a:rPr lang="zh-CN" altLang="en-US"/>
              <a:t>的路径为第二个孩子</a:t>
            </a:r>
            <a:r>
              <a:rPr lang="en-US" altLang="zh-CN"/>
              <a:t>-&gt;</a:t>
            </a:r>
            <a:r>
              <a:rPr lang="zh-CN" altLang="en-US"/>
              <a:t>第二个孩子，则代表的数组下标为</a:t>
            </a:r>
            <a:r>
              <a:rPr lang="en-US" altLang="zh-CN"/>
              <a:t>[2][2]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448550" y="58185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可能可以以深度优先搜索的方式递归实现</a:t>
            </a:r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Arial" panose="020B0604020202020204" pitchFamily="34" charset="0"/>
                <a:sym typeface="+mn-ea"/>
              </a:rPr>
              <a:t>前端</a:t>
            </a:r>
            <a:endParaRPr lang="zh-CN" altLang="en-US"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571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基于栈</a:t>
            </a:r>
            <a:r>
              <a:rPr lang="en-US" alt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——Block</a:t>
            </a:r>
            <a:r>
              <a:rPr lang="zh-CN" alt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变量管理</a:t>
            </a:r>
            <a:endParaRPr lang="zh-CN" altLang="en-US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95855" y="5427345"/>
            <a:ext cx="10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95855" y="4887595"/>
            <a:ext cx="10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5855" y="4347845"/>
            <a:ext cx="10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_c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95855" y="3808095"/>
            <a:ext cx="108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95855" y="2778125"/>
            <a:ext cx="0" cy="3188970"/>
          </a:xfrm>
          <a:prstGeom prst="line">
            <a:avLst/>
          </a:prstGeom>
          <a:ln w="317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475990" y="2778125"/>
            <a:ext cx="0" cy="3188970"/>
          </a:xfrm>
          <a:prstGeom prst="line">
            <a:avLst/>
          </a:prstGeom>
          <a:ln w="317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395855" y="3268345"/>
            <a:ext cx="108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522730" y="3538220"/>
            <a:ext cx="6375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522730" y="4595495"/>
            <a:ext cx="6375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87425" y="3268345"/>
            <a:ext cx="535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7425" y="4411345"/>
            <a:ext cx="535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68500" y="6174740"/>
            <a:ext cx="213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blockVarsVector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58995" y="2287270"/>
            <a:ext cx="70675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为每一个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维护如左图的三个结构，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blockVarsVector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是一个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vector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实现的栈，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用于存储变量；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存栈顶元素，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存上一个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的栈顶在哪（用于确定切换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时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多少）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全局变量：存到符号表里。如果栈遍历完没有找到，则去符号表里找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58995" y="3690620"/>
            <a:ext cx="691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现在对于每个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我们有两个存变量的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，作用分别如下：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上箭头 17"/>
          <p:cNvSpPr/>
          <p:nvPr/>
        </p:nvSpPr>
        <p:spPr>
          <a:xfrm>
            <a:off x="687070" y="2941955"/>
            <a:ext cx="300355" cy="2860675"/>
          </a:xfrm>
          <a:prstGeom prst="up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 rot="16200000">
            <a:off x="-140335" y="3996690"/>
            <a:ext cx="1285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new value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上箭头 19"/>
          <p:cNvSpPr/>
          <p:nvPr/>
        </p:nvSpPr>
        <p:spPr>
          <a:xfrm rot="10800000">
            <a:off x="3790950" y="2941955"/>
            <a:ext cx="300355" cy="2860675"/>
          </a:xfrm>
          <a:prstGeom prst="up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 rot="16200000">
            <a:off x="3645535" y="4149090"/>
            <a:ext cx="1285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find value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表格 21"/>
          <p:cNvGraphicFramePr/>
          <p:nvPr>
            <p:custDataLst>
              <p:tags r:id="rId1"/>
            </p:custDataLst>
          </p:nvPr>
        </p:nvGraphicFramePr>
        <p:xfrm>
          <a:off x="4884420" y="4451350"/>
          <a:ext cx="6320790" cy="189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395"/>
                <a:gridCol w="3160395"/>
              </a:tblGrid>
              <a:tr h="706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blockVarsVector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VarsVector</a:t>
                      </a:r>
                      <a:endParaRPr lang="zh-CN" altLang="en-US"/>
                    </a:p>
                  </a:txBody>
                  <a:tcPr/>
                </a:tc>
              </a:tr>
              <a:tr h="1187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</a:t>
                      </a:r>
                      <a:r>
                        <a:rPr lang="en-US" altLang="zh-CN"/>
                        <a:t>Block</a:t>
                      </a:r>
                      <a:r>
                        <a:rPr lang="zh-CN" altLang="en-US"/>
                        <a:t>变量管理，</a:t>
                      </a:r>
                      <a:r>
                        <a:rPr lang="en-US" altLang="zh-CN"/>
                        <a:t>Block</a:t>
                      </a:r>
                      <a:r>
                        <a:rPr lang="zh-CN" altLang="en-US"/>
                        <a:t>结束，对应变量</a:t>
                      </a:r>
                      <a:r>
                        <a:rPr lang="en-US" altLang="zh-CN"/>
                        <a:t>pop</a:t>
                      </a:r>
                      <a:r>
                        <a:rPr lang="zh-CN" altLang="en-US"/>
                        <a:t>丢弃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</a:t>
                      </a:r>
                      <a:r>
                        <a:rPr lang="en-US" altLang="zh-CN"/>
                        <a:t>function</a:t>
                      </a:r>
                      <a:r>
                        <a:rPr lang="zh-CN" altLang="en-US"/>
                        <a:t>变量管理，一经声明不允许删除。最终生成</a:t>
                      </a:r>
                      <a:r>
                        <a:rPr lang="en-US" altLang="zh-CN"/>
                        <a:t>ir</a:t>
                      </a:r>
                      <a:r>
                        <a:rPr lang="zh-CN" altLang="en-US"/>
                        <a:t>时遍历打印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竖卷形 3"/>
          <p:cNvSpPr/>
          <p:nvPr/>
        </p:nvSpPr>
        <p:spPr>
          <a:xfrm>
            <a:off x="441325" y="3521710"/>
            <a:ext cx="1821180" cy="1677035"/>
          </a:xfrm>
          <a:prstGeom prst="verticalScroll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262505" y="4004945"/>
            <a:ext cx="1501140" cy="843280"/>
          </a:xfrm>
          <a:prstGeom prst="right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逐条读取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3185" y="2822575"/>
            <a:ext cx="750570" cy="343217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识别</a:t>
            </a:r>
            <a:r>
              <a:rPr lang="en-US" altLang="zh-CN">
                <a:solidFill>
                  <a:schemeClr val="tx1"/>
                </a:solidFill>
              </a:rPr>
              <a:t>IR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类型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48090" y="287020"/>
            <a:ext cx="1285875" cy="5556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全局变量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02245" y="1102995"/>
            <a:ext cx="1285875" cy="5556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Function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9945" y="1102995"/>
            <a:ext cx="1285875" cy="5556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Function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58810" y="2172970"/>
            <a:ext cx="1285875" cy="5556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Basic Blcok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33965" y="2172970"/>
            <a:ext cx="1285875" cy="5556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Basic Blcok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 flipH="1">
            <a:off x="8445500" y="842645"/>
            <a:ext cx="1045845" cy="26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10" idx="0"/>
          </p:cNvCxnSpPr>
          <p:nvPr/>
        </p:nvCxnSpPr>
        <p:spPr>
          <a:xfrm>
            <a:off x="9491345" y="842645"/>
            <a:ext cx="871855" cy="26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  <a:endCxn id="11" idx="0"/>
          </p:cNvCxnSpPr>
          <p:nvPr/>
        </p:nvCxnSpPr>
        <p:spPr>
          <a:xfrm flipH="1">
            <a:off x="8902065" y="1658620"/>
            <a:ext cx="1461135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2" idx="0"/>
          </p:cNvCxnSpPr>
          <p:nvPr/>
        </p:nvCxnSpPr>
        <p:spPr>
          <a:xfrm>
            <a:off x="10363200" y="1658620"/>
            <a:ext cx="414020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365240" y="995045"/>
            <a:ext cx="131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0325" y="3336925"/>
            <a:ext cx="770255" cy="3149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Entry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5840" y="3336925"/>
            <a:ext cx="770255" cy="3149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Exit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841355" y="3336925"/>
            <a:ext cx="770255" cy="3149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IR List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>
            <a:stCxn id="12" idx="2"/>
            <a:endCxn id="18" idx="0"/>
          </p:cNvCxnSpPr>
          <p:nvPr/>
        </p:nvCxnSpPr>
        <p:spPr>
          <a:xfrm flipH="1">
            <a:off x="9335770" y="2728595"/>
            <a:ext cx="1441450" cy="608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2"/>
            <a:endCxn id="20" idx="0"/>
          </p:cNvCxnSpPr>
          <p:nvPr/>
        </p:nvCxnSpPr>
        <p:spPr>
          <a:xfrm>
            <a:off x="10777220" y="2728595"/>
            <a:ext cx="449580" cy="608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2"/>
            <a:endCxn id="19" idx="0"/>
          </p:cNvCxnSpPr>
          <p:nvPr/>
        </p:nvCxnSpPr>
        <p:spPr>
          <a:xfrm flipH="1">
            <a:off x="10281285" y="2728595"/>
            <a:ext cx="495935" cy="608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>
            <a:off x="4773295" y="2956560"/>
            <a:ext cx="1501140" cy="565150"/>
          </a:xfrm>
          <a:prstGeom prst="right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define</a:t>
            </a:r>
            <a:r>
              <a:rPr lang="zh-CN" altLang="en-US">
                <a:solidFill>
                  <a:schemeClr val="tx1"/>
                </a:solidFill>
              </a:rPr>
              <a:t>函数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4779010" y="4323715"/>
            <a:ext cx="1501140" cy="565150"/>
          </a:xfrm>
          <a:prstGeom prst="right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跳转</a:t>
            </a:r>
            <a:r>
              <a:rPr lang="en-US">
                <a:solidFill>
                  <a:schemeClr val="tx1"/>
                </a:solidFill>
                <a:sym typeface="+mn-ea"/>
              </a:rPr>
              <a:t>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4779010" y="3640455"/>
            <a:ext cx="1501140" cy="565150"/>
          </a:xfrm>
          <a:prstGeom prst="right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Label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4779010" y="5006975"/>
            <a:ext cx="1501140" cy="565150"/>
          </a:xfrm>
          <a:prstGeom prst="right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declare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779010" y="5690235"/>
            <a:ext cx="1501140" cy="565150"/>
          </a:xfrm>
          <a:prstGeom prst="right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其他</a:t>
            </a:r>
            <a:r>
              <a:rPr lang="en-US" altLang="zh-CN">
                <a:solidFill>
                  <a:schemeClr val="tx1"/>
                </a:solidFill>
              </a:rPr>
              <a:t>IR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0" name="曲线连接符 29"/>
          <p:cNvCxnSpPr>
            <a:stCxn id="24" idx="3"/>
            <a:endCxn id="9" idx="1"/>
          </p:cNvCxnSpPr>
          <p:nvPr/>
        </p:nvCxnSpPr>
        <p:spPr>
          <a:xfrm flipV="1">
            <a:off x="6274435" y="1381125"/>
            <a:ext cx="1527810" cy="185801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365240" y="2131695"/>
            <a:ext cx="100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endParaRPr lang="en-US" altLang="zh-CN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曲线连接符 32"/>
          <p:cNvCxnSpPr>
            <a:stCxn id="26" idx="3"/>
            <a:endCxn id="19" idx="2"/>
          </p:cNvCxnSpPr>
          <p:nvPr/>
        </p:nvCxnSpPr>
        <p:spPr>
          <a:xfrm flipV="1">
            <a:off x="6280150" y="3651885"/>
            <a:ext cx="4001135" cy="954405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682865" y="4520565"/>
            <a:ext cx="2331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根据是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zh-CN" alt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zh-CN" alt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设置</a:t>
            </a:r>
            <a:endParaRPr lang="zh-CN" alt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曲线连接符 35"/>
          <p:cNvCxnSpPr>
            <a:stCxn id="27" idx="3"/>
            <a:endCxn id="11" idx="1"/>
          </p:cNvCxnSpPr>
          <p:nvPr/>
        </p:nvCxnSpPr>
        <p:spPr>
          <a:xfrm flipV="1">
            <a:off x="6280150" y="2451100"/>
            <a:ext cx="1978660" cy="147193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303770" y="2855595"/>
            <a:ext cx="100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endParaRPr lang="en-US" altLang="zh-CN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曲线连接符 37"/>
          <p:cNvCxnSpPr>
            <a:stCxn id="27" idx="3"/>
            <a:endCxn id="18" idx="1"/>
          </p:cNvCxnSpPr>
          <p:nvPr/>
        </p:nvCxnSpPr>
        <p:spPr>
          <a:xfrm flipV="1">
            <a:off x="6280150" y="3494405"/>
            <a:ext cx="2670175" cy="428625"/>
          </a:xfrm>
          <a:prstGeom prst="curvedConnector3">
            <a:avLst>
              <a:gd name="adj1" fmla="val 53864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29" idx="3"/>
            <a:endCxn id="20" idx="2"/>
          </p:cNvCxnSpPr>
          <p:nvPr/>
        </p:nvCxnSpPr>
        <p:spPr>
          <a:xfrm flipV="1">
            <a:off x="6280150" y="3651885"/>
            <a:ext cx="4946650" cy="2320925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902065" y="5604510"/>
            <a:ext cx="176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直接塞进去</a:t>
            </a:r>
            <a:endParaRPr lang="zh-CN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682865" y="3695700"/>
            <a:ext cx="74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设置</a:t>
            </a:r>
            <a:endParaRPr lang="zh-CN" alt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605280" y="2520950"/>
            <a:ext cx="1285875" cy="5556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全局变量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9435" y="3336925"/>
            <a:ext cx="1285875" cy="5556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Function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77135" y="3336925"/>
            <a:ext cx="1285875" cy="5556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Function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16000" y="4406900"/>
            <a:ext cx="1285875" cy="5556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Basic Blcok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1155" y="4406900"/>
            <a:ext cx="1285875" cy="5556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Basic Blcok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 flipH="1">
            <a:off x="1202690" y="3076575"/>
            <a:ext cx="1045845" cy="26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10" idx="0"/>
          </p:cNvCxnSpPr>
          <p:nvPr/>
        </p:nvCxnSpPr>
        <p:spPr>
          <a:xfrm>
            <a:off x="2248535" y="3076575"/>
            <a:ext cx="871855" cy="26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  <a:endCxn id="11" idx="0"/>
          </p:cNvCxnSpPr>
          <p:nvPr/>
        </p:nvCxnSpPr>
        <p:spPr>
          <a:xfrm flipH="1">
            <a:off x="1659255" y="3892550"/>
            <a:ext cx="1461135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2" idx="0"/>
          </p:cNvCxnSpPr>
          <p:nvPr/>
        </p:nvCxnSpPr>
        <p:spPr>
          <a:xfrm>
            <a:off x="3120390" y="3892550"/>
            <a:ext cx="414020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577975" y="5570855"/>
            <a:ext cx="900000" cy="57600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Entry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53030" y="5570855"/>
            <a:ext cx="770255" cy="57600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Exit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98545" y="5570855"/>
            <a:ext cx="900000" cy="57600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IR List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>
            <a:stCxn id="12" idx="2"/>
            <a:endCxn id="18" idx="0"/>
          </p:cNvCxnSpPr>
          <p:nvPr/>
        </p:nvCxnSpPr>
        <p:spPr>
          <a:xfrm flipH="1">
            <a:off x="2028190" y="4962525"/>
            <a:ext cx="1506220" cy="608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2"/>
            <a:endCxn id="20" idx="0"/>
          </p:cNvCxnSpPr>
          <p:nvPr/>
        </p:nvCxnSpPr>
        <p:spPr>
          <a:xfrm>
            <a:off x="3534410" y="4962525"/>
            <a:ext cx="514350" cy="608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2"/>
            <a:endCxn id="19" idx="0"/>
          </p:cNvCxnSpPr>
          <p:nvPr/>
        </p:nvCxnSpPr>
        <p:spPr>
          <a:xfrm flipH="1">
            <a:off x="3038475" y="4962525"/>
            <a:ext cx="495935" cy="608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138795" y="2527935"/>
            <a:ext cx="1285875" cy="5556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全局变量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92950" y="3343910"/>
            <a:ext cx="1285875" cy="5556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一张</a:t>
            </a:r>
            <a:r>
              <a:rPr lang="en-US" altLang="zh-CN">
                <a:solidFill>
                  <a:schemeClr val="tx1"/>
                </a:solidFill>
              </a:rPr>
              <a:t>CFG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010650" y="3343910"/>
            <a:ext cx="1285875" cy="5556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一张</a:t>
            </a:r>
            <a:r>
              <a:rPr lang="en-US" altLang="zh-CN">
                <a:solidFill>
                  <a:schemeClr val="tx1"/>
                </a:solidFill>
              </a:rPr>
              <a:t>CFG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49515" y="4413885"/>
            <a:ext cx="1285875" cy="5556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CFG</a:t>
            </a:r>
            <a:r>
              <a:rPr lang="zh-CN" altLang="en-US">
                <a:solidFill>
                  <a:schemeClr val="tx1"/>
                </a:solidFill>
              </a:rPr>
              <a:t>里的块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424670" y="4413885"/>
            <a:ext cx="1285875" cy="5556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CFG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里的块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3" name="直接箭头连接符 42"/>
          <p:cNvCxnSpPr>
            <a:stCxn id="5" idx="2"/>
            <a:endCxn id="25" idx="0"/>
          </p:cNvCxnSpPr>
          <p:nvPr/>
        </p:nvCxnSpPr>
        <p:spPr>
          <a:xfrm flipH="1">
            <a:off x="7736205" y="3083560"/>
            <a:ext cx="1045845" cy="26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2"/>
            <a:endCxn id="32" idx="0"/>
          </p:cNvCxnSpPr>
          <p:nvPr/>
        </p:nvCxnSpPr>
        <p:spPr>
          <a:xfrm>
            <a:off x="8782050" y="3083560"/>
            <a:ext cx="871855" cy="26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2" idx="2"/>
            <a:endCxn id="35" idx="0"/>
          </p:cNvCxnSpPr>
          <p:nvPr/>
        </p:nvCxnSpPr>
        <p:spPr>
          <a:xfrm flipH="1">
            <a:off x="8192770" y="3899535"/>
            <a:ext cx="1461135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2" idx="2"/>
            <a:endCxn id="42" idx="0"/>
          </p:cNvCxnSpPr>
          <p:nvPr/>
        </p:nvCxnSpPr>
        <p:spPr>
          <a:xfrm>
            <a:off x="9653905" y="3899535"/>
            <a:ext cx="414020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8042275" y="5577840"/>
            <a:ext cx="900000" cy="57600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边的终点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186545" y="5577840"/>
            <a:ext cx="900000" cy="57600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边的起点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330815" y="5577840"/>
            <a:ext cx="900000" cy="57600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块内容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>
            <a:stCxn id="42" idx="2"/>
            <a:endCxn id="47" idx="0"/>
          </p:cNvCxnSpPr>
          <p:nvPr/>
        </p:nvCxnSpPr>
        <p:spPr>
          <a:xfrm flipH="1">
            <a:off x="8492490" y="4969510"/>
            <a:ext cx="1575435" cy="608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2" idx="2"/>
            <a:endCxn id="49" idx="0"/>
          </p:cNvCxnSpPr>
          <p:nvPr/>
        </p:nvCxnSpPr>
        <p:spPr>
          <a:xfrm>
            <a:off x="10067925" y="4969510"/>
            <a:ext cx="713105" cy="608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2" idx="2"/>
            <a:endCxn id="48" idx="0"/>
          </p:cNvCxnSpPr>
          <p:nvPr/>
        </p:nvCxnSpPr>
        <p:spPr>
          <a:xfrm flipH="1">
            <a:off x="9636760" y="4969510"/>
            <a:ext cx="431165" cy="608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右箭头 52"/>
          <p:cNvSpPr/>
          <p:nvPr/>
        </p:nvSpPr>
        <p:spPr>
          <a:xfrm>
            <a:off x="4714875" y="4466590"/>
            <a:ext cx="2397125" cy="483870"/>
          </a:xfrm>
          <a:prstGeom prst="rightArrow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遍历第一次生成块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4759325" y="5577840"/>
            <a:ext cx="2397125" cy="483870"/>
          </a:xfrm>
          <a:prstGeom prst="rightArrow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遍历第二次次生成边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机器无关优化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571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常数传播（局部）</a:t>
            </a:r>
            <a:r>
              <a:rPr lang="en-US" alt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——</a:t>
            </a:r>
            <a:r>
              <a:rPr lang="zh-CN" alt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基于</a:t>
            </a:r>
            <a:r>
              <a:rPr lang="en-US" alt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CFG</a:t>
            </a:r>
            <a:endParaRPr lang="en-US" altLang="zh-CN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28940" y="5979160"/>
            <a:ext cx="2644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局部常数传播</a:t>
            </a:r>
            <a:r>
              <a:rPr lang="en-US" altLang="zh-CN"/>
              <a:t>-</a:t>
            </a:r>
            <a:r>
              <a:rPr lang="zh-CN" altLang="en-US"/>
              <a:t>基于</a:t>
            </a:r>
            <a:r>
              <a:rPr lang="en-US" altLang="zh-CN"/>
              <a:t>CFG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rcRect t="19997" r="31867" b="32949"/>
          <a:stretch>
            <a:fillRect/>
          </a:stretch>
        </p:blipFill>
        <p:spPr>
          <a:xfrm>
            <a:off x="7684770" y="2245360"/>
            <a:ext cx="2891790" cy="31000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257790" y="3251835"/>
            <a:ext cx="1687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常数传播必须局限在</a:t>
            </a:r>
            <a:r>
              <a:rPr lang="en-US" altLang="zh-CN"/>
              <a:t>CFG</a:t>
            </a:r>
            <a:r>
              <a:rPr lang="zh-CN" altLang="en-US"/>
              <a:t>的一个块内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986790" y="2850515"/>
          <a:ext cx="5109210" cy="274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070"/>
                <a:gridCol w="1703070"/>
                <a:gridCol w="1703070"/>
              </a:tblGrid>
              <a:tr h="7029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是否赋值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赋值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1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var1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true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81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var2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false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81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var3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true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34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90040" y="5979160"/>
            <a:ext cx="450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assign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，根据右值更新左值的状态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机器无关优化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571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常数合并</a:t>
            </a:r>
            <a:endParaRPr lang="zh-CN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66090" y="2490470"/>
          <a:ext cx="11260455" cy="356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2502535"/>
                <a:gridCol w="2502535"/>
                <a:gridCol w="2501900"/>
                <a:gridCol w="2502535"/>
              </a:tblGrid>
              <a:tr h="1160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情况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加法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减法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乘法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除法</a:t>
                      </a:r>
                      <a:endParaRPr lang="zh-CN" altLang="en-US"/>
                    </a:p>
                  </a:txBody>
                  <a:tcPr/>
                </a:tc>
              </a:tr>
              <a:tr h="1247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node-&gt;val-&gt;isConst()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或</a:t>
                      </a:r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node-&gt;</a:t>
                      </a: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node_type</a:t>
                      </a: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==ast_operator_type:AST_OP_LEAF_LITERAL_UINT</a:t>
                      </a:r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160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处理</a:t>
                      </a:r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由编译器计算出最终结果，并基于该值</a:t>
                      </a: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new</a:t>
                      </a: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一个</a:t>
                      </a: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constValue</a:t>
                      </a: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，作为当前节点的</a:t>
                      </a: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value</a:t>
                      </a: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返回</a:t>
                      </a:r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机器无关优化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571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代数化简</a:t>
            </a:r>
            <a:endParaRPr lang="zh-CN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91160" y="2350770"/>
          <a:ext cx="11099165" cy="391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935"/>
                <a:gridCol w="2688590"/>
                <a:gridCol w="2498090"/>
                <a:gridCol w="1202690"/>
                <a:gridCol w="1249045"/>
                <a:gridCol w="1117600"/>
                <a:gridCol w="1212215"/>
              </a:tblGrid>
              <a:tr h="1136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情况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加法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减法</a:t>
                      </a:r>
                      <a:endParaRPr lang="zh-CN" altLang="en-US" sz="1800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乘法</a:t>
                      </a:r>
                      <a:endParaRPr lang="zh-CN" altLang="en-US" sz="180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除法</a:t>
                      </a:r>
                      <a:endParaRPr lang="zh-CN" altLang="en-US" sz="1800"/>
                    </a:p>
                  </a:txBody>
                  <a:tcPr/>
                </a:tc>
                <a:tc hMerge="1">
                  <a:tcPr/>
                </a:tc>
              </a:tr>
              <a:tr h="1223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条件</a:t>
                      </a:r>
                      <a:endParaRPr lang="zh-CN" altLang="en-US" sz="1800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src1/src2</a:t>
                      </a: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为</a:t>
                      </a: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（包括</a:t>
                      </a: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constValue</a:t>
                      </a: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与叶子节点两种情况），而另一个操作数为变量</a:t>
                      </a:r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indent="0" fontAlgn="auto" latinLnBrk="1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src1/src2</a:t>
                      </a: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为</a:t>
                      </a: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0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fontAlgn="auto" latinLnBrk="1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src1/src2</a:t>
                      </a: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为</a:t>
                      </a: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1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fontAlgn="auto" latinLnBrk="1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src1</a:t>
                      </a: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为</a:t>
                      </a: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0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fontAlgn="auto" latinLnBrk="1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src2</a:t>
                      </a: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为</a:t>
                      </a: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1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155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处理</a:t>
                      </a:r>
                      <a:endParaRPr lang="zh-CN" altLang="en-US" sz="1800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不进行该运算，直接把变量设置为当前节点变量</a:t>
                      </a:r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constValue(0)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把变量设置为当前节点变量</a:t>
                      </a:r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constValue(0)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把变量设置为当前节点变量</a:t>
                      </a:r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机器无关优化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571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强度消减</a:t>
            </a:r>
            <a:endParaRPr lang="zh-CN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1160" y="2350770"/>
          <a:ext cx="11268075" cy="3935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630"/>
                <a:gridCol w="2804306"/>
                <a:gridCol w="2913069"/>
                <a:gridCol w="2913070"/>
              </a:tblGrid>
              <a:tr h="1142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情况</a:t>
                      </a:r>
                      <a:endParaRPr lang="zh-CN" altLang="en-US" sz="1800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乘法</a:t>
                      </a:r>
                      <a:endParaRPr lang="zh-CN" altLang="en-US" sz="18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1229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条件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indent="0" fontAlgn="auto" latinLnBrk="1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src1/src2</a:t>
                      </a: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为常数，且小于一个阈值</a:t>
                      </a:r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fontAlgn="auto" latinLnBrk="1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src1/src2</a:t>
                      </a:r>
                      <a:r>
                        <a:rPr 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为常数，但是大于某个阈值</a:t>
                      </a:r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fontAlgn="auto" latinLnBrk="1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src1/src2</a:t>
                      </a: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均为变量</a:t>
                      </a:r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1564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处理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使用一系列</a:t>
                      </a: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IR</a:t>
                      </a: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完成乘法操作</a:t>
                      </a:r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仍然生成</a:t>
                      </a: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mul IR</a:t>
                      </a:r>
                      <a:r>
                        <a:rPr lang="zh-CN" altLang="en-US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完成乘法</a:t>
                      </a:r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6690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总体概况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73470" y="1066800"/>
            <a:ext cx="5391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实验架构：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计算器架构，前端为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flex+bison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，中端为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Dragon IR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，后端为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arm32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690" y="1865630"/>
            <a:ext cx="2597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工作量：</a:t>
            </a:r>
            <a:endParaRPr lang="zh-CN" altLang="en-US" sz="2400"/>
          </a:p>
        </p:txBody>
      </p:sp>
      <p:pic>
        <p:nvPicPr>
          <p:cNvPr id="8" name="图片 7" descr="63727f80f3e94b1a9103a0c4a69cd3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2624455"/>
            <a:ext cx="4178935" cy="29540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7690" y="5489575"/>
            <a:ext cx="3350260" cy="809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删除了与antlr4有关的文件后的代码量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81220" y="2784475"/>
            <a:ext cx="2788920" cy="158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>
                <a:latin typeface="Arial" panose="020B0604020202020204" pitchFamily="34" charset="0"/>
                <a:cs typeface="Arial" panose="020B0604020202020204" pitchFamily="34" charset="0"/>
              </a:rPr>
              <a:t>共计编写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与头文件代码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2727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行，另外加了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887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行注释，总计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3614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行。同时也对对应的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文件等进行了调整</a:t>
            </a:r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681220" y="4565650"/>
            <a:ext cx="2721610" cy="6324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104</a:t>
            </a:r>
            <a:r>
              <a:rPr lang="zh-CN" altLang="en-US">
                <a:solidFill>
                  <a:schemeClr val="tx1"/>
                </a:solidFill>
              </a:rPr>
              <a:t>次</a:t>
            </a:r>
            <a:r>
              <a:rPr lang="en-US" altLang="zh-CN">
                <a:solidFill>
                  <a:schemeClr val="tx1"/>
                </a:solidFill>
              </a:rPr>
              <a:t>commit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76540" y="5578475"/>
            <a:ext cx="3477260" cy="632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在不包含生成的可执行文件的情况下，现在工程的代码量。</a:t>
            </a:r>
            <a:endParaRPr 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e7fe099c3c0adf83f3f82d1a352cd57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775" y="2845435"/>
            <a:ext cx="452183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571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指针与数组</a:t>
            </a:r>
            <a:endParaRPr lang="zh-CN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1160" y="2279015"/>
          <a:ext cx="11513185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940"/>
                <a:gridCol w="2865755"/>
                <a:gridCol w="2976245"/>
                <a:gridCol w="2976245"/>
              </a:tblGrid>
              <a:tr h="673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情况</a:t>
                      </a:r>
                      <a:endParaRPr lang="zh-CN" altLang="en-US" sz="2400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数组</a:t>
                      </a:r>
                      <a:endParaRPr lang="zh-CN" altLang="en-US" sz="2400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指针</a:t>
                      </a:r>
                      <a:endParaRPr lang="zh-CN" altLang="en-US" sz="2400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725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类型</a:t>
                      </a:r>
                      <a:endParaRPr lang="zh-CN" altLang="en-US" sz="2400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 fontAlgn="auto" latinLnBrk="1">
                        <a:buNone/>
                      </a:pPr>
                      <a:r>
                        <a:rPr lang="zh-CN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全局</a:t>
                      </a:r>
                      <a:endParaRPr lang="zh-CN" sz="2400">
                        <a:latin typeface="Arial" panose="020B0604020202020204" pitchFamily="34" charset="0"/>
                        <a:ea typeface="微软雅黑" panose="020B050302020402020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 fontAlgn="auto" latinLnBrk="1">
                        <a:buNone/>
                      </a:pPr>
                      <a:r>
                        <a:rPr lang="zh-CN" altLang="en-US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局部</a:t>
                      </a:r>
                      <a:endParaRPr lang="zh-CN" altLang="en-US" sz="2400">
                        <a:latin typeface="Arial" panose="020B0604020202020204" pitchFamily="34" charset="0"/>
                        <a:ea typeface="微软雅黑" panose="020B050302020402020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 fontAlgn="auto" latinLnBrk="1">
                        <a:buNone/>
                      </a:pPr>
                      <a:endParaRPr lang="en-US" altLang="zh-CN" sz="2400">
                        <a:latin typeface="Arial" panose="020B0604020202020204" pitchFamily="34" charset="0"/>
                        <a:ea typeface="微软雅黑" panose="020B050302020402020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load_value</a:t>
                      </a:r>
                      <a:endParaRPr lang="en-US" altLang="zh-CN" sz="2400">
                        <a:latin typeface="Arial" panose="020B0604020202020204" pitchFamily="34" charset="0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 latinLnBrk="1">
                        <a:buNone/>
                      </a:pPr>
                      <a:r>
                        <a:rPr lang="en-US" altLang="zh-CN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mov</a:t>
                      </a:r>
                      <a:r>
                        <a:rPr lang="zh-CN" altLang="en-US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高</a:t>
                      </a:r>
                      <a:r>
                        <a:rPr lang="en-US" altLang="zh-CN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16</a:t>
                      </a:r>
                      <a:r>
                        <a:rPr lang="zh-CN" altLang="en-US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位与低</a:t>
                      </a:r>
                      <a:r>
                        <a:rPr lang="en-US" altLang="zh-CN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16</a:t>
                      </a:r>
                      <a:r>
                        <a:rPr lang="zh-CN" altLang="en-US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位，不再</a:t>
                      </a:r>
                      <a:r>
                        <a:rPr lang="en-US" altLang="zh-CN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ldr</a:t>
                      </a:r>
                      <a:endParaRPr lang="en-US" altLang="zh-CN" sz="2400">
                        <a:latin typeface="Arial" panose="020B0604020202020204" pitchFamily="34" charset="0"/>
                        <a:ea typeface="微软雅黑" panose="020B050302020402020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 latinLnBrk="1">
                        <a:buNone/>
                      </a:pPr>
                      <a:r>
                        <a:rPr lang="zh-CN" altLang="en-US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返回</a:t>
                      </a:r>
                      <a:r>
                        <a:rPr lang="en-US" altLang="zh-CN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base+off</a:t>
                      </a:r>
                      <a:r>
                        <a:rPr lang="zh-CN" altLang="en-US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，不再</a:t>
                      </a:r>
                      <a:r>
                        <a:rPr lang="en-US" altLang="zh-CN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ldr</a:t>
                      </a:r>
                      <a:endParaRPr lang="en-US" altLang="zh-CN" sz="2400">
                        <a:latin typeface="Arial" panose="020B0604020202020204" pitchFamily="34" charset="0"/>
                        <a:ea typeface="微软雅黑" panose="020B050302020402020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 latinLnBrk="1">
                        <a:buNone/>
                      </a:pPr>
                      <a:endParaRPr lang="en-US" altLang="zh-CN" sz="2400">
                        <a:latin typeface="Arial" panose="020B0604020202020204" pitchFamily="34" charset="0"/>
                        <a:ea typeface="微软雅黑" panose="020B050302020402020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分配空间</a:t>
                      </a:r>
                      <a:endParaRPr lang="zh-CN" altLang="en-US" sz="2400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根据维度计算，使用</a:t>
                      </a:r>
                      <a:r>
                        <a:rPr lang="en-US" altLang="zh-CN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.space</a:t>
                      </a:r>
                      <a:r>
                        <a:rPr lang="zh-CN" altLang="en-US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在</a:t>
                      </a:r>
                      <a:r>
                        <a:rPr lang="en-US" altLang="zh-CN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zh-CN" altLang="en-US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分配</a:t>
                      </a:r>
                      <a:endParaRPr lang="zh-CN" altLang="en-US" sz="2400">
                        <a:latin typeface="Arial" panose="020B0604020202020204" pitchFamily="34" charset="0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根据维度计算，在函数内使用</a:t>
                      </a:r>
                      <a:r>
                        <a:rPr lang="en-US" altLang="zh-CN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sp</a:t>
                      </a:r>
                      <a:r>
                        <a:rPr lang="zh-CN" altLang="en-US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分配</a:t>
                      </a:r>
                      <a:endParaRPr lang="zh-CN" altLang="en-US" sz="2400">
                        <a:latin typeface="Arial" panose="020B0604020202020204" pitchFamily="34" charset="0"/>
                        <a:ea typeface="微软雅黑" panose="020B050302020402020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Arial" panose="020B0604020202020204" pitchFamily="34" charset="0"/>
                        <a:ea typeface="微软雅黑" panose="020B050302020402020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922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assign</a:t>
                      </a:r>
                      <a:endParaRPr lang="en-US" altLang="zh-CN" sz="2400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Arial" panose="020B0604020202020204" pitchFamily="34" charset="0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Arial" panose="020B0604020202020204" pitchFamily="34" charset="0"/>
                        <a:ea typeface="微软雅黑" panose="020B050302020402020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str</a:t>
                      </a:r>
                      <a:r>
                        <a:rPr lang="zh-CN" altLang="en-US" sz="24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到指针所处地址</a:t>
                      </a:r>
                      <a:endParaRPr lang="zh-CN" altLang="en-US" sz="2400">
                        <a:latin typeface="Arial" panose="020B0604020202020204" pitchFamily="34" charset="0"/>
                        <a:ea typeface="微软雅黑" panose="020B050302020402020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竖卷形 3"/>
          <p:cNvSpPr/>
          <p:nvPr/>
        </p:nvSpPr>
        <p:spPr>
          <a:xfrm>
            <a:off x="319405" y="1481455"/>
            <a:ext cx="1821180" cy="1677035"/>
          </a:xfrm>
          <a:prstGeom prst="verticalScroll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源程序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30195" y="1872615"/>
            <a:ext cx="1783080" cy="9582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710" y="1871980"/>
            <a:ext cx="1615440" cy="9582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Bison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17410" y="1830705"/>
            <a:ext cx="1912620" cy="102108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GenIR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20275" y="3237865"/>
            <a:ext cx="1398905" cy="6197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20275" y="4295140"/>
            <a:ext cx="1398905" cy="6197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优化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52945" y="4550410"/>
            <a:ext cx="2242185" cy="10102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GenARM32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28745" y="4550410"/>
            <a:ext cx="2242185" cy="10102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执行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" idx="3"/>
            <a:endCxn id="7" idx="1"/>
          </p:cNvCxnSpPr>
          <p:nvPr/>
        </p:nvCxnSpPr>
        <p:spPr>
          <a:xfrm>
            <a:off x="1931035" y="2320290"/>
            <a:ext cx="899160" cy="3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  <a:endCxn id="2" idx="1"/>
          </p:cNvCxnSpPr>
          <p:nvPr/>
        </p:nvCxnSpPr>
        <p:spPr>
          <a:xfrm flipV="1">
            <a:off x="4613275" y="2351405"/>
            <a:ext cx="559435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3" idx="1"/>
          </p:cNvCxnSpPr>
          <p:nvPr/>
        </p:nvCxnSpPr>
        <p:spPr>
          <a:xfrm flipV="1">
            <a:off x="6788150" y="2341245"/>
            <a:ext cx="4292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" idx="2"/>
            <a:endCxn id="25" idx="0"/>
          </p:cNvCxnSpPr>
          <p:nvPr/>
        </p:nvCxnSpPr>
        <p:spPr>
          <a:xfrm>
            <a:off x="10520045" y="3857625"/>
            <a:ext cx="0" cy="437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流程图: 决策 48"/>
          <p:cNvSpPr/>
          <p:nvPr/>
        </p:nvSpPr>
        <p:spPr>
          <a:xfrm>
            <a:off x="7442200" y="3237865"/>
            <a:ext cx="1482090" cy="555625"/>
          </a:xfrm>
          <a:prstGeom prst="flowChartDecision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优化？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3" idx="2"/>
            <a:endCxn id="49" idx="0"/>
          </p:cNvCxnSpPr>
          <p:nvPr/>
        </p:nvCxnSpPr>
        <p:spPr>
          <a:xfrm>
            <a:off x="8173720" y="2851785"/>
            <a:ext cx="9525" cy="386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3"/>
            <a:endCxn id="5" idx="1"/>
          </p:cNvCxnSpPr>
          <p:nvPr/>
        </p:nvCxnSpPr>
        <p:spPr>
          <a:xfrm>
            <a:off x="8924290" y="3515995"/>
            <a:ext cx="895985" cy="3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9" idx="2"/>
            <a:endCxn id="32" idx="0"/>
          </p:cNvCxnSpPr>
          <p:nvPr/>
        </p:nvCxnSpPr>
        <p:spPr>
          <a:xfrm flipH="1">
            <a:off x="8174355" y="3793490"/>
            <a:ext cx="8890" cy="756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25" idx="2"/>
            <a:endCxn id="32" idx="3"/>
          </p:cNvCxnSpPr>
          <p:nvPr/>
        </p:nvCxnSpPr>
        <p:spPr>
          <a:xfrm rot="5400000">
            <a:off x="9837103" y="4372928"/>
            <a:ext cx="140970" cy="12249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2" idx="1"/>
            <a:endCxn id="35" idx="3"/>
          </p:cNvCxnSpPr>
          <p:nvPr/>
        </p:nvCxnSpPr>
        <p:spPr>
          <a:xfrm flipH="1">
            <a:off x="6170930" y="5055870"/>
            <a:ext cx="8820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172710" y="3547745"/>
            <a:ext cx="1296670" cy="4635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符号表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5" idx="3"/>
          </p:cNvCxnSpPr>
          <p:nvPr/>
        </p:nvCxnSpPr>
        <p:spPr>
          <a:xfrm flipV="1">
            <a:off x="6469380" y="2847340"/>
            <a:ext cx="1030605" cy="9321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5" idx="2"/>
          </p:cNvCxnSpPr>
          <p:nvPr/>
        </p:nvCxnSpPr>
        <p:spPr>
          <a:xfrm>
            <a:off x="5821045" y="4011295"/>
            <a:ext cx="1689100" cy="513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竖卷形 58"/>
          <p:cNvSpPr/>
          <p:nvPr/>
        </p:nvSpPr>
        <p:spPr>
          <a:xfrm>
            <a:off x="8569325" y="277495"/>
            <a:ext cx="1250950" cy="1070610"/>
          </a:xfrm>
          <a:prstGeom prst="verticalScroll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竖卷形 59"/>
          <p:cNvSpPr/>
          <p:nvPr/>
        </p:nvSpPr>
        <p:spPr>
          <a:xfrm>
            <a:off x="9050020" y="5747385"/>
            <a:ext cx="1250315" cy="1070610"/>
          </a:xfrm>
          <a:prstGeom prst="verticalScroll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汇编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直接连接符 60"/>
          <p:cNvCxnSpPr>
            <a:stCxn id="59" idx="2"/>
            <a:endCxn id="3" idx="0"/>
          </p:cNvCxnSpPr>
          <p:nvPr/>
        </p:nvCxnSpPr>
        <p:spPr>
          <a:xfrm flipH="1">
            <a:off x="8173720" y="1348105"/>
            <a:ext cx="1021080" cy="48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2" idx="2"/>
            <a:endCxn id="60" idx="0"/>
          </p:cNvCxnSpPr>
          <p:nvPr/>
        </p:nvCxnSpPr>
        <p:spPr>
          <a:xfrm>
            <a:off x="8174355" y="5560695"/>
            <a:ext cx="1501140" cy="186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竖卷形 3"/>
          <p:cNvSpPr/>
          <p:nvPr/>
        </p:nvSpPr>
        <p:spPr>
          <a:xfrm>
            <a:off x="586740" y="810895"/>
            <a:ext cx="1348105" cy="1285875"/>
          </a:xfrm>
          <a:prstGeom prst="verticalScroll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.I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30195" y="974725"/>
            <a:ext cx="1783080" cy="9582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5125" y="3861435"/>
            <a:ext cx="1708150" cy="9880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Bison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" idx="3"/>
            <a:endCxn id="7" idx="1"/>
          </p:cNvCxnSpPr>
          <p:nvPr/>
        </p:nvCxnSpPr>
        <p:spPr>
          <a:xfrm>
            <a:off x="1774190" y="1454150"/>
            <a:ext cx="10560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竖卷形 5"/>
          <p:cNvSpPr/>
          <p:nvPr/>
        </p:nvSpPr>
        <p:spPr>
          <a:xfrm>
            <a:off x="713740" y="3727450"/>
            <a:ext cx="1348105" cy="1285875"/>
          </a:xfrm>
          <a:prstGeom prst="verticalScroll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.y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7"/>
          <p:cNvCxnSpPr>
            <a:stCxn id="6" idx="3"/>
            <a:endCxn id="2" idx="1"/>
          </p:cNvCxnSpPr>
          <p:nvPr/>
        </p:nvCxnSpPr>
        <p:spPr>
          <a:xfrm flipV="1">
            <a:off x="1901190" y="4355465"/>
            <a:ext cx="1003935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02885" y="974725"/>
            <a:ext cx="1783080" cy="9582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lex.yy.c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02885" y="3871595"/>
            <a:ext cx="1783080" cy="9582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yy.yab.c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7" idx="3"/>
            <a:endCxn id="9" idx="1"/>
          </p:cNvCxnSpPr>
          <p:nvPr/>
        </p:nvCxnSpPr>
        <p:spPr>
          <a:xfrm>
            <a:off x="4613275" y="1454150"/>
            <a:ext cx="6896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3"/>
            <a:endCxn id="10" idx="1"/>
          </p:cNvCxnSpPr>
          <p:nvPr/>
        </p:nvCxnSpPr>
        <p:spPr>
          <a:xfrm flipV="1">
            <a:off x="4613275" y="4351020"/>
            <a:ext cx="689610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361680" y="2096770"/>
            <a:ext cx="1783080" cy="9582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编译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连接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61680" y="330835"/>
            <a:ext cx="1783080" cy="9582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其他程序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>
            <a:stCxn id="9" idx="3"/>
            <a:endCxn id="13" idx="1"/>
          </p:cNvCxnSpPr>
          <p:nvPr/>
        </p:nvCxnSpPr>
        <p:spPr>
          <a:xfrm>
            <a:off x="7085965" y="1454150"/>
            <a:ext cx="1275715" cy="1122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</p:cNvCxnSpPr>
          <p:nvPr/>
        </p:nvCxnSpPr>
        <p:spPr>
          <a:xfrm flipV="1">
            <a:off x="7085965" y="2576830"/>
            <a:ext cx="1247775" cy="1774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2"/>
            <a:endCxn id="13" idx="0"/>
          </p:cNvCxnSpPr>
          <p:nvPr/>
        </p:nvCxnSpPr>
        <p:spPr>
          <a:xfrm>
            <a:off x="9253220" y="1289050"/>
            <a:ext cx="0" cy="807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361680" y="5467985"/>
            <a:ext cx="1783080" cy="9582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目标程序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3" idx="2"/>
            <a:endCxn id="18" idx="0"/>
          </p:cNvCxnSpPr>
          <p:nvPr/>
        </p:nvCxnSpPr>
        <p:spPr>
          <a:xfrm>
            <a:off x="9253220" y="3054985"/>
            <a:ext cx="0" cy="241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竖卷形 19"/>
          <p:cNvSpPr/>
          <p:nvPr/>
        </p:nvSpPr>
        <p:spPr>
          <a:xfrm>
            <a:off x="10524490" y="5304155"/>
            <a:ext cx="1502410" cy="1285875"/>
          </a:xfrm>
          <a:prstGeom prst="verticalScroll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arm32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竖卷形 20"/>
          <p:cNvSpPr/>
          <p:nvPr/>
        </p:nvSpPr>
        <p:spPr>
          <a:xfrm>
            <a:off x="6276340" y="5304155"/>
            <a:ext cx="1348105" cy="1285875"/>
          </a:xfrm>
          <a:prstGeom prst="verticalScroll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SysY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语言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7623175" y="5768975"/>
            <a:ext cx="648335" cy="298450"/>
          </a:xfrm>
          <a:prstGeom prst="right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10234930" y="5768975"/>
            <a:ext cx="401320" cy="298450"/>
          </a:xfrm>
          <a:prstGeom prst="right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竖卷形 3"/>
          <p:cNvSpPr/>
          <p:nvPr/>
        </p:nvSpPr>
        <p:spPr>
          <a:xfrm>
            <a:off x="3775075" y="1758315"/>
            <a:ext cx="1348105" cy="1285875"/>
          </a:xfrm>
          <a:prstGeom prst="verticalScroll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7840" y="3872230"/>
            <a:ext cx="1895475" cy="7531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 Node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16580" y="3740150"/>
            <a:ext cx="2665095" cy="102870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ir_visit_ast_node</a:t>
            </a:r>
            <a:endParaRPr lang="zh-CN" altLang="en-US" sz="2400"/>
          </a:p>
        </p:txBody>
      </p:sp>
      <p:sp>
        <p:nvSpPr>
          <p:cNvPr id="5" name="圆角矩形 4"/>
          <p:cNvSpPr/>
          <p:nvPr/>
        </p:nvSpPr>
        <p:spPr>
          <a:xfrm>
            <a:off x="6587490" y="1419225"/>
            <a:ext cx="2407920" cy="813435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ir_comp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577330" y="2543810"/>
            <a:ext cx="2417445" cy="88519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ir_assign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608445" y="3806190"/>
            <a:ext cx="2417445" cy="88519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ir_function_call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577330" y="5534025"/>
            <a:ext cx="2417445" cy="88519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ir_function_call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 rot="5400000">
            <a:off x="7552690" y="4895850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10" idx="3"/>
            <a:endCxn id="3" idx="1"/>
          </p:cNvCxnSpPr>
          <p:nvPr/>
        </p:nvCxnSpPr>
        <p:spPr>
          <a:xfrm>
            <a:off x="2393315" y="4248785"/>
            <a:ext cx="723265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3"/>
            <a:endCxn id="5" idx="1"/>
          </p:cNvCxnSpPr>
          <p:nvPr/>
        </p:nvCxnSpPr>
        <p:spPr>
          <a:xfrm flipV="1">
            <a:off x="5781675" y="1826260"/>
            <a:ext cx="805815" cy="2428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4" idx="1"/>
          </p:cNvCxnSpPr>
          <p:nvPr/>
        </p:nvCxnSpPr>
        <p:spPr>
          <a:xfrm flipV="1">
            <a:off x="5812790" y="2986405"/>
            <a:ext cx="764540" cy="127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3"/>
            <a:endCxn id="25" idx="1"/>
          </p:cNvCxnSpPr>
          <p:nvPr/>
        </p:nvCxnSpPr>
        <p:spPr>
          <a:xfrm flipV="1">
            <a:off x="5781675" y="4248785"/>
            <a:ext cx="826770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" idx="3"/>
            <a:endCxn id="26" idx="1"/>
          </p:cNvCxnSpPr>
          <p:nvPr/>
        </p:nvCxnSpPr>
        <p:spPr>
          <a:xfrm>
            <a:off x="5781675" y="4254500"/>
            <a:ext cx="795655" cy="172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上下箭头 32"/>
          <p:cNvSpPr/>
          <p:nvPr/>
        </p:nvSpPr>
        <p:spPr>
          <a:xfrm>
            <a:off x="4289425" y="3124835"/>
            <a:ext cx="318770" cy="534670"/>
          </a:xfrm>
          <a:prstGeom prst="upDown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竖卷形 3"/>
          <p:cNvSpPr/>
          <p:nvPr/>
        </p:nvSpPr>
        <p:spPr>
          <a:xfrm>
            <a:off x="3775075" y="1758315"/>
            <a:ext cx="1348105" cy="1285875"/>
          </a:xfrm>
          <a:prstGeom prst="verticalScroll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7840" y="3872230"/>
            <a:ext cx="1895475" cy="7531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 Node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16580" y="3740150"/>
            <a:ext cx="2665095" cy="102870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ir_visit_ast_node</a:t>
            </a:r>
            <a:endParaRPr lang="zh-CN" altLang="en-US" sz="2400"/>
          </a:p>
        </p:txBody>
      </p:sp>
      <p:sp>
        <p:nvSpPr>
          <p:cNvPr id="5" name="圆角矩形 4"/>
          <p:cNvSpPr/>
          <p:nvPr/>
        </p:nvSpPr>
        <p:spPr>
          <a:xfrm>
            <a:off x="6587490" y="1419225"/>
            <a:ext cx="2407920" cy="813435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ir_comp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577330" y="2543810"/>
            <a:ext cx="2417445" cy="88519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ir_assign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608445" y="3806190"/>
            <a:ext cx="2417445" cy="88519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ir_function_call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577330" y="5534025"/>
            <a:ext cx="2417445" cy="88519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ir_function_call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 rot="5400000">
            <a:off x="7552690" y="4895850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10" idx="3"/>
            <a:endCxn id="3" idx="1"/>
          </p:cNvCxnSpPr>
          <p:nvPr/>
        </p:nvCxnSpPr>
        <p:spPr>
          <a:xfrm>
            <a:off x="2393315" y="4248785"/>
            <a:ext cx="723265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3"/>
            <a:endCxn id="5" idx="1"/>
          </p:cNvCxnSpPr>
          <p:nvPr/>
        </p:nvCxnSpPr>
        <p:spPr>
          <a:xfrm flipV="1">
            <a:off x="5781675" y="1826260"/>
            <a:ext cx="805815" cy="2428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4" idx="1"/>
          </p:cNvCxnSpPr>
          <p:nvPr/>
        </p:nvCxnSpPr>
        <p:spPr>
          <a:xfrm flipV="1">
            <a:off x="5812790" y="2986405"/>
            <a:ext cx="764540" cy="127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3"/>
            <a:endCxn id="25" idx="1"/>
          </p:cNvCxnSpPr>
          <p:nvPr/>
        </p:nvCxnSpPr>
        <p:spPr>
          <a:xfrm flipV="1">
            <a:off x="5781675" y="4248785"/>
            <a:ext cx="826770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" idx="3"/>
            <a:endCxn id="26" idx="1"/>
          </p:cNvCxnSpPr>
          <p:nvPr/>
        </p:nvCxnSpPr>
        <p:spPr>
          <a:xfrm>
            <a:off x="5781675" y="4254500"/>
            <a:ext cx="795655" cy="172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上下箭头 32"/>
          <p:cNvSpPr/>
          <p:nvPr/>
        </p:nvSpPr>
        <p:spPr>
          <a:xfrm>
            <a:off x="4289425" y="3124835"/>
            <a:ext cx="318770" cy="534670"/>
          </a:xfrm>
          <a:prstGeom prst="upDown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965325" y="3840480"/>
            <a:ext cx="1144270" cy="7531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32860" y="3708400"/>
            <a:ext cx="2665095" cy="102870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genCodeSection()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03770" y="1387475"/>
            <a:ext cx="2407920" cy="813435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translate_entry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93610" y="2512060"/>
            <a:ext cx="2417445" cy="88519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translate_exit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324725" y="3774440"/>
            <a:ext cx="2417445" cy="88519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translate_cmp_int32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93610" y="5502275"/>
            <a:ext cx="2417445" cy="88519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translate_call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 rot="5400000">
            <a:off x="8268970" y="4864100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3" idx="3"/>
            <a:endCxn id="5" idx="1"/>
          </p:cNvCxnSpPr>
          <p:nvPr/>
        </p:nvCxnSpPr>
        <p:spPr>
          <a:xfrm flipV="1">
            <a:off x="6497955" y="1794510"/>
            <a:ext cx="805815" cy="2428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4" idx="1"/>
          </p:cNvCxnSpPr>
          <p:nvPr/>
        </p:nvCxnSpPr>
        <p:spPr>
          <a:xfrm flipV="1">
            <a:off x="6529070" y="2954655"/>
            <a:ext cx="764540" cy="127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3"/>
            <a:endCxn id="25" idx="1"/>
          </p:cNvCxnSpPr>
          <p:nvPr/>
        </p:nvCxnSpPr>
        <p:spPr>
          <a:xfrm flipV="1">
            <a:off x="6497955" y="4217035"/>
            <a:ext cx="826770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" idx="3"/>
            <a:endCxn id="26" idx="1"/>
          </p:cNvCxnSpPr>
          <p:nvPr/>
        </p:nvCxnSpPr>
        <p:spPr>
          <a:xfrm>
            <a:off x="6497955" y="4222750"/>
            <a:ext cx="795655" cy="172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832860" y="2178685"/>
            <a:ext cx="2665095" cy="102870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genDataSection()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32860" y="648335"/>
            <a:ext cx="2665095" cy="102870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genHeader()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竖卷形 6"/>
          <p:cNvSpPr/>
          <p:nvPr/>
        </p:nvSpPr>
        <p:spPr>
          <a:xfrm>
            <a:off x="4381500" y="5238115"/>
            <a:ext cx="1348105" cy="1285875"/>
          </a:xfrm>
          <a:prstGeom prst="verticalScroll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上下箭头 7"/>
          <p:cNvSpPr/>
          <p:nvPr/>
        </p:nvSpPr>
        <p:spPr>
          <a:xfrm>
            <a:off x="4895850" y="4737100"/>
            <a:ext cx="318770" cy="471805"/>
          </a:xfrm>
          <a:prstGeom prst="upDown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6" idx="2"/>
            <a:endCxn id="2" idx="0"/>
          </p:cNvCxnSpPr>
          <p:nvPr/>
        </p:nvCxnSpPr>
        <p:spPr>
          <a:xfrm>
            <a:off x="5165725" y="1677035"/>
            <a:ext cx="0" cy="501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2"/>
            <a:endCxn id="3" idx="0"/>
          </p:cNvCxnSpPr>
          <p:nvPr/>
        </p:nvCxnSpPr>
        <p:spPr>
          <a:xfrm>
            <a:off x="5165725" y="3207385"/>
            <a:ext cx="0" cy="501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右箭头 11"/>
          <p:cNvSpPr/>
          <p:nvPr/>
        </p:nvSpPr>
        <p:spPr>
          <a:xfrm>
            <a:off x="3199130" y="4083685"/>
            <a:ext cx="514350" cy="277495"/>
          </a:xfrm>
          <a:prstGeom prst="right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收获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571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代码规范与软件工程</a:t>
            </a:r>
            <a:endParaRPr lang="zh-CN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090" y="3545205"/>
            <a:ext cx="571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编译原理及其实现</a:t>
            </a:r>
            <a:endParaRPr lang="zh-CN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2327275"/>
            <a:ext cx="668718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本次实验中用的框架非常完善，注释清晰，命名规范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965200" y="4440555"/>
            <a:ext cx="668718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体验了书本到代码的过程，对具体实现方式有了深刻理解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教训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571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做工程切忌三心二意</a:t>
            </a:r>
            <a:endParaRPr lang="zh-CN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090" y="3545205"/>
            <a:ext cx="571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个人形式也应该与同学交流</a:t>
            </a:r>
            <a:endParaRPr lang="zh-CN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2327275"/>
            <a:ext cx="668718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提供的框架</a:t>
            </a:r>
            <a:r>
              <a:rPr lang="en-US" altLang="zh-CN" sz="2000"/>
              <a:t>→Rust+</a:t>
            </a:r>
            <a:r>
              <a:rPr lang="zh-CN" altLang="en-US" sz="2000"/>
              <a:t>北大文档</a:t>
            </a:r>
            <a:r>
              <a:rPr lang="en-US" altLang="zh-CN" sz="2000"/>
              <a:t>→</a:t>
            </a:r>
            <a:r>
              <a:rPr lang="zh-CN" altLang="en-US" sz="2000"/>
              <a:t>竞赛作品</a:t>
            </a:r>
            <a:r>
              <a:rPr lang="en-US" altLang="zh-CN" sz="2000"/>
              <a:t>→</a:t>
            </a:r>
            <a:r>
              <a:rPr lang="zh-CN" altLang="en-US" sz="2000"/>
              <a:t>提供的框架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838200" y="4358005"/>
            <a:ext cx="9351010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000"/>
              <a:t>很多坑可以在交流之后避免，或借鉴思路。常数传播、</a:t>
            </a:r>
            <a:r>
              <a:rPr lang="en-US" altLang="zh-CN" sz="2000"/>
              <a:t>Block</a:t>
            </a:r>
            <a:r>
              <a:rPr lang="zh-CN" altLang="en-US" sz="2000"/>
              <a:t>变量管理等等</a:t>
            </a:r>
            <a:endParaRPr lang="zh-CN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571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丰富</a:t>
            </a:r>
            <a:r>
              <a:rPr lang="en-US" alt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Dragon IR</a:t>
            </a:r>
            <a:r>
              <a:rPr lang="zh-CN" alt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语法</a:t>
            </a:r>
            <a:endParaRPr lang="zh-CN" altLang="en-US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090" y="3545205"/>
            <a:ext cx="571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支持更多语言，例如</a:t>
            </a:r>
            <a:r>
              <a:rPr lang="en-US" alt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Rust</a:t>
            </a:r>
            <a:endParaRPr lang="en-US" altLang="zh-CN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用例通过情况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29385" y="573976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目前普通班测例前端可以通过</a:t>
            </a:r>
            <a:r>
              <a:rPr lang="en-US" altLang="zh-CN"/>
              <a:t>106/110</a:t>
            </a:r>
            <a:r>
              <a:rPr lang="zh-CN" altLang="en-US"/>
              <a:t>。未通过部分</a:t>
            </a:r>
            <a:r>
              <a:rPr lang="zh-CN"/>
              <a:t>可能涉及部分指针问题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238875" y="574040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后端通过</a:t>
            </a:r>
            <a:r>
              <a:rPr lang="en-US" altLang="zh-CN"/>
              <a:t>96/110</a:t>
            </a:r>
            <a:r>
              <a:rPr lang="zh-CN" altLang="en-US"/>
              <a:t>。未通过的部分涉及</a:t>
            </a:r>
            <a:r>
              <a:rPr lang="en-US" altLang="zh-CN"/>
              <a:t>bool</a:t>
            </a:r>
            <a:r>
              <a:rPr lang="zh-CN" altLang="en-US"/>
              <a:t>值的赋值。</a:t>
            </a:r>
            <a:endParaRPr lang="zh-CN" altLang="en-US"/>
          </a:p>
        </p:txBody>
      </p:sp>
      <p:pic>
        <p:nvPicPr>
          <p:cNvPr id="4" name="图片 3" descr="8fcb4397a92ea37822b30610a3c8813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370" y="1666240"/>
            <a:ext cx="4184015" cy="3865880"/>
          </a:xfrm>
          <a:prstGeom prst="rect">
            <a:avLst/>
          </a:prstGeom>
        </p:spPr>
      </p:pic>
      <p:pic>
        <p:nvPicPr>
          <p:cNvPr id="3" name="图片 2" descr="83baa8e271773417eb85346c8c82bae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805" y="1737995"/>
            <a:ext cx="3573145" cy="3955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4537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短路求值</a:t>
            </a:r>
            <a:r>
              <a:rPr lang="en-US" alt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——</a:t>
            </a:r>
            <a:r>
              <a:rPr lang="zh-CN" alt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与、或、非</a:t>
            </a:r>
            <a:endParaRPr lang="zh-CN" altLang="en-US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图片 3" descr="45aacc39c6050d5308ba9b6103d2c3a1"/>
          <p:cNvPicPr>
            <a:picLocks noChangeAspect="1"/>
          </p:cNvPicPr>
          <p:nvPr/>
        </p:nvPicPr>
        <p:blipFill>
          <a:blip r:embed="rId1"/>
          <a:srcRect b="1757"/>
          <a:stretch>
            <a:fillRect/>
          </a:stretch>
        </p:blipFill>
        <p:spPr>
          <a:xfrm>
            <a:off x="254000" y="2254250"/>
            <a:ext cx="4419600" cy="3550920"/>
          </a:xfrm>
          <a:prstGeom prst="rect">
            <a:avLst/>
          </a:prstGeom>
        </p:spPr>
      </p:pic>
      <p:pic>
        <p:nvPicPr>
          <p:cNvPr id="5" name="图片 4" descr="540babc736454570393421296b9b99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95" y="2486660"/>
            <a:ext cx="4148455" cy="3398520"/>
          </a:xfrm>
          <a:prstGeom prst="rect">
            <a:avLst/>
          </a:prstGeom>
        </p:spPr>
      </p:pic>
      <p:pic>
        <p:nvPicPr>
          <p:cNvPr id="6" name="图片 5" descr="70140b986d4782bc8e89ee2c1dbba57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860" y="2254885"/>
            <a:ext cx="3500120" cy="36302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56080" y="3903345"/>
            <a:ext cx="938530" cy="462280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34280" y="4030345"/>
            <a:ext cx="938530" cy="462280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656320" y="3798570"/>
            <a:ext cx="938530" cy="462280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0090" y="6180455"/>
            <a:ext cx="4959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传统的做法：计算出</a:t>
            </a:r>
            <a:r>
              <a:rPr lang="en-US" altLang="zh-CN"/>
              <a:t>bool</a:t>
            </a:r>
            <a:r>
              <a:rPr lang="zh-CN" altLang="en-US"/>
              <a:t>，根据真假进行跳转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94450" y="6180455"/>
            <a:ext cx="556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短路求值：处理</a:t>
            </a:r>
            <a:r>
              <a:rPr lang="en-US" altLang="zh-CN"/>
              <a:t>”!”</a:t>
            </a:r>
            <a:r>
              <a:rPr lang="zh-CN" altLang="en-US"/>
              <a:t>、</a:t>
            </a:r>
            <a:r>
              <a:rPr lang="en-US" altLang="zh-CN"/>
              <a:t>”||”</a:t>
            </a:r>
            <a:r>
              <a:rPr lang="zh-CN" altLang="en-US"/>
              <a:t>、</a:t>
            </a:r>
            <a:r>
              <a:rPr lang="en-US" altLang="zh-CN"/>
              <a:t>”&amp;&amp;”</a:t>
            </a:r>
            <a:r>
              <a:rPr lang="zh-CN" altLang="en-US"/>
              <a:t>时，以跳转代替计算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679440" y="6180455"/>
            <a:ext cx="495935" cy="495935"/>
          </a:xfrm>
          <a:prstGeom prst="right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4537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以</a:t>
            </a:r>
            <a:r>
              <a:rPr lang="en-US" alt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”&amp;&amp;”</a:t>
            </a:r>
            <a:r>
              <a:rPr lang="zh-CN" alt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为例</a:t>
            </a:r>
            <a:endParaRPr lang="zh-CN" altLang="en-US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78905" y="2728595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75880" y="1454785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70265" y="2728595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真出口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64470" y="2728595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假出口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78905" y="4002405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87595" y="5276215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73595" y="5276215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/>
          <p:cNvCxnSpPr>
            <a:stCxn id="14" idx="2"/>
            <a:endCxn id="13" idx="0"/>
          </p:cNvCxnSpPr>
          <p:nvPr/>
        </p:nvCxnSpPr>
        <p:spPr>
          <a:xfrm flipH="1">
            <a:off x="7127240" y="2113915"/>
            <a:ext cx="1196975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2"/>
            <a:endCxn id="16" idx="0"/>
          </p:cNvCxnSpPr>
          <p:nvPr/>
        </p:nvCxnSpPr>
        <p:spPr>
          <a:xfrm>
            <a:off x="8324215" y="2113915"/>
            <a:ext cx="794385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2"/>
            <a:endCxn id="17" idx="0"/>
          </p:cNvCxnSpPr>
          <p:nvPr/>
        </p:nvCxnSpPr>
        <p:spPr>
          <a:xfrm>
            <a:off x="8324215" y="2113915"/>
            <a:ext cx="2688590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18" idx="0"/>
          </p:cNvCxnSpPr>
          <p:nvPr/>
        </p:nvCxnSpPr>
        <p:spPr>
          <a:xfrm>
            <a:off x="7127240" y="3387725"/>
            <a:ext cx="0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2"/>
            <a:endCxn id="20" idx="0"/>
          </p:cNvCxnSpPr>
          <p:nvPr/>
        </p:nvCxnSpPr>
        <p:spPr>
          <a:xfrm flipH="1">
            <a:off x="5535930" y="4661535"/>
            <a:ext cx="1591310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21" idx="0"/>
          </p:cNvCxnSpPr>
          <p:nvPr/>
        </p:nvCxnSpPr>
        <p:spPr>
          <a:xfrm>
            <a:off x="7127240" y="4661535"/>
            <a:ext cx="694690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13" idx="3"/>
            <a:endCxn id="16" idx="2"/>
          </p:cNvCxnSpPr>
          <p:nvPr/>
        </p:nvCxnSpPr>
        <p:spPr>
          <a:xfrm>
            <a:off x="7775575" y="3058160"/>
            <a:ext cx="1343025" cy="329565"/>
          </a:xfrm>
          <a:prstGeom prst="curvedConnector4">
            <a:avLst>
              <a:gd name="adj1" fmla="val 25863"/>
              <a:gd name="adj2" fmla="val 1722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8" idx="3"/>
            <a:endCxn id="16" idx="2"/>
          </p:cNvCxnSpPr>
          <p:nvPr/>
        </p:nvCxnSpPr>
        <p:spPr>
          <a:xfrm flipV="1">
            <a:off x="7775575" y="3387725"/>
            <a:ext cx="1343025" cy="94424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0" idx="3"/>
            <a:endCxn id="21" idx="1"/>
          </p:cNvCxnSpPr>
          <p:nvPr/>
        </p:nvCxnSpPr>
        <p:spPr>
          <a:xfrm>
            <a:off x="6184265" y="5605780"/>
            <a:ext cx="989330" cy="31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1" idx="3"/>
            <a:endCxn id="16" idx="2"/>
          </p:cNvCxnSpPr>
          <p:nvPr/>
        </p:nvCxnSpPr>
        <p:spPr>
          <a:xfrm flipV="1">
            <a:off x="8470265" y="3387725"/>
            <a:ext cx="648335" cy="221805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endCxn id="17" idx="2"/>
          </p:cNvCxnSpPr>
          <p:nvPr/>
        </p:nvCxnSpPr>
        <p:spPr>
          <a:xfrm flipV="1">
            <a:off x="7785735" y="3387725"/>
            <a:ext cx="3227070" cy="956310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21" idx="3"/>
            <a:endCxn id="17" idx="2"/>
          </p:cNvCxnSpPr>
          <p:nvPr/>
        </p:nvCxnSpPr>
        <p:spPr>
          <a:xfrm flipV="1">
            <a:off x="8470265" y="3387725"/>
            <a:ext cx="2542540" cy="2218055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0" idx="3"/>
            <a:endCxn id="17" idx="2"/>
          </p:cNvCxnSpPr>
          <p:nvPr/>
        </p:nvCxnSpPr>
        <p:spPr>
          <a:xfrm flipV="1">
            <a:off x="6184265" y="3387725"/>
            <a:ext cx="4828540" cy="2218055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7775575" y="3058160"/>
            <a:ext cx="3237230" cy="329565"/>
          </a:xfrm>
          <a:prstGeom prst="curvedConnector4">
            <a:avLst>
              <a:gd name="adj1" fmla="val 15221"/>
              <a:gd name="adj2" fmla="val -211368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914650" y="3724275"/>
            <a:ext cx="1615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该节点需要来自父亲的信息</a:t>
            </a:r>
            <a:r>
              <a:rPr lang="en-US" altLang="zh-CN"/>
              <a:t>——</a:t>
            </a:r>
            <a:r>
              <a:rPr lang="zh-CN" altLang="en-US"/>
              <a:t>第二个孩子</a:t>
            </a:r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1980000">
            <a:off x="4253865" y="4775200"/>
            <a:ext cx="586105" cy="3498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728210" y="1948815"/>
            <a:ext cx="1615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该节点需要来自父亲的信息</a:t>
            </a:r>
            <a:r>
              <a:rPr lang="en-US" altLang="zh-CN"/>
              <a:t>——</a:t>
            </a:r>
            <a:r>
              <a:rPr lang="zh-CN" altLang="en-US"/>
              <a:t>父亲的真出口与假出口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 rot="2520000">
            <a:off x="5859780" y="3576320"/>
            <a:ext cx="586105" cy="3498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79400" y="2747645"/>
            <a:ext cx="24682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分析可知，</a:t>
            </a:r>
            <a:r>
              <a:rPr lang="en-US" altLang="zh-CN"/>
              <a:t>”&amp;&amp;”</a:t>
            </a:r>
            <a:r>
              <a:rPr lang="zh-CN" altLang="en-US"/>
              <a:t>操作需要来自父亲的三个信息：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父亲为真时的出口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父亲为假时的出口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父亲的第二个孩子</a:t>
            </a:r>
            <a:endParaRPr lang="zh-CN" altLang="en-US"/>
          </a:p>
          <a:p>
            <a:r>
              <a:rPr lang="zh-CN" altLang="en-US"/>
              <a:t>因此在</a:t>
            </a:r>
            <a:r>
              <a:rPr lang="en-US" altLang="zh-CN"/>
              <a:t>ast_node</a:t>
            </a:r>
            <a:r>
              <a:rPr lang="zh-CN" altLang="en-US"/>
              <a:t>里面定义三个</a:t>
            </a:r>
            <a:r>
              <a:rPr lang="en-US" altLang="zh-CN"/>
              <a:t>label_inst</a:t>
            </a:r>
            <a:r>
              <a:rPr lang="zh-CN" altLang="en-US"/>
              <a:t>，用于在本节点产生跳转语句时使用</a:t>
            </a:r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0194925" y="5834380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0242550" y="6182995"/>
            <a:ext cx="770255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1012805" y="5681345"/>
            <a:ext cx="835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真出口</a:t>
            </a:r>
            <a:endParaRPr lang="zh-CN" altLang="en-US" sz="1400"/>
          </a:p>
        </p:txBody>
      </p:sp>
      <p:sp>
        <p:nvSpPr>
          <p:cNvPr id="48" name="文本框 47"/>
          <p:cNvSpPr txBox="1"/>
          <p:nvPr/>
        </p:nvSpPr>
        <p:spPr>
          <a:xfrm>
            <a:off x="11026140" y="6063615"/>
            <a:ext cx="835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假出口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4537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以</a:t>
            </a:r>
            <a:r>
              <a:rPr lang="en-US" alt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”&amp;&amp;”</a:t>
            </a:r>
            <a:r>
              <a:rPr lang="zh-CN" alt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为例</a:t>
            </a:r>
            <a:endParaRPr lang="zh-CN" altLang="en-US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185" y="2533650"/>
            <a:ext cx="20688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继承：</a:t>
            </a:r>
            <a:endParaRPr lang="zh-CN" altLang="en-US"/>
          </a:p>
          <a:p>
            <a:r>
              <a:rPr lang="zh-CN" altLang="en-US"/>
              <a:t>本节点的真出口、假出口是由父亲的类型而非本节点的类型决定的：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248660" y="1895475"/>
          <a:ext cx="84455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00"/>
                <a:gridCol w="1689100"/>
                <a:gridCol w="1689100"/>
                <a:gridCol w="1689100"/>
                <a:gridCol w="1689100"/>
              </a:tblGrid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父亲节点类型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&amp;&amp;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||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condition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!</a:t>
                      </a:r>
                      <a:endParaRPr lang="en-US" altLang="zh-CN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本节点真出口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父亲的第二个孩子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父亲的真出口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父亲真出口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父亲假出口</a:t>
                      </a:r>
                      <a:endParaRPr lang="zh-CN" altLang="en-US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本节点假出口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父亲的假出口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父亲的第二个孩子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父亲假出口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父亲真出口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14960" y="4455160"/>
            <a:ext cx="3144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本节点利用真出口与假出口进行跳转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注意可以判断一下左右子节点类型，如果为</a:t>
            </a:r>
            <a:r>
              <a:rPr lang="en-US" altLang="zh-CN"/>
              <a:t>bool</a:t>
            </a:r>
            <a:r>
              <a:rPr lang="zh-CN" altLang="en-US"/>
              <a:t>再添加跳转。（例如，左子节点为</a:t>
            </a:r>
            <a:r>
              <a:rPr lang="en-US" altLang="zh-CN"/>
              <a:t>&amp;&amp;</a:t>
            </a:r>
            <a:r>
              <a:rPr lang="zh-CN" altLang="en-US"/>
              <a:t>，则左子节点就可以完成跳转功能）</a:t>
            </a: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493385" y="4752340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02075" y="6026150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88075" y="6026150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55" idx="2"/>
            <a:endCxn id="56" idx="0"/>
          </p:cNvCxnSpPr>
          <p:nvPr/>
        </p:nvCxnSpPr>
        <p:spPr>
          <a:xfrm flipH="1">
            <a:off x="4550410" y="5411470"/>
            <a:ext cx="1591310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5" idx="2"/>
            <a:endCxn id="57" idx="0"/>
          </p:cNvCxnSpPr>
          <p:nvPr/>
        </p:nvCxnSpPr>
        <p:spPr>
          <a:xfrm>
            <a:off x="6141720" y="5411470"/>
            <a:ext cx="694690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735185" y="4752340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143875" y="6026150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＆＆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429875" y="6026150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直接箭头连接符 69"/>
          <p:cNvCxnSpPr>
            <a:stCxn id="67" idx="2"/>
            <a:endCxn id="68" idx="0"/>
          </p:cNvCxnSpPr>
          <p:nvPr/>
        </p:nvCxnSpPr>
        <p:spPr>
          <a:xfrm flipH="1">
            <a:off x="8792210" y="5411470"/>
            <a:ext cx="1591310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7" idx="2"/>
            <a:endCxn id="69" idx="0"/>
          </p:cNvCxnSpPr>
          <p:nvPr/>
        </p:nvCxnSpPr>
        <p:spPr>
          <a:xfrm>
            <a:off x="10383520" y="5411470"/>
            <a:ext cx="694690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7410" cy="1325880"/>
          </a:xfrm>
        </p:spPr>
        <p:txBody>
          <a:bodyPr/>
          <a:p>
            <a:r>
              <a:rPr lang="zh-CN" altLang="en-US">
                <a:sym typeface="+mn-ea"/>
              </a:rPr>
              <a:t>前端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62885" y="682625"/>
            <a:ext cx="1593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”||”</a:t>
            </a:r>
            <a:r>
              <a:rPr lang="zh-CN" alt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和</a:t>
            </a:r>
            <a:r>
              <a:rPr lang="en-US" alt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”!”</a:t>
            </a:r>
            <a:endParaRPr lang="en-US" altLang="zh-CN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78890" y="2881630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75865" y="1607820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70250" y="2881630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真出口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64455" y="2881630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假出口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78890" y="4155440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295" y="5429250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73580" y="5429250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/>
          <p:cNvCxnSpPr>
            <a:stCxn id="14" idx="2"/>
            <a:endCxn id="13" idx="0"/>
          </p:cNvCxnSpPr>
          <p:nvPr/>
        </p:nvCxnSpPr>
        <p:spPr>
          <a:xfrm flipH="1">
            <a:off x="1927225" y="2266950"/>
            <a:ext cx="1196975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2"/>
            <a:endCxn id="16" idx="0"/>
          </p:cNvCxnSpPr>
          <p:nvPr/>
        </p:nvCxnSpPr>
        <p:spPr>
          <a:xfrm>
            <a:off x="3124200" y="2266950"/>
            <a:ext cx="794385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2"/>
            <a:endCxn id="17" idx="0"/>
          </p:cNvCxnSpPr>
          <p:nvPr/>
        </p:nvCxnSpPr>
        <p:spPr>
          <a:xfrm>
            <a:off x="3124200" y="2266950"/>
            <a:ext cx="2688590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18" idx="0"/>
          </p:cNvCxnSpPr>
          <p:nvPr/>
        </p:nvCxnSpPr>
        <p:spPr>
          <a:xfrm>
            <a:off x="1927225" y="3540760"/>
            <a:ext cx="0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2"/>
            <a:endCxn id="20" idx="0"/>
          </p:cNvCxnSpPr>
          <p:nvPr/>
        </p:nvCxnSpPr>
        <p:spPr>
          <a:xfrm flipH="1">
            <a:off x="722630" y="4814570"/>
            <a:ext cx="1204595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21" idx="0"/>
          </p:cNvCxnSpPr>
          <p:nvPr/>
        </p:nvCxnSpPr>
        <p:spPr>
          <a:xfrm>
            <a:off x="1927225" y="4814570"/>
            <a:ext cx="694690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13" idx="3"/>
            <a:endCxn id="16" idx="2"/>
          </p:cNvCxnSpPr>
          <p:nvPr/>
        </p:nvCxnSpPr>
        <p:spPr>
          <a:xfrm>
            <a:off x="2575560" y="3211195"/>
            <a:ext cx="1343025" cy="329565"/>
          </a:xfrm>
          <a:prstGeom prst="curvedConnector4">
            <a:avLst>
              <a:gd name="adj1" fmla="val 25863"/>
              <a:gd name="adj2" fmla="val 1722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8" idx="3"/>
            <a:endCxn id="16" idx="2"/>
          </p:cNvCxnSpPr>
          <p:nvPr/>
        </p:nvCxnSpPr>
        <p:spPr>
          <a:xfrm flipV="1">
            <a:off x="2575560" y="3540760"/>
            <a:ext cx="1343025" cy="94424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0" idx="3"/>
            <a:endCxn id="16" idx="2"/>
          </p:cNvCxnSpPr>
          <p:nvPr/>
        </p:nvCxnSpPr>
        <p:spPr>
          <a:xfrm flipV="1">
            <a:off x="1370965" y="3540760"/>
            <a:ext cx="2547620" cy="221805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1" idx="3"/>
            <a:endCxn id="16" idx="2"/>
          </p:cNvCxnSpPr>
          <p:nvPr/>
        </p:nvCxnSpPr>
        <p:spPr>
          <a:xfrm flipV="1">
            <a:off x="3270250" y="3540760"/>
            <a:ext cx="648335" cy="221805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21" idx="3"/>
            <a:endCxn id="17" idx="2"/>
          </p:cNvCxnSpPr>
          <p:nvPr/>
        </p:nvCxnSpPr>
        <p:spPr>
          <a:xfrm flipV="1">
            <a:off x="3270250" y="3540760"/>
            <a:ext cx="2542540" cy="2218055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曲线连接符 35"/>
          <p:cNvCxnSpPr/>
          <p:nvPr/>
        </p:nvCxnSpPr>
        <p:spPr>
          <a:xfrm>
            <a:off x="2575560" y="3211195"/>
            <a:ext cx="3237230" cy="329565"/>
          </a:xfrm>
          <a:prstGeom prst="curvedConnector4">
            <a:avLst>
              <a:gd name="adj1" fmla="val 11965"/>
              <a:gd name="adj2" fmla="val -218497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0" idx="3"/>
            <a:endCxn id="21" idx="1"/>
          </p:cNvCxnSpPr>
          <p:nvPr/>
        </p:nvCxnSpPr>
        <p:spPr>
          <a:xfrm>
            <a:off x="1370965" y="5758815"/>
            <a:ext cx="602615" cy="3175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8" idx="3"/>
            <a:endCxn id="17" idx="2"/>
          </p:cNvCxnSpPr>
          <p:nvPr/>
        </p:nvCxnSpPr>
        <p:spPr>
          <a:xfrm flipV="1">
            <a:off x="2575560" y="3540760"/>
            <a:ext cx="3237230" cy="944245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9625965" y="6142990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9673590" y="6491605"/>
            <a:ext cx="770255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917555" y="5955030"/>
            <a:ext cx="835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真出口</a:t>
            </a:r>
            <a:endParaRPr lang="zh-CN" altLang="en-US" sz="1400"/>
          </a:p>
        </p:txBody>
      </p:sp>
      <p:sp>
        <p:nvSpPr>
          <p:cNvPr id="48" name="文本框 47"/>
          <p:cNvSpPr txBox="1"/>
          <p:nvPr/>
        </p:nvSpPr>
        <p:spPr>
          <a:xfrm>
            <a:off x="10930890" y="6337300"/>
            <a:ext cx="835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假出口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7009765" y="2891155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06740" y="1617345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01125" y="2891155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真出口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00385" y="2891155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假出口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09765" y="4164965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09765" y="5396865"/>
            <a:ext cx="1296670" cy="659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>
            <a:stCxn id="6" idx="2"/>
            <a:endCxn id="5" idx="0"/>
          </p:cNvCxnSpPr>
          <p:nvPr/>
        </p:nvCxnSpPr>
        <p:spPr>
          <a:xfrm flipH="1">
            <a:off x="7658100" y="2276475"/>
            <a:ext cx="1196975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>
            <a:off x="8855075" y="2276475"/>
            <a:ext cx="794385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8" idx="0"/>
          </p:cNvCxnSpPr>
          <p:nvPr/>
        </p:nvCxnSpPr>
        <p:spPr>
          <a:xfrm>
            <a:off x="8855075" y="2276475"/>
            <a:ext cx="2493645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9" idx="0"/>
          </p:cNvCxnSpPr>
          <p:nvPr/>
        </p:nvCxnSpPr>
        <p:spPr>
          <a:xfrm>
            <a:off x="7658100" y="3550285"/>
            <a:ext cx="0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11" idx="0"/>
          </p:cNvCxnSpPr>
          <p:nvPr/>
        </p:nvCxnSpPr>
        <p:spPr>
          <a:xfrm>
            <a:off x="7658100" y="4824095"/>
            <a:ext cx="0" cy="572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曲线连接符 59"/>
          <p:cNvCxnSpPr/>
          <p:nvPr/>
        </p:nvCxnSpPr>
        <p:spPr>
          <a:xfrm>
            <a:off x="8306435" y="3220720"/>
            <a:ext cx="3042285" cy="329565"/>
          </a:xfrm>
          <a:prstGeom prst="curvedConnector4">
            <a:avLst>
              <a:gd name="adj1" fmla="val 23022"/>
              <a:gd name="adj2" fmla="val -237572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9" idx="3"/>
            <a:endCxn id="8" idx="2"/>
          </p:cNvCxnSpPr>
          <p:nvPr/>
        </p:nvCxnSpPr>
        <p:spPr>
          <a:xfrm flipV="1">
            <a:off x="8306435" y="3550285"/>
            <a:ext cx="3042285" cy="944245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1" idx="3"/>
            <a:endCxn id="7" idx="2"/>
          </p:cNvCxnSpPr>
          <p:nvPr/>
        </p:nvCxnSpPr>
        <p:spPr>
          <a:xfrm flipV="1">
            <a:off x="8306435" y="3550285"/>
            <a:ext cx="1343025" cy="2176145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11" idx="3"/>
            <a:endCxn id="8" idx="2"/>
          </p:cNvCxnSpPr>
          <p:nvPr/>
        </p:nvCxnSpPr>
        <p:spPr>
          <a:xfrm flipV="1">
            <a:off x="8306435" y="3550285"/>
            <a:ext cx="3042285" cy="217614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endCxn id="7" idx="2"/>
          </p:cNvCxnSpPr>
          <p:nvPr/>
        </p:nvCxnSpPr>
        <p:spPr>
          <a:xfrm flipV="1">
            <a:off x="8315325" y="3550285"/>
            <a:ext cx="1334135" cy="92837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5" idx="3"/>
            <a:endCxn id="7" idx="2"/>
          </p:cNvCxnSpPr>
          <p:nvPr/>
        </p:nvCxnSpPr>
        <p:spPr>
          <a:xfrm>
            <a:off x="8306435" y="3220720"/>
            <a:ext cx="1343025" cy="329565"/>
          </a:xfrm>
          <a:prstGeom prst="curvedConnector4">
            <a:avLst>
              <a:gd name="adj1" fmla="val 25863"/>
              <a:gd name="adj2" fmla="val 1722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4537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特殊的</a:t>
            </a:r>
            <a:r>
              <a:rPr lang="en-US" alt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</a:t>
            </a:r>
            <a:r>
              <a:rPr lang="zh-CN" alt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非</a:t>
            </a:r>
            <a:r>
              <a:rPr lang="en-US" alt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</a:t>
            </a:r>
            <a:endParaRPr lang="en-US" altLang="zh-CN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图片 4" descr="334ab08398a797dc4e2b459e0b3716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2319655"/>
            <a:ext cx="4857750" cy="3971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5865" y="2192655"/>
            <a:ext cx="45485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在</a:t>
            </a:r>
            <a:r>
              <a:rPr lang="en-US" altLang="zh-CN" sz="24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SysY</a:t>
            </a:r>
            <a:r>
              <a:rPr lang="zh-CN" altLang="en-US" sz="24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中，</a:t>
            </a:r>
            <a:r>
              <a:rPr lang="en-US" altLang="zh-CN" sz="24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”!”</a:t>
            </a:r>
            <a:r>
              <a:rPr lang="zh-CN" altLang="en-US" sz="24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元素还可以被认为是一元运算符来使用，并被翻译为类似如下格式的语句：</a:t>
            </a:r>
            <a:endParaRPr lang="zh-CN" altLang="en-US" sz="24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%t3 = icmp eq 1, 0</a:t>
            </a:r>
            <a:endParaRPr lang="zh-CN" altLang="en-US" sz="24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85865" y="4262755"/>
            <a:ext cx="45485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判断方式：</a:t>
            </a:r>
            <a:endParaRPr lang="zh-CN" sz="24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zh-CN" sz="24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如果孩子的</a:t>
            </a:r>
            <a:r>
              <a:rPr lang="en-US" altLang="zh-CN" sz="24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val</a:t>
            </a:r>
            <a:r>
              <a:rPr lang="zh-CN" altLang="en-US" sz="24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不为空（代表着右边的情况），或者孩子的类型为无符号数叶子结点（代表着左边的情况），则为一元运算。</a:t>
            </a:r>
            <a:endParaRPr lang="zh-CN" altLang="en-US" sz="24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090" y="1566545"/>
            <a:ext cx="4537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数组翻译</a:t>
            </a:r>
            <a:r>
              <a:rPr lang="en-US" altLang="zh-CN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——</a:t>
            </a:r>
            <a:r>
              <a:rPr lang="zh-CN" altLang="en-US" sz="2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数组定义</a:t>
            </a:r>
            <a:endParaRPr lang="zh-CN" altLang="en-US" sz="2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2530" y="343852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575" y="343852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2620" y="343852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2530" y="2841625"/>
            <a:ext cx="1080770" cy="36004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60320" y="3430270"/>
            <a:ext cx="172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存储数组维度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68245" y="2833370"/>
            <a:ext cx="182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记录是否为数组</a:t>
            </a:r>
            <a:endParaRPr lang="zh-CN" altLang="en-US"/>
          </a:p>
        </p:txBody>
      </p:sp>
      <p:pic>
        <p:nvPicPr>
          <p:cNvPr id="10" name="图片 9" descr="b23dea274ccb966030d149e67b7c9f6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0370" y="1194435"/>
            <a:ext cx="4008120" cy="50444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6945" y="462153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</a:t>
            </a:r>
            <a:r>
              <a:rPr lang="en-US" altLang="zh-CN"/>
              <a:t>”=”</a:t>
            </a:r>
            <a:r>
              <a:rPr lang="zh-CN" altLang="en-US"/>
              <a:t>节点下的第一个子节点是否为</a:t>
            </a:r>
            <a:r>
              <a:rPr lang="en-US" altLang="zh-CN"/>
              <a:t>”ARRAY”</a:t>
            </a:r>
            <a:r>
              <a:rPr lang="zh-CN" altLang="en-US"/>
              <a:t>类型，是则代表为数组，新建一个数组变量，并记录数组的维度。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64*194"/>
  <p:tag name="TABLE_ENDDRAG_RECT" val="255*155*664*194"/>
</p:tagLst>
</file>

<file path=ppt/tags/tag10.xml><?xml version="1.0" encoding="utf-8"?>
<p:tagLst xmlns:p="http://schemas.openxmlformats.org/presentationml/2006/main">
  <p:tag name="KSO_WM_DIAGRAM_VIRTUALLY_FRAME" val="{&quot;height&quot;:255.95,&quot;left&quot;:531.4,&quot;top&quot;:189.2,&quot;width&quot;:232.25}"/>
</p:tagLst>
</file>

<file path=ppt/tags/tag11.xml><?xml version="1.0" encoding="utf-8"?>
<p:tagLst xmlns:p="http://schemas.openxmlformats.org/presentationml/2006/main">
  <p:tag name="KSO_WM_DIAGRAM_VIRTUALLY_FRAME" val="{&quot;height&quot;:255.95,&quot;left&quot;:531.4,&quot;top&quot;:189.2,&quot;width&quot;:232.25}"/>
</p:tagLst>
</file>

<file path=ppt/tags/tag12.xml><?xml version="1.0" encoding="utf-8"?>
<p:tagLst xmlns:p="http://schemas.openxmlformats.org/presentationml/2006/main">
  <p:tag name="TABLE_ENDDRAG_ORIGIN_RECT" val="465*127"/>
  <p:tag name="TABLE_ENDDRAG_RECT" val="358*375*465*127"/>
</p:tagLst>
</file>

<file path=ppt/tags/tag13.xml><?xml version="1.0" encoding="utf-8"?>
<p:tagLst xmlns:p="http://schemas.openxmlformats.org/presentationml/2006/main">
  <p:tag name="TABLE_ENDDRAG_ORIGIN_RECT" val="403*120"/>
  <p:tag name="TABLE_ENDDRAG_RECT" val="56*256*403*120"/>
</p:tagLst>
</file>

<file path=ppt/tags/tag14.xml><?xml version="1.0" encoding="utf-8"?>
<p:tagLst xmlns:p="http://schemas.openxmlformats.org/presentationml/2006/main">
  <p:tag name="TABLE_ENDDRAG_ORIGIN_RECT" val="886*280"/>
  <p:tag name="TABLE_ENDDRAG_RECT" val="25*203*886*280"/>
</p:tagLst>
</file>

<file path=ppt/tags/tag15.xml><?xml version="1.0" encoding="utf-8"?>
<p:tagLst xmlns:p="http://schemas.openxmlformats.org/presentationml/2006/main">
  <p:tag name="TABLE_ENDDRAG_ORIGIN_RECT" val="873*308"/>
  <p:tag name="TABLE_ENDDRAG_RECT" val="30*185*873*308"/>
</p:tagLst>
</file>

<file path=ppt/tags/tag16.xml><?xml version="1.0" encoding="utf-8"?>
<p:tagLst xmlns:p="http://schemas.openxmlformats.org/presentationml/2006/main">
  <p:tag name="TABLE_ENDDRAG_ORIGIN_RECT" val="887*309"/>
  <p:tag name="TABLE_ENDDRAG_RECT" val="30*185*887*309"/>
</p:tagLst>
</file>

<file path=ppt/tags/tag17.xml><?xml version="1.0" encoding="utf-8"?>
<p:tagLst xmlns:p="http://schemas.openxmlformats.org/presentationml/2006/main">
  <p:tag name="TABLE_ENDDRAG_ORIGIN_RECT" val="906*312"/>
  <p:tag name="TABLE_ENDDRAG_RECT" val="30*179*906*312"/>
</p:tagLst>
</file>

<file path=ppt/tags/tag18.xml><?xml version="1.0" encoding="utf-8"?>
<p:tagLst xmlns:p="http://schemas.openxmlformats.org/presentationml/2006/main">
  <p:tag name="commondata" val="eyJoZGlkIjoiN2FkYzMzNzY2NmIyZjlhYTk4ZjYyYzQzYjE4NjI3NmEifQ=="/>
</p:tagLst>
</file>

<file path=ppt/tags/tag2.xml><?xml version="1.0" encoding="utf-8"?>
<p:tagLst xmlns:p="http://schemas.openxmlformats.org/presentationml/2006/main">
  <p:tag name="KSO_WM_DIAGRAM_VIRTUALLY_FRAME" val="{&quot;height&quot;:255.95,&quot;left&quot;:531.4,&quot;top&quot;:189.2,&quot;width&quot;:232.25}"/>
</p:tagLst>
</file>

<file path=ppt/tags/tag3.xml><?xml version="1.0" encoding="utf-8"?>
<p:tagLst xmlns:p="http://schemas.openxmlformats.org/presentationml/2006/main">
  <p:tag name="KSO_WM_DIAGRAM_VIRTUALLY_FRAME" val="{&quot;height&quot;:255.95,&quot;left&quot;:531.4,&quot;top&quot;:189.2,&quot;width&quot;:232.25}"/>
</p:tagLst>
</file>

<file path=ppt/tags/tag4.xml><?xml version="1.0" encoding="utf-8"?>
<p:tagLst xmlns:p="http://schemas.openxmlformats.org/presentationml/2006/main">
  <p:tag name="KSO_WM_DIAGRAM_VIRTUALLY_FRAME" val="{&quot;height&quot;:255.95,&quot;left&quot;:531.4,&quot;top&quot;:189.2,&quot;width&quot;:232.25}"/>
</p:tagLst>
</file>

<file path=ppt/tags/tag5.xml><?xml version="1.0" encoding="utf-8"?>
<p:tagLst xmlns:p="http://schemas.openxmlformats.org/presentationml/2006/main">
  <p:tag name="KSO_WM_DIAGRAM_VIRTUALLY_FRAME" val="{&quot;height&quot;:255.95,&quot;left&quot;:531.4,&quot;top&quot;:189.2,&quot;width&quot;:232.25}"/>
</p:tagLst>
</file>

<file path=ppt/tags/tag6.xml><?xml version="1.0" encoding="utf-8"?>
<p:tagLst xmlns:p="http://schemas.openxmlformats.org/presentationml/2006/main">
  <p:tag name="KSO_WM_DIAGRAM_VIRTUALLY_FRAME" val="{&quot;height&quot;:255.95,&quot;left&quot;:531.4,&quot;top&quot;:189.2,&quot;width&quot;:232.25}"/>
</p:tagLst>
</file>

<file path=ppt/tags/tag7.xml><?xml version="1.0" encoding="utf-8"?>
<p:tagLst xmlns:p="http://schemas.openxmlformats.org/presentationml/2006/main">
  <p:tag name="KSO_WM_DIAGRAM_VIRTUALLY_FRAME" val="{&quot;height&quot;:255.95,&quot;left&quot;:531.4,&quot;top&quot;:189.2,&quot;width&quot;:232.25}"/>
</p:tagLst>
</file>

<file path=ppt/tags/tag8.xml><?xml version="1.0" encoding="utf-8"?>
<p:tagLst xmlns:p="http://schemas.openxmlformats.org/presentationml/2006/main">
  <p:tag name="KSO_WM_DIAGRAM_VIRTUALLY_FRAME" val="{&quot;height&quot;:255.95,&quot;left&quot;:531.4,&quot;top&quot;:189.2,&quot;width&quot;:232.25}"/>
</p:tagLst>
</file>

<file path=ppt/tags/tag9.xml><?xml version="1.0" encoding="utf-8"?>
<p:tagLst xmlns:p="http://schemas.openxmlformats.org/presentationml/2006/main">
  <p:tag name="KSO_WM_DIAGRAM_VIRTUALLY_FRAME" val="{&quot;height&quot;:255.95,&quot;left&quot;:531.4,&quot;top&quot;:189.2,&quot;width&quot;:232.2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3667</Words>
  <Application>WPS 演示</Application>
  <PresentationFormat>宽屏</PresentationFormat>
  <Paragraphs>663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编译原理试点班答辩</vt:lpstr>
      <vt:lpstr>总体概况</vt:lpstr>
      <vt:lpstr>用例通过情况</vt:lpstr>
      <vt:lpstr>前端</vt:lpstr>
      <vt:lpstr>前端</vt:lpstr>
      <vt:lpstr>前端</vt:lpstr>
      <vt:lpstr>前端</vt:lpstr>
      <vt:lpstr>前端</vt:lpstr>
      <vt:lpstr>前端</vt:lpstr>
      <vt:lpstr>前端</vt:lpstr>
      <vt:lpstr>前端</vt:lpstr>
      <vt:lpstr>前端</vt:lpstr>
      <vt:lpstr>前端</vt:lpstr>
      <vt:lpstr>机器无关优化</vt:lpstr>
      <vt:lpstr>机器无关优化</vt:lpstr>
      <vt:lpstr>机器无关优化</vt:lpstr>
      <vt:lpstr>机器无关优化</vt:lpstr>
      <vt:lpstr>机器无关优化</vt:lpstr>
      <vt:lpstr>机器无关优化</vt:lpstr>
      <vt:lpstr>后端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收获</vt:lpstr>
      <vt:lpstr>教训</vt:lpstr>
      <vt:lpstr>建议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hang liu</dc:creator>
  <cp:lastModifiedBy>刘航</cp:lastModifiedBy>
  <cp:revision>29</cp:revision>
  <dcterms:created xsi:type="dcterms:W3CDTF">2023-08-09T12:44:00Z</dcterms:created>
  <dcterms:modified xsi:type="dcterms:W3CDTF">2024-07-08T13:36:00Z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