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639" r:id="rId3"/>
    <p:sldId id="605" r:id="rId5"/>
    <p:sldId id="686" r:id="rId6"/>
    <p:sldId id="687" r:id="rId7"/>
    <p:sldId id="688" r:id="rId8"/>
    <p:sldId id="689" r:id="rId9"/>
    <p:sldId id="690" r:id="rId10"/>
    <p:sldId id="691" r:id="rId11"/>
    <p:sldId id="693" r:id="rId12"/>
    <p:sldId id="694" r:id="rId13"/>
    <p:sldId id="695" r:id="rId14"/>
    <p:sldId id="696" r:id="rId15"/>
    <p:sldId id="697" r:id="rId16"/>
    <p:sldId id="698" r:id="rId17"/>
    <p:sldId id="699" r:id="rId18"/>
    <p:sldId id="700" r:id="rId19"/>
    <p:sldId id="701" r:id="rId20"/>
    <p:sldId id="702" r:id="rId21"/>
    <p:sldId id="680" r:id="rId22"/>
    <p:sldId id="607" r:id="rId23"/>
  </p:sldIdLst>
  <p:sldSz cx="9144000" cy="6858000" type="screen4x3"/>
  <p:notesSz cx="6735445" cy="9865995"/>
  <p:custDataLst>
    <p:tags r:id="rId28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B8DCF4"/>
    <a:srgbClr val="409FE0"/>
    <a:srgbClr val="FFFFCC"/>
    <a:srgbClr val="99FF99"/>
    <a:srgbClr val="E8ECF0"/>
    <a:srgbClr val="00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70" autoAdjust="0"/>
    <p:restoredTop sz="94306" autoAdjust="0"/>
  </p:normalViewPr>
  <p:slideViewPr>
    <p:cSldViewPr snapToGrid="0" showGuides="1">
      <p:cViewPr varScale="1">
        <p:scale>
          <a:sx n="106" d="100"/>
          <a:sy n="106" d="100"/>
        </p:scale>
        <p:origin x="1356" y="114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1740" y="-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6034C6EE-4A99-467C-9965-50EEE77005D1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noProof="0"/>
              <a:t>マスター テキストの書式設定</a:t>
            </a:r>
            <a:endParaRPr lang="ja-JP" altLang="en-US" noProof="0"/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0C4B0F1-E941-4AD4-8EB5-04747E843887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61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 sz="1800" dirty="0">
              <a:ea typeface="微软雅黑" panose="020B0503020204020204" pitchFamily="34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D4974D3-3103-4956-8804-74887D3BB162}" type="slidenum">
              <a:rPr lang="zh-CN" altLang="en-US" sz="1200" b="0" smtClean="0"/>
            </a:fld>
            <a:endParaRPr lang="zh-CN" altLang="en-US" sz="1200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</a:fld>
            <a:endParaRPr lang="en-US" altLang="ja-JP" sz="1200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</a:fld>
            <a:endParaRPr lang="en-US" altLang="ja-JP" sz="1200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</a:fld>
            <a:endParaRPr lang="en-US" altLang="ja-JP" sz="1200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</a:fld>
            <a:endParaRPr lang="en-US" altLang="ja-JP" sz="1200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</a:fld>
            <a:endParaRPr lang="en-US" altLang="ja-JP" sz="1200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</a:fld>
            <a:endParaRPr lang="en-US" altLang="ja-JP" sz="1200" b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</a:fld>
            <a:endParaRPr lang="en-US" altLang="ja-JP" sz="1200" b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</a:fld>
            <a:endParaRPr lang="en-US" altLang="ja-JP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</a:fld>
            <a:endParaRPr lang="en-US" altLang="ja-JP" sz="12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</a:fld>
            <a:endParaRPr lang="en-US" altLang="ja-JP" sz="12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</a:fld>
            <a:endParaRPr lang="en-US" altLang="ja-JP" sz="1200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</a:fld>
            <a:endParaRPr lang="en-US" altLang="ja-JP" sz="1200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</a:fld>
            <a:endParaRPr lang="en-US" altLang="ja-JP" sz="1200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</a:fld>
            <a:endParaRPr lang="en-US" altLang="ja-JP" sz="1200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</a:fld>
            <a:endParaRPr lang="en-US" altLang="ja-JP" sz="1200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</a:fld>
            <a:endParaRPr lang="en-US" altLang="ja-JP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685800" y="288766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 algn="ctr">
              <a:defRPr sz="4000">
                <a:solidFill>
                  <a:srgbClr val="A50021"/>
                </a:solidFill>
              </a:defRPr>
            </a:lvl1pPr>
          </a:lstStyle>
          <a:p>
            <a:pPr lvl="0"/>
            <a:r>
              <a:rPr lang="ja-JP" altLang="en-US" noProof="0"/>
              <a:t>マスタ タイトルの書式設定</a:t>
            </a:r>
            <a:endParaRPr lang="ja-JP" altLang="en-US" noProof="0"/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ja-JP" altLang="en-US" noProof="0"/>
              <a:t>マスタ サブタイトルの書式設定</a:t>
            </a:r>
            <a:endParaRPr lang="ja-JP" altLang="en-US" noProof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250825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250825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1836E-F560-4B02-9B15-A1904EAC68FB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908050"/>
            <a:ext cx="8642350" cy="5400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BCFAB-D188-4040-96D5-887F570D26D2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28D9-E152-4420-A86D-30DF28F96CC3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AF141-A5EC-4CFB-A958-86E1E10B0F1D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1B3B4-78F3-45F0-BD7A-5A4B0B67E41A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400B0-00DE-40A7-8918-3E30DB48DF71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B16E1-3542-4D7A-B514-ED013101ED34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0E1B8-4BBF-432F-A56B-E500C3596581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6F008-80B0-4065-8639-FA522E78ABD8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A297B-0CBD-41CE-A2CE-5D734000E697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3413" y="6413500"/>
            <a:ext cx="198120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 b="0">
                <a:solidFill>
                  <a:srgbClr val="A50021"/>
                </a:solidFill>
              </a:defRPr>
            </a:lvl1pPr>
          </a:lstStyle>
          <a:p>
            <a:pPr>
              <a:defRPr/>
            </a:pPr>
            <a:fld id="{98481C38-1BE0-4570-8049-390C7BA11E2C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indent="176530" algn="l" rtl="0" eaLnBrk="0" fontAlgn="base" hangingPunct="0">
        <a:spcBef>
          <a:spcPct val="0"/>
        </a:spcBef>
        <a:spcAft>
          <a:spcPct val="0"/>
        </a:spcAft>
        <a:defRPr kumimoji="1" sz="3800" b="1" kern="1200">
          <a:solidFill>
            <a:schemeClr val="bg1"/>
          </a:solidFill>
          <a:latin typeface="+mj-lt"/>
          <a:ea typeface="+mj-ea"/>
          <a:cs typeface="+mj-cs"/>
        </a:defRPr>
      </a:lvl1pPr>
      <a:lvl2pPr indent="17653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indent="17653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indent="17653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indent="17653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 kern="1200">
          <a:solidFill>
            <a:schemeClr val="folHlink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 kern="1200">
          <a:solidFill>
            <a:srgbClr val="009900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 kern="1200">
          <a:solidFill>
            <a:srgbClr val="0099CC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 kern="1200">
          <a:solidFill>
            <a:srgbClr val="99CC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ilibili.com/video/BV1Vx411j7kT?p=1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pytorch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en-US" altLang="zh-CN" dirty="0"/>
              <a:t>Artificial Intelligence</a:t>
            </a:r>
            <a:br>
              <a:rPr lang="en-US" altLang="zh-CN" dirty="0"/>
            </a:br>
            <a:r>
              <a:rPr lang="zh-CN" altLang="en-US" dirty="0"/>
              <a:t>人工智能实验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87460" y="5049522"/>
            <a:ext cx="2969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中山大学计算机学院</a:t>
            </a:r>
            <a:endParaRPr lang="en-US" altLang="zh-CN" dirty="0">
              <a:solidFill>
                <a:srgbClr val="A5002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dirty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2024</a:t>
            </a:r>
            <a:r>
              <a:rPr lang="zh-CN" altLang="en-US" dirty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年春季</a:t>
            </a:r>
            <a:endParaRPr lang="zh-CN" altLang="en-US" dirty="0">
              <a:solidFill>
                <a:srgbClr val="A5002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584200" y="3624223"/>
            <a:ext cx="7772400" cy="71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indent="17653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indent="1765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indent="1765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indent="1765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indent="1765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indent="176530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indent="176530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indent="176530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indent="176530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深度学习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cs typeface="Times New Roman" panose="02020603050405020304" pitchFamily="18" charset="0"/>
              </a:rPr>
              <a:t>—— torch </a:t>
            </a:r>
            <a:r>
              <a:rPr lang="zh-CN" altLang="en-US" dirty="0">
                <a:cs typeface="Times New Roman" panose="02020603050405020304" pitchFamily="18" charset="0"/>
              </a:rPr>
              <a:t>常用数据操作</a:t>
            </a:r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1346" y="778010"/>
            <a:ext cx="1939284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维度变换</a:t>
            </a:r>
            <a:endParaRPr lang="en-US" altLang="zh-CN" sz="3200" dirty="0">
              <a:solidFill>
                <a:srgbClr val="C00000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1346" y="1537588"/>
            <a:ext cx="837274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torch.unsqueeze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(dim)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维度扩展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因为神经网络一般默认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batch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输入，所以测试数据时，如果输入为单个数据，需要对数据进行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unsqueeze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处理，即将其看成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batch=1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的特殊情况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46" y="3801489"/>
            <a:ext cx="2983013" cy="16355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565525" y="3217118"/>
            <a:ext cx="483292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torch.cat(List[tensor, tensor], dim)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向量拼接，需指定维度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8260"/>
          <a:stretch>
            <a:fillRect/>
          </a:stretch>
        </p:blipFill>
        <p:spPr>
          <a:xfrm>
            <a:off x="3291094" y="4529701"/>
            <a:ext cx="2815284" cy="1987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9112"/>
          <a:stretch>
            <a:fillRect/>
          </a:stretch>
        </p:blipFill>
        <p:spPr>
          <a:xfrm>
            <a:off x="6106378" y="4529701"/>
            <a:ext cx="2910887" cy="171428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cs typeface="Times New Roman" panose="02020603050405020304" pitchFamily="18" charset="0"/>
              </a:rPr>
              <a:t>—— </a:t>
            </a:r>
            <a:r>
              <a:rPr lang="en-US" altLang="zh-CN" dirty="0" err="1">
                <a:cs typeface="Times New Roman" panose="02020603050405020304" pitchFamily="18" charset="0"/>
              </a:rPr>
              <a:t>torch.nn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900" y="2745489"/>
            <a:ext cx="4221197" cy="25327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20" y="3584182"/>
            <a:ext cx="2730482" cy="855332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0825" y="908051"/>
            <a:ext cx="8642350" cy="3736377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 err="1">
                <a:cs typeface="Times New Roman" panose="02020603050405020304" pitchFamily="18" charset="0"/>
              </a:rPr>
              <a:t>torch.nn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自定义神经网络类的基本框架：</a:t>
            </a:r>
            <a:r>
              <a:rPr lang="zh-CN" altLang="en-US" sz="2000" dirty="0">
                <a:solidFill>
                  <a:schemeClr val="accent2"/>
                </a:solidFill>
                <a:cs typeface="Times New Roman" panose="02020603050405020304" pitchFamily="18" charset="0"/>
              </a:rPr>
              <a:t>继承 </a:t>
            </a:r>
            <a:r>
              <a:rPr lang="en-US" altLang="zh-CN" sz="2000" dirty="0" err="1">
                <a:solidFill>
                  <a:schemeClr val="accent2"/>
                </a:solidFill>
                <a:cs typeface="Times New Roman" panose="02020603050405020304" pitchFamily="18" charset="0"/>
              </a:rPr>
              <a:t>nn.Module</a:t>
            </a:r>
            <a:r>
              <a:rPr lang="en-US" altLang="zh-CN" sz="2000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神经网络基本类，该类实例化后输入数据将自动调用 </a:t>
            </a:r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forward 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前向计算。</a:t>
            </a:r>
            <a:endParaRPr lang="zh-CN" alt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cs typeface="Times New Roman" panose="02020603050405020304" pitchFamily="18" charset="0"/>
              </a:rPr>
              <a:t>—— </a:t>
            </a:r>
            <a:r>
              <a:rPr lang="en-US" altLang="zh-CN" dirty="0" err="1">
                <a:cs typeface="Times New Roman" panose="02020603050405020304" pitchFamily="18" charset="0"/>
              </a:rPr>
              <a:t>torch.nn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7575" y="1010655"/>
            <a:ext cx="842868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全连接层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nn.Linear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in_dim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out_dim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, bias=True)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4013" y="1715007"/>
            <a:ext cx="3235804" cy="20386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7575" y="3712077"/>
            <a:ext cx="842868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激活函数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nn.ReLU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()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997" y="4341146"/>
            <a:ext cx="3833640" cy="2159957"/>
          </a:xfrm>
          <a:prstGeom prst="rect">
            <a:avLst/>
          </a:prstGeom>
        </p:spPr>
      </p:pic>
      <p:pic>
        <p:nvPicPr>
          <p:cNvPr id="2050" name="Picture 2" descr="../_images/ReL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5" y="4341146"/>
            <a:ext cx="3117675" cy="233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cs typeface="Times New Roman" panose="02020603050405020304" pitchFamily="18" charset="0"/>
              </a:rPr>
              <a:t>—— </a:t>
            </a:r>
            <a:r>
              <a:rPr lang="en-US" altLang="zh-CN" dirty="0" err="1">
                <a:cs typeface="Times New Roman" panose="02020603050405020304" pitchFamily="18" charset="0"/>
              </a:rPr>
              <a:t>torch.nn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7574" y="1010655"/>
            <a:ext cx="88664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卷积神经网络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nn.Conv2d(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in_channels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out_channels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kernel_size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, stride=1, padding=0, bias=True)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NOTE: PyTorch </a:t>
            </a:r>
            <a:r>
              <a:rPr lang="zh-CN" altLang="en-US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卷积网络输入默认格式为 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(N, C, H, W)</a:t>
            </a:r>
            <a:r>
              <a:rPr lang="zh-CN" altLang="en-US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其中 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为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batch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大小（输入默认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batch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处理），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C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为图像通道数（黑白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维，彩色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RGB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三维），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H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W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分别为图像的高度和宽度。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Conv2d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的前两个参数分别为输入和输出的通道数，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kernel_size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为卷积核大小，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stride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为步长默认为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padding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为填充默认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一般情况下，计算公式为：</a:t>
            </a:r>
            <a:endParaRPr lang="zh-CN" altLang="en-US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614" y="4427997"/>
            <a:ext cx="7658742" cy="233769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cs typeface="Times New Roman" panose="02020603050405020304" pitchFamily="18" charset="0"/>
              </a:rPr>
              <a:t>—— </a:t>
            </a:r>
            <a:r>
              <a:rPr lang="en-US" altLang="zh-CN" dirty="0" err="1">
                <a:cs typeface="Times New Roman" panose="02020603050405020304" pitchFamily="18" charset="0"/>
              </a:rPr>
              <a:t>torch.nn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1311" y="1010655"/>
            <a:ext cx="385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网络训练一般步骤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7660" y="1533875"/>
            <a:ext cx="842868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实例化网络 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net = Net()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后，计算得到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Loss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，并定义网络优化器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 err="1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optim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b="0" dirty="0" err="1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nn.optim.Adam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net.parameters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(), </a:t>
            </a:r>
            <a:r>
              <a:rPr lang="en-US" altLang="zh-CN" b="0" dirty="0" err="1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lr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b="0" dirty="0" err="1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lr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)</a:t>
            </a:r>
            <a:endParaRPr lang="en-US" altLang="zh-CN" b="0" dirty="0">
              <a:solidFill>
                <a:srgbClr val="C000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在更新前，需清除上一步的梯度，即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 err="1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optim.zero_grad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()</a:t>
            </a:r>
            <a:endParaRPr lang="en-US" altLang="zh-CN" b="0" dirty="0">
              <a:solidFill>
                <a:srgbClr val="C000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然后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Loss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反向传播：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 err="1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loss.backward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()</a:t>
            </a:r>
            <a:endParaRPr lang="en-US" altLang="zh-CN" b="0" dirty="0">
              <a:solidFill>
                <a:srgbClr val="C000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最后优化器更新：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 err="1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optim.step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()</a:t>
            </a:r>
            <a:endParaRPr lang="en-US" altLang="zh-CN" b="0" dirty="0">
              <a:solidFill>
                <a:srgbClr val="C00000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1.2 CNN </a:t>
            </a:r>
            <a:r>
              <a:rPr lang="zh-CN" altLang="en-US" dirty="0">
                <a:cs typeface="Times New Roman" panose="02020603050405020304" pitchFamily="18" charset="0"/>
              </a:rPr>
              <a:t>网络训练实例</a:t>
            </a:r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7660" y="1533875"/>
            <a:ext cx="8123867" cy="400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什么是卷积神经网络？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卷积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不再是对图像中每一个像素做处理，而是对图片上每一小块像素区域做处理，加强了图片中像素的连续性，从而处理的一个图形而不是单个像素点</a:t>
            </a: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神经网络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神经网络是一种计算模型，由大量的神经元以及层与层之间的激活函数组成。</a:t>
            </a: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311" y="1010655"/>
            <a:ext cx="385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卷积神经网络（</a:t>
            </a:r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CNN</a:t>
            </a:r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1.2 CNN </a:t>
            </a:r>
            <a:r>
              <a:rPr lang="zh-CN" altLang="en-US" dirty="0">
                <a:cs typeface="Times New Roman" panose="02020603050405020304" pitchFamily="18" charset="0"/>
              </a:rPr>
              <a:t>网络训练实例</a:t>
            </a:r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7660" y="1533875"/>
            <a:ext cx="8049222" cy="540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假设用手写数字识别作为样例：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读入训练集和测试集中的数字图片信息以及对图片预处理</a:t>
            </a: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用</a:t>
            </a:r>
            <a:r>
              <a:rPr lang="en-US" altLang="zh-CN" sz="2000" b="0" dirty="0" err="1">
                <a:latin typeface="+mn-lt"/>
                <a:ea typeface="+mn-ea"/>
                <a:cs typeface="Times New Roman" panose="02020603050405020304" pitchFamily="18" charset="0"/>
              </a:rPr>
              <a:t>pytorch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搭建神经网络（包括卷积和全连接神经网络）</a:t>
            </a: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将一个</a:t>
            </a: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batch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的训练集中的图片输入至神经网络，得到所有数字的预测分类概率（总共</a:t>
            </a: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10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个数字</a:t>
            </a: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,0123456789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4.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根据真实标签和预测标签，利用交叉熵损失函数计算</a:t>
            </a: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loss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值，并进行梯度下降</a:t>
            </a: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5.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根据测试集计算准确率，如果准确率没收敛，跳转回步骤</a:t>
            </a: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3</a:t>
            </a: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6.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画出</a:t>
            </a: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loss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、测试集准确率的曲线图</a:t>
            </a: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b="0" dirty="0">
                <a:latin typeface="+mn-lt"/>
                <a:ea typeface="+mn-ea"/>
                <a:cs typeface="Times New Roman" panose="02020603050405020304" pitchFamily="18" charset="0"/>
              </a:rPr>
              <a:t>参考视频：</a:t>
            </a:r>
            <a:r>
              <a:rPr lang="en-US" altLang="zh-CN" sz="1600" b="0" dirty="0">
                <a:latin typeface="+mn-lt"/>
                <a:ea typeface="+mn-ea"/>
                <a:cs typeface="Times New Roman" panose="02020603050405020304" pitchFamily="18" charset="0"/>
                <a:hlinkClick r:id="rId1"/>
              </a:rPr>
              <a:t>https://www.bilibili.com/video/BV1Vx411j7kT?p=19</a:t>
            </a:r>
            <a:endParaRPr lang="en-US" altLang="zh-CN" sz="1600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b="0" dirty="0">
                <a:latin typeface="+mn-lt"/>
                <a:ea typeface="+mn-ea"/>
                <a:cs typeface="Times New Roman" panose="02020603050405020304" pitchFamily="18" charset="0"/>
              </a:rPr>
              <a:t>参考代码：</a:t>
            </a:r>
            <a:endParaRPr lang="en-US" altLang="zh-CN" sz="1600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0" dirty="0">
                <a:latin typeface="+mn-lt"/>
                <a:ea typeface="+mn-ea"/>
                <a:cs typeface="Times New Roman" panose="02020603050405020304" pitchFamily="18" charset="0"/>
              </a:rPr>
              <a:t>https://github.com/MorvanZhou/PyTorch-Tutorial/blob/master/tutorial-contents/401_CNN.py</a:t>
            </a:r>
            <a:endParaRPr lang="en-US" altLang="zh-CN" sz="1600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311" y="1010655"/>
            <a:ext cx="385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卷积神经网络（</a:t>
            </a:r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CNN</a:t>
            </a:r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1.2 CNN </a:t>
            </a:r>
            <a:r>
              <a:rPr lang="zh-CN" altLang="en-US" dirty="0">
                <a:cs typeface="Times New Roman" panose="02020603050405020304" pitchFamily="18" charset="0"/>
              </a:rPr>
              <a:t>网络训练实例</a:t>
            </a:r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7659" y="1533875"/>
            <a:ext cx="8606953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步骤</a:t>
            </a: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：用</a:t>
            </a:r>
            <a:r>
              <a:rPr lang="en-US" altLang="zh-CN" sz="2000" b="0" dirty="0" err="1">
                <a:latin typeface="+mn-lt"/>
                <a:ea typeface="+mn-ea"/>
                <a:cs typeface="Times New Roman" panose="02020603050405020304" pitchFamily="18" charset="0"/>
              </a:rPr>
              <a:t>pytorch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搭建神经网络（包括卷积和全连接神经网络）</a:t>
            </a: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311" y="1010655"/>
            <a:ext cx="385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卷积神经网络（</a:t>
            </a:r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CNN</a:t>
            </a:r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7" y="2279202"/>
            <a:ext cx="8059975" cy="389026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1.2 CNN </a:t>
            </a:r>
            <a:r>
              <a:rPr lang="zh-CN" altLang="en-US" dirty="0">
                <a:cs typeface="Times New Roman" panose="02020603050405020304" pitchFamily="18" charset="0"/>
              </a:rPr>
              <a:t>网络训练实例</a:t>
            </a:r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7659" y="1533875"/>
            <a:ext cx="8606953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步骤</a:t>
            </a: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：将</a:t>
            </a:r>
            <a:r>
              <a:rPr lang="zh-CN" altLang="en-US" sz="2000" b="0" dirty="0">
                <a:cs typeface="Times New Roman" panose="02020603050405020304" pitchFamily="18" charset="0"/>
              </a:rPr>
              <a:t>一个</a:t>
            </a:r>
            <a:r>
              <a:rPr lang="en-US" altLang="zh-CN" sz="2000" b="0" dirty="0">
                <a:cs typeface="Times New Roman" panose="02020603050405020304" pitchFamily="18" charset="0"/>
              </a:rPr>
              <a:t>batch</a:t>
            </a:r>
            <a:r>
              <a:rPr lang="zh-CN" altLang="en-US" sz="2000" b="0" dirty="0">
                <a:cs typeface="Times New Roman" panose="02020603050405020304" pitchFamily="18" charset="0"/>
              </a:rPr>
              <a:t>的训练集中的图片输入至神经网络，得到所有数字的预测分类概率</a:t>
            </a:r>
            <a:endParaRPr lang="en-US" altLang="zh-CN" sz="2000" b="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步骤</a:t>
            </a: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sz="2000" b="0" dirty="0">
                <a:cs typeface="Times New Roman" panose="02020603050405020304" pitchFamily="18" charset="0"/>
              </a:rPr>
              <a:t>根据真实标签和预测标签，利用交叉熵损失函数计算</a:t>
            </a:r>
            <a:r>
              <a:rPr lang="en-US" altLang="zh-CN" sz="2000" b="0" dirty="0">
                <a:cs typeface="Times New Roman" panose="02020603050405020304" pitchFamily="18" charset="0"/>
              </a:rPr>
              <a:t>loss</a:t>
            </a:r>
            <a:r>
              <a:rPr lang="zh-CN" altLang="en-US" sz="2000" b="0" dirty="0">
                <a:cs typeface="Times New Roman" panose="02020603050405020304" pitchFamily="18" charset="0"/>
              </a:rPr>
              <a:t>值，并进行梯度下降</a:t>
            </a:r>
            <a:endParaRPr lang="en-US" altLang="zh-CN" sz="2000" b="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311" y="1010655"/>
            <a:ext cx="385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卷积神经网络（</a:t>
            </a:r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CNN</a:t>
            </a:r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9" y="3518262"/>
            <a:ext cx="8161905" cy="289523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实验任务</a:t>
            </a:r>
            <a:endParaRPr lang="zh-CN" altLang="en-US" dirty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D32D22D-C693-4902-9CF7-E5DCEBAA7E9F}" type="slidenum">
              <a:rPr kumimoji="0" lang="en-US" altLang="ja-JP" sz="1400" b="0">
                <a:solidFill>
                  <a:srgbClr val="A50021"/>
                </a:solidFill>
              </a:rPr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0825" y="908050"/>
            <a:ext cx="7408407" cy="586581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cs typeface="Times New Roman" panose="02020603050405020304" pitchFamily="18" charset="0"/>
              </a:rPr>
              <a:t>中药图片分类任务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利用</a:t>
            </a:r>
            <a:r>
              <a:rPr lang="en-US" altLang="zh-CN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pytorch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框架搭建神经网络实现中药图片分类，具体见给出的数据集和测试集。</a:t>
            </a:r>
            <a:endParaRPr lang="en-US" altLang="zh-C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要求：</a:t>
            </a:r>
            <a:endParaRPr lang="en-US" altLang="zh-C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700" dirty="0">
                <a:solidFill>
                  <a:schemeClr val="tx1"/>
                </a:solidFill>
                <a:cs typeface="Times New Roman" panose="02020603050405020304" pitchFamily="18" charset="0"/>
              </a:rPr>
              <a:t>搭建合适的网络框架，利用训练集完成网络训练，统计网络模型的训练准确率和测试准确率，画出模型的训练过程的</a:t>
            </a:r>
            <a:r>
              <a:rPr lang="en-US" altLang="zh-CN" sz="1700" dirty="0">
                <a:solidFill>
                  <a:schemeClr val="tx1"/>
                </a:solidFill>
                <a:cs typeface="Times New Roman" panose="02020603050405020304" pitchFamily="18" charset="0"/>
              </a:rPr>
              <a:t>loss</a:t>
            </a:r>
            <a:r>
              <a:rPr lang="zh-CN" altLang="en-US" sz="1700" dirty="0">
                <a:solidFill>
                  <a:schemeClr val="tx1"/>
                </a:solidFill>
                <a:cs typeface="Times New Roman" panose="02020603050405020304" pitchFamily="18" charset="0"/>
              </a:rPr>
              <a:t>曲线、准确率曲线。</a:t>
            </a:r>
            <a:endParaRPr lang="en-US" altLang="zh-CN" sz="18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875" y="785499"/>
            <a:ext cx="8620125" cy="598836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1.   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理论课内容回顾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ja-JP" sz="2000" dirty="0">
                <a:cs typeface="Times New Roman" panose="02020603050405020304" pitchFamily="18" charset="0"/>
              </a:rPr>
              <a:t>         1.1 </a:t>
            </a:r>
            <a:r>
              <a:rPr lang="en-US" altLang="zh-CN" sz="2000" dirty="0" err="1">
                <a:cs typeface="Times New Roman" panose="02020603050405020304" pitchFamily="18" charset="0"/>
              </a:rPr>
              <a:t>PyTorch</a:t>
            </a:r>
            <a:r>
              <a:rPr lang="zh-CN" altLang="en-US" sz="2000" dirty="0">
                <a:cs typeface="Times New Roman" panose="02020603050405020304" pitchFamily="18" charset="0"/>
              </a:rPr>
              <a:t>介绍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ja-JP" sz="2000" dirty="0">
                <a:cs typeface="Times New Roman" panose="02020603050405020304" pitchFamily="18" charset="0"/>
              </a:rPr>
              <a:t>         1.2 </a:t>
            </a:r>
            <a:r>
              <a:rPr lang="en-US" altLang="zh-CN" sz="2000" dirty="0">
                <a:cs typeface="Times New Roman" panose="02020603050405020304" pitchFamily="18" charset="0"/>
              </a:rPr>
              <a:t>CNN </a:t>
            </a:r>
            <a:r>
              <a:rPr lang="zh-CN" altLang="en-US" sz="2000" dirty="0">
                <a:cs typeface="Times New Roman" panose="02020603050405020304" pitchFamily="18" charset="0"/>
              </a:rPr>
              <a:t>网络训练实例</a:t>
            </a:r>
            <a:endParaRPr lang="en-US" altLang="ja-JP" sz="20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2.   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实验任务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         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cs typeface="Times New Roman" panose="02020603050405020304" pitchFamily="18" charset="0"/>
              </a:rPr>
              <a:t>.1</a:t>
            </a:r>
            <a:r>
              <a:rPr lang="zh-CN" altLang="en-US" sz="2000" dirty="0">
                <a:cs typeface="Times New Roman" panose="02020603050405020304" pitchFamily="18" charset="0"/>
              </a:rPr>
              <a:t>中药图片分类任务</a:t>
            </a:r>
            <a:endParaRPr lang="zh-CN" altLang="en-US" sz="20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3.   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作业提交说明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495300" indent="-495300" eaLnBrk="1" hangingPunct="1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8D85A13-3676-4B19-81F1-4C4D598EC2CA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作业提交说明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>
          <a:xfrm>
            <a:off x="250825" y="1149777"/>
            <a:ext cx="8374702" cy="5400675"/>
          </a:xfrm>
        </p:spPr>
        <p:txBody>
          <a:bodyPr/>
          <a:lstStyle/>
          <a:p>
            <a:r>
              <a:rPr lang="zh-CN" altLang="en-US" sz="2400" dirty="0"/>
              <a:t>压缩包命名</a:t>
            </a:r>
            <a:r>
              <a:rPr lang="zh-CN" altLang="en-US" sz="2400" dirty="0">
                <a:cs typeface="Times New Roman" panose="02020603050405020304" pitchFamily="18" charset="0"/>
              </a:rPr>
              <a:t>为：“学号</a:t>
            </a:r>
            <a:r>
              <a:rPr lang="en-US" altLang="zh-CN" sz="2400" dirty="0">
                <a:cs typeface="Times New Roman" panose="02020603050405020304" pitchFamily="18" charset="0"/>
              </a:rPr>
              <a:t>_</a:t>
            </a:r>
            <a:r>
              <a:rPr lang="zh-CN" altLang="en-US" sz="2400" dirty="0">
                <a:cs typeface="Times New Roman" panose="02020603050405020304" pitchFamily="18" charset="0"/>
              </a:rPr>
              <a:t>姓名</a:t>
            </a:r>
            <a:r>
              <a:rPr lang="en-US" altLang="zh-CN" sz="2400" dirty="0">
                <a:cs typeface="Times New Roman" panose="02020603050405020304" pitchFamily="18" charset="0"/>
              </a:rPr>
              <a:t>_</a:t>
            </a:r>
            <a:r>
              <a:rPr lang="zh-CN" altLang="en-US" sz="2400" dirty="0">
                <a:cs typeface="Times New Roman" panose="02020603050405020304" pitchFamily="18" charset="0"/>
              </a:rPr>
              <a:t>作业编号”，例：</a:t>
            </a:r>
            <a:r>
              <a:rPr lang="en-US" altLang="zh-CN" sz="2400" dirty="0">
                <a:cs typeface="Times New Roman" panose="02020603050405020304" pitchFamily="18" charset="0"/>
              </a:rPr>
              <a:t>20240423_</a:t>
            </a:r>
            <a:r>
              <a:rPr lang="zh-CN" altLang="en-US" sz="2400" dirty="0">
                <a:cs typeface="Times New Roman" panose="02020603050405020304" pitchFamily="18" charset="0"/>
              </a:rPr>
              <a:t>张三</a:t>
            </a:r>
            <a:r>
              <a:rPr lang="en-US" altLang="zh-CN" sz="2400" dirty="0">
                <a:cs typeface="Times New Roman" panose="02020603050405020304" pitchFamily="18" charset="0"/>
              </a:rPr>
              <a:t>_</a:t>
            </a:r>
            <a:r>
              <a:rPr lang="zh-CN" altLang="en-US" sz="2400" dirty="0">
                <a:cs typeface="Times New Roman" panose="02020603050405020304" pitchFamily="18" charset="0"/>
              </a:rPr>
              <a:t>实验</a:t>
            </a:r>
            <a:r>
              <a:rPr lang="en-US" altLang="zh-CN" sz="2400" dirty="0"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cs typeface="Times New Roman" panose="02020603050405020304" pitchFamily="18" charset="0"/>
              </a:rPr>
              <a:t>。</a:t>
            </a:r>
            <a:endParaRPr lang="en-US" altLang="zh-CN" sz="2400" dirty="0"/>
          </a:p>
          <a:p>
            <a:r>
              <a:rPr lang="zh-CN" altLang="en-US" sz="2400" dirty="0"/>
              <a:t>每次作业文件下包含两部分：</a:t>
            </a:r>
            <a:r>
              <a:rPr lang="en-US" altLang="zh-CN" sz="2400" dirty="0"/>
              <a:t>code</a:t>
            </a:r>
            <a:r>
              <a:rPr lang="zh-CN" altLang="en-US" sz="2400" dirty="0"/>
              <a:t>文件夹和实验报告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文件。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code</a:t>
            </a:r>
            <a:r>
              <a:rPr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文件夹：存放实验代码；</a:t>
            </a:r>
            <a:endParaRPr lang="en-US" altLang="zh-CN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PDF</a:t>
            </a:r>
            <a:r>
              <a:rPr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文件格式参考发的模板。</a:t>
            </a:r>
            <a:endParaRPr lang="en-US" altLang="zh-CN" sz="2400" dirty="0"/>
          </a:p>
          <a:p>
            <a:r>
              <a:rPr lang="zh-CN" altLang="en-US" sz="2400" dirty="0"/>
              <a:t>如果需要更新提交的版本，则在后面加</a:t>
            </a:r>
            <a:r>
              <a:rPr lang="en-US" altLang="zh-CN" sz="2400" dirty="0"/>
              <a:t>_v2</a:t>
            </a:r>
            <a:r>
              <a:rPr lang="zh-CN" altLang="en-US" sz="2400" dirty="0"/>
              <a:t>，</a:t>
            </a:r>
            <a:r>
              <a:rPr lang="en-US" altLang="zh-CN" sz="2400" dirty="0"/>
              <a:t>_v3</a:t>
            </a:r>
            <a:r>
              <a:rPr lang="zh-CN" altLang="en-US" sz="2400" dirty="0"/>
              <a:t>。如第一版是“学号</a:t>
            </a:r>
            <a:r>
              <a:rPr lang="en-US" altLang="zh-CN" sz="2400" dirty="0"/>
              <a:t>_</a:t>
            </a:r>
            <a:r>
              <a:rPr lang="zh-CN" altLang="en-US" sz="2400" dirty="0"/>
              <a:t>姓名</a:t>
            </a:r>
            <a:r>
              <a:rPr lang="en-US" altLang="zh-CN" sz="2400" dirty="0"/>
              <a:t>_</a:t>
            </a:r>
            <a:r>
              <a:rPr lang="zh-CN" altLang="en-US" sz="2400" dirty="0"/>
              <a:t>作业编号</a:t>
            </a:r>
            <a:r>
              <a:rPr lang="en-US" altLang="zh-CN" sz="2400" dirty="0"/>
              <a:t>.zip</a:t>
            </a:r>
            <a:r>
              <a:rPr lang="zh-CN" altLang="en-US" sz="2400" dirty="0"/>
              <a:t>”，第二版是“学号</a:t>
            </a:r>
            <a:r>
              <a:rPr lang="en-US" altLang="zh-CN" sz="2400" dirty="0"/>
              <a:t>_</a:t>
            </a:r>
            <a:r>
              <a:rPr lang="zh-CN" altLang="en-US" sz="2400" dirty="0"/>
              <a:t>姓名</a:t>
            </a:r>
            <a:r>
              <a:rPr lang="en-US" altLang="zh-CN" sz="2400" dirty="0"/>
              <a:t>_</a:t>
            </a:r>
            <a:r>
              <a:rPr lang="zh-CN" altLang="en-US" sz="2400" dirty="0"/>
              <a:t>作业编号</a:t>
            </a:r>
            <a:r>
              <a:rPr lang="en-US" altLang="zh-CN" sz="2400" dirty="0"/>
              <a:t>_v2.zip</a:t>
            </a:r>
            <a:r>
              <a:rPr lang="zh-CN" altLang="en-US" sz="2400" dirty="0"/>
              <a:t>”，依此类推。</a:t>
            </a:r>
            <a:endParaRPr lang="en-US" altLang="zh-CN" sz="2400" dirty="0"/>
          </a:p>
          <a:p>
            <a:r>
              <a:rPr lang="zh-CN" altLang="en-US" sz="2400" dirty="0"/>
              <a:t>截至日期：</a:t>
            </a:r>
            <a:r>
              <a:rPr lang="en-US" altLang="zh-CN" sz="2400" b="1" dirty="0">
                <a:solidFill>
                  <a:schemeClr val="accent2"/>
                </a:solidFill>
              </a:rPr>
              <a:t>2024</a:t>
            </a:r>
            <a:r>
              <a:rPr lang="zh-CN" altLang="en-US" sz="2400" b="1" dirty="0">
                <a:solidFill>
                  <a:schemeClr val="accent2"/>
                </a:solidFill>
              </a:rPr>
              <a:t>年</a:t>
            </a:r>
            <a:r>
              <a:rPr lang="en-US" altLang="zh-CN" sz="2400" b="1" dirty="0">
                <a:solidFill>
                  <a:schemeClr val="accent2"/>
                </a:solidFill>
              </a:rPr>
              <a:t>5</a:t>
            </a:r>
            <a:r>
              <a:rPr lang="zh-CN" altLang="en-US" sz="2400" b="1" dirty="0">
                <a:solidFill>
                  <a:schemeClr val="accent2"/>
                </a:solidFill>
              </a:rPr>
              <a:t>月</a:t>
            </a:r>
            <a:r>
              <a:rPr lang="en-US" altLang="zh-CN" sz="2400" b="1" dirty="0">
                <a:solidFill>
                  <a:schemeClr val="accent2"/>
                </a:solidFill>
              </a:rPr>
              <a:t>28</a:t>
            </a:r>
            <a:r>
              <a:rPr lang="zh-CN" altLang="en-US" sz="2400" b="1" dirty="0">
                <a:solidFill>
                  <a:schemeClr val="accent2"/>
                </a:solidFill>
              </a:rPr>
              <a:t>日晚</a:t>
            </a:r>
            <a:r>
              <a:rPr lang="en-US" altLang="zh-CN" sz="2400" b="1" dirty="0">
                <a:solidFill>
                  <a:schemeClr val="accent2"/>
                </a:solidFill>
              </a:rPr>
              <a:t>24</a:t>
            </a:r>
            <a:r>
              <a:rPr lang="zh-CN" altLang="en-US" sz="2400" b="1" dirty="0">
                <a:solidFill>
                  <a:schemeClr val="accent2"/>
                </a:solidFill>
              </a:rPr>
              <a:t>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提交至学者网。</a:t>
            </a:r>
            <a:endParaRPr lang="zh-CN" altLang="en-US" sz="2400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516C6F3-7B10-4E5D-9F7F-9BE666DCD9BD}" type="slidenum">
              <a:rPr kumimoji="0" lang="en-US" altLang="ja-JP" sz="1400" b="0" smtClean="0">
                <a:solidFill>
                  <a:srgbClr val="A50021"/>
                </a:solidFill>
              </a:rPr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0825" y="908051"/>
            <a:ext cx="8642350" cy="3736377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 err="1">
                <a:cs typeface="Times New Roman" panose="02020603050405020304" pitchFamily="18" charset="0"/>
              </a:rPr>
              <a:t>PyTorch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cs typeface="Times New Roman" panose="02020603050405020304" pitchFamily="18" charset="0"/>
              </a:rPr>
              <a:t>安装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官网：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  <a:hlinkClick r:id="rId1"/>
              </a:rPr>
              <a:t>https://pytorch.org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CPU 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版安装（无 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Nvidia 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显卡）：直接在官网主页选择配置，然后复制生成的 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Command 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粘贴到终端运行（注意需提前激活 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Python 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虚拟环境）。</a:t>
            </a:r>
            <a:endParaRPr lang="en-US" altLang="zh-CN" sz="13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建议：安装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1.7.0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及以上版本。</a:t>
            </a: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4" y="3557688"/>
            <a:ext cx="7780952" cy="303809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5852" y="765175"/>
            <a:ext cx="797229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GPU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版安装：先在终端使用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nvidia-smi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命令查看当前显卡支持的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CUDA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版本</a:t>
            </a:r>
            <a:endParaRPr lang="zh-CN" altLang="en-US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355" y="2044491"/>
            <a:ext cx="6980952" cy="2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3522" y="4514070"/>
            <a:ext cx="797229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然后在主页选择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CUDA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xx.x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生成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Command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命令，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PyTorch CUDA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的版本不能高于显卡支持的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CUDA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版本。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Linux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和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MacOS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同理，在主页选择对应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OS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选项即可。</a:t>
            </a:r>
            <a:endParaRPr lang="zh-CN" altLang="en-US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451" y="949459"/>
            <a:ext cx="8372744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安装完成后验证是否安装成功：在终端键入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，进入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python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交互环境。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CPU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版直接执行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import torch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，如无报错即安装成功。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GPU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版执行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import torch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 后，执行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torch.cuda.is_available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，如返回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True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说明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GPU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版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PyTorch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安装成功。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PyTorch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安装到此结束，更多内容可参考官方文档：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https://pytorch.org/docs/stable/index.html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81" y="3966658"/>
            <a:ext cx="8695238" cy="109523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cs typeface="Times New Roman" panose="02020603050405020304" pitchFamily="18" charset="0"/>
              </a:rPr>
              <a:t>——Tensor</a:t>
            </a:r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628" y="921454"/>
            <a:ext cx="8372744" cy="501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tensor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是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PyTorch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的基本数据类型，在使用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torch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框架进行操作时，对象一般都要求是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tensor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类型。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要初始化一个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tensor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，通常有以下三种方式：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直接初始化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通过原始数据转化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通过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numpy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数据转化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538" y="2642565"/>
            <a:ext cx="4455203" cy="10115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318" y="3713094"/>
            <a:ext cx="3438095" cy="14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18" y="5305494"/>
            <a:ext cx="3438095" cy="138002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cs typeface="Times New Roman" panose="02020603050405020304" pitchFamily="18" charset="0"/>
              </a:rPr>
              <a:t>——Tensor </a:t>
            </a:r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070" y="765175"/>
            <a:ext cx="8372744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当初始化时未指定数据类型时，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torch.tensor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()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将会根据数据本身的类型自行判断，如：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9931" y="1403730"/>
            <a:ext cx="4390476" cy="18380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070" y="3241825"/>
            <a:ext cx="8372744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也可以通过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torch.ones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(),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torch.zeros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()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等创建指定大小的全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0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或者全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1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张量：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460" y="4451348"/>
            <a:ext cx="2114286" cy="12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551" y="4451348"/>
            <a:ext cx="2125727" cy="125714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cs typeface="Times New Roman" panose="02020603050405020304" pitchFamily="18" charset="0"/>
              </a:rPr>
              <a:t>——Tensor </a:t>
            </a:r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070" y="765175"/>
            <a:ext cx="8372744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输入神经网络的数据需保证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tensor(xxx, 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requires_grad=True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)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e.g. 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186" y="1530350"/>
            <a:ext cx="4058683" cy="25570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65169" y="1463880"/>
            <a:ext cx="377883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若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requires_grad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为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False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，梯度反向传播时会直接报错。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37" y="3229584"/>
            <a:ext cx="3990476" cy="3257143"/>
          </a:xfrm>
          <a:prstGeom prst="rect">
            <a:avLst/>
          </a:prstGeom>
        </p:spPr>
      </p:pic>
      <p:sp>
        <p:nvSpPr>
          <p:cNvPr id="7" name="箭头: 左 6"/>
          <p:cNvSpPr/>
          <p:nvPr/>
        </p:nvSpPr>
        <p:spPr bwMode="auto">
          <a:xfrm>
            <a:off x="4868095" y="2049964"/>
            <a:ext cx="374848" cy="484632"/>
          </a:xfrm>
          <a:prstGeom prst="lef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79387" y="4241625"/>
                <a:ext cx="4182395" cy="2245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cs typeface="Times New Roman" panose="02020603050405020304" pitchFamily="18" charset="0"/>
                  </a:rPr>
                  <a:t>requires_grad </a:t>
                </a:r>
                <a:r>
                  <a:rPr lang="zh-CN" altLang="en-US" b="0" dirty="0">
                    <a:latin typeface="+mn-lt"/>
                    <a:ea typeface="+mn-ea"/>
                    <a:cs typeface="Times New Roman" panose="02020603050405020304" pitchFamily="18" charset="0"/>
                  </a:rPr>
                  <a:t>为 </a:t>
                </a:r>
                <a:r>
                  <a:rPr lang="en-US" altLang="zh-CN" b="0" dirty="0">
                    <a:latin typeface="+mn-lt"/>
                    <a:ea typeface="+mn-ea"/>
                    <a:cs typeface="Times New Roman" panose="02020603050405020304" pitchFamily="18" charset="0"/>
                  </a:rPr>
                  <a:t>True </a:t>
                </a:r>
                <a:r>
                  <a:rPr lang="zh-CN" altLang="en-US" b="0" dirty="0">
                    <a:latin typeface="+mn-lt"/>
                    <a:ea typeface="+mn-ea"/>
                    <a:cs typeface="Times New Roman" panose="02020603050405020304" pitchFamily="18" charset="0"/>
                  </a:rPr>
                  <a:t>时会自动记录梯度，这里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b="0" i="1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b="0" dirty="0">
                    <a:latin typeface="+mn-lt"/>
                    <a:ea typeface="+mn-ea"/>
                    <a:cs typeface="Times New Roman" panose="02020603050405020304" pitchFamily="18" charset="0"/>
                  </a:rPr>
                  <a:t>求导为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b="0" dirty="0">
                    <a:latin typeface="+mn-lt"/>
                    <a:ea typeface="+mn-ea"/>
                    <a:cs typeface="Times New Roman" panose="02020603050405020304" pitchFamily="18" charset="0"/>
                  </a:rPr>
                  <a:t>，对应结果为 </a:t>
                </a:r>
                <a:r>
                  <a:rPr lang="en-US" altLang="zh-CN" b="0" dirty="0">
                    <a:latin typeface="+mn-lt"/>
                    <a:ea typeface="+mn-ea"/>
                    <a:cs typeface="Times New Roman" panose="02020603050405020304" pitchFamily="18" charset="0"/>
                  </a:rPr>
                  <a:t>6 </a:t>
                </a:r>
                <a:r>
                  <a:rPr lang="zh-CN" altLang="en-US" b="0" dirty="0">
                    <a:latin typeface="+mn-lt"/>
                    <a:ea typeface="+mn-ea"/>
                    <a:cs typeface="Times New Roman" panose="02020603050405020304" pitchFamily="18" charset="0"/>
                  </a:rPr>
                  <a:t>和 </a:t>
                </a:r>
                <a:r>
                  <a:rPr lang="en-US" altLang="zh-CN" b="0" dirty="0">
                    <a:latin typeface="+mn-lt"/>
                    <a:ea typeface="+mn-ea"/>
                    <a:cs typeface="Times New Roman" panose="02020603050405020304" pitchFamily="18" charset="0"/>
                  </a:rPr>
                  <a:t>12</a:t>
                </a:r>
                <a:r>
                  <a:rPr lang="zh-CN" altLang="en-US" b="0" dirty="0">
                    <a:latin typeface="+mn-lt"/>
                    <a:ea typeface="+mn-ea"/>
                    <a:cs typeface="Times New Roman" panose="02020603050405020304" pitchFamily="18" charset="0"/>
                  </a:rPr>
                  <a:t>。</a:t>
                </a:r>
                <a:endParaRPr lang="en-US" altLang="zh-CN" b="0" dirty="0"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7" y="4241625"/>
                <a:ext cx="4182395" cy="2245102"/>
              </a:xfrm>
              <a:prstGeom prst="rect">
                <a:avLst/>
              </a:prstGeom>
              <a:blipFill rotWithShape="1">
                <a:blip r:embed="rId3"/>
                <a:stretch>
                  <a:fillRect l="-8" t="-20" r="14" b="-1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左 13"/>
          <p:cNvSpPr/>
          <p:nvPr/>
        </p:nvSpPr>
        <p:spPr bwMode="auto">
          <a:xfrm rot="10800000">
            <a:off x="4450420" y="5085334"/>
            <a:ext cx="374848" cy="484632"/>
          </a:xfrm>
          <a:prstGeom prst="lef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cs typeface="Times New Roman" panose="02020603050405020304" pitchFamily="18" charset="0"/>
              </a:rPr>
              <a:t>—— torch </a:t>
            </a:r>
            <a:r>
              <a:rPr lang="zh-CN" altLang="en-US" dirty="0">
                <a:cs typeface="Times New Roman" panose="02020603050405020304" pitchFamily="18" charset="0"/>
              </a:rPr>
              <a:t>常用数据操作</a:t>
            </a:r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1346" y="778010"/>
            <a:ext cx="1939284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维度变换</a:t>
            </a:r>
            <a:endParaRPr lang="en-US" altLang="zh-CN" sz="3200" dirty="0">
              <a:solidFill>
                <a:srgbClr val="C00000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1346" y="1641268"/>
            <a:ext cx="8372744" cy="390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torch.view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或者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torch.reshape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()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维度重置（但总数要一致），若根据已有维度可推算出剩下的维度，可使用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-1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替代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 err="1">
                <a:cs typeface="Times New Roman" panose="02020603050405020304" pitchFamily="18" charset="0"/>
              </a:rPr>
              <a:t>torch.reshape</a:t>
            </a:r>
            <a:r>
              <a:rPr lang="en-US" altLang="zh-CN" b="0" dirty="0">
                <a:cs typeface="Times New Roman" panose="02020603050405020304" pitchFamily="18" charset="0"/>
              </a:rPr>
              <a:t>()</a:t>
            </a:r>
            <a:r>
              <a:rPr lang="zh-CN" altLang="en-US" b="0" dirty="0">
                <a:cs typeface="Times New Roman" panose="02020603050405020304" pitchFamily="18" charset="0"/>
              </a:rPr>
              <a:t>也可以重置维度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torch.squeeze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(dim)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若不指定维度，则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   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会将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tensor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中为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dim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压缩，若指定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   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则只会压缩对应的维度（必须为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9761" y="2357383"/>
            <a:ext cx="2619048" cy="1961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380" y="4400744"/>
            <a:ext cx="2923809" cy="229523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commondata" val="eyJoZGlkIjoiOWZlY2ZkZmJkMzU0MGZkMWU1NjVjYWJjNDgwMzA3ZDAifQ=="/>
</p:tagLst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3247</Words>
  <Application>WPS 演示</Application>
  <PresentationFormat>全屏显示(4:3)</PresentationFormat>
  <Paragraphs>214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MS PGothic</vt:lpstr>
      <vt:lpstr>黑体</vt:lpstr>
      <vt:lpstr>MS PMincho</vt:lpstr>
      <vt:lpstr>Yu Gothic UI</vt:lpstr>
      <vt:lpstr>微软雅黑</vt:lpstr>
      <vt:lpstr>Cambria Math</vt:lpstr>
      <vt:lpstr>Arial Unicode MS</vt:lpstr>
      <vt:lpstr>wasedaSample5</vt:lpstr>
      <vt:lpstr>Artificial Intelligence 人工智能实验</vt:lpstr>
      <vt:lpstr>目录 </vt:lpstr>
      <vt:lpstr>1.1 PyTorch 介绍</vt:lpstr>
      <vt:lpstr>1.1 PyTorch 介绍</vt:lpstr>
      <vt:lpstr>1.1 PyTorch 介绍</vt:lpstr>
      <vt:lpstr>1.1 PyTorch 介绍——Tensor</vt:lpstr>
      <vt:lpstr>1.1 PyTorch 介绍——Tensor </vt:lpstr>
      <vt:lpstr>1.1 PyTorch 介绍——Tensor </vt:lpstr>
      <vt:lpstr>1.1 PyTorch 介绍—— torch 常用数据操作</vt:lpstr>
      <vt:lpstr>1.1 PyTorch 介绍—— torch 常用数据操作</vt:lpstr>
      <vt:lpstr>1.1 PyTorch 介绍—— torch.nn </vt:lpstr>
      <vt:lpstr>1.1 PyTorch 介绍—— torch.nn </vt:lpstr>
      <vt:lpstr>1.1 PyTorch 介绍—— torch.nn </vt:lpstr>
      <vt:lpstr>1.1 PyTorch 介绍—— torch.nn </vt:lpstr>
      <vt:lpstr>1.2 CNN 网络训练实例</vt:lpstr>
      <vt:lpstr>1.2 CNN 网络训练实例</vt:lpstr>
      <vt:lpstr>1.2 CNN 网络训练实例</vt:lpstr>
      <vt:lpstr>1.2 CNN 网络训练实例</vt:lpstr>
      <vt:lpstr>2. 实验任务</vt:lpstr>
      <vt:lpstr>3. 作业提交说明</vt:lpstr>
    </vt:vector>
  </TitlesOfParts>
  <Company>玄研究室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8-深度学习</dc:title>
  <dc:creator>宇聪 张</dc:creator>
  <cp:lastModifiedBy>13371</cp:lastModifiedBy>
  <cp:revision>1152</cp:revision>
  <cp:lastPrinted>1999-07-29T07:50:00Z</cp:lastPrinted>
  <dcterms:created xsi:type="dcterms:W3CDTF">1999-04-15T12:11:00Z</dcterms:created>
  <dcterms:modified xsi:type="dcterms:W3CDTF">2024-05-06T13:05:18Z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FDB563A1B1F0417B89B2D83EFCB16706_12</vt:lpwstr>
  </property>
  <property fmtid="{D5CDD505-2E9C-101B-9397-08002B2CF9AE}" pid="3" name="KSOProductBuildVer">
    <vt:lpwstr>2052-12.1.0.16729</vt:lpwstr>
  </property>
</Properties>
</file>