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4610100" cy="346100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	<Relationship Id="rId35" Type="http://schemas.openxmlformats.org/officeDocument/2006/relationships/slide" Target="slides/slide28.xml"/>
	<Relationship Id="rId36" Type="http://schemas.openxmlformats.org/officeDocument/2006/relationships/slide" Target="slides/slide29.xml"/>
	<Relationship Id="rId37" Type="http://schemas.openxmlformats.org/officeDocument/2006/relationships/slide" Target="slides/slide30.xml"/>
	<Relationship Id="rId38" Type="http://schemas.openxmlformats.org/officeDocument/2006/relationships/slide" Target="slides/slide31.xml"/>
	<Relationship Id="rId39" Type="http://schemas.openxmlformats.org/officeDocument/2006/relationships/slide" Target="slides/slide32.xml"/>
	<Relationship Id="rId40" Type="http://schemas.openxmlformats.org/officeDocument/2006/relationships/slide" Target="slides/slide33.xml"/>
	<Relationship Id="rId41" Type="http://schemas.openxmlformats.org/officeDocument/2006/relationships/slide" Target="slides/slide34.xml"/>
	<Relationship Id="rId42" Type="http://schemas.openxmlformats.org/officeDocument/2006/relationships/slide" Target="slides/slide35.xml"/>
	<Relationship Id="rId43" Type="http://schemas.openxmlformats.org/officeDocument/2006/relationships/slide" Target="slides/slide36.xml"/>
	<Relationship Id="rId44" Type="http://schemas.openxmlformats.org/officeDocument/2006/relationships/slide" Target="slides/slide37.xml"/>
	<Relationship Id="rId45" Type="http://schemas.openxmlformats.org/officeDocument/2006/relationships/slide" Target="slides/slide38.xml"/>
	<Relationship Id="rId46" Type="http://schemas.openxmlformats.org/officeDocument/2006/relationships/slide" Target="slides/slide39.xml"/>
	<Relationship Id="rId47" Type="http://schemas.openxmlformats.org/officeDocument/2006/relationships/slide" Target="slides/slide40.xml"/>
	<Relationship Id="rId48" Type="http://schemas.openxmlformats.org/officeDocument/2006/relationships/slide" Target="slides/slide41.xml"/>
	<Relationship Id="rId49" Type="http://schemas.openxmlformats.org/officeDocument/2006/relationships/slide" Target="slides/slide42.xml"/>
	<Relationship Id="rId50" Type="http://schemas.openxmlformats.org/officeDocument/2006/relationships/slide" Target="slides/slide43.xml"/>
	<Relationship Id="rId51" Type="http://schemas.openxmlformats.org/officeDocument/2006/relationships/slide" Target="slides/slide44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3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4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5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6image.jpeg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7image.jpeg"/>
</Relationships>
</file>

<file path=ppt/slides/_rels/slide2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8image.jpeg"/>
</Relationships>
</file>

<file path=ppt/slides/_rels/slide2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9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3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0image.jpeg"/>
</Relationships>
</file>

<file path=ppt/slides/_rels/slide3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1image.jpeg"/>
</Relationships>
</file>

<file path=ppt/slides/_rels/slide3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2image.jpeg"/>
</Relationships>
</file>

<file path=ppt/slides/_rels/slide3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3image.jpeg"/>
</Relationships>
</file>

<file path=ppt/slides/_rels/slide3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4image.jpeg"/>
</Relationships>
</file>

<file path=ppt/slides/_rels/slide3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5image.jpeg"/>
</Relationships>
</file>

<file path=ppt/slides/_rels/slide3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6image.jpeg"/>
</Relationships>
</file>

<file path=ppt/slides/_rels/slide3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7image.jpeg"/>
</Relationships>
</file>

<file path=ppt/slides/_rels/slide3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8image.jpeg"/>
</Relationships>
</file>

<file path=ppt/slides/_rels/slide3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9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4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0image.jpeg"/>
</Relationships>
</file>

<file path=ppt/slides/_rels/slide4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1image.jpeg"/>
</Relationships>
</file>

<file path=ppt/slides/_rels/slide4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2image.jpeg"/>
</Relationships>
</file>

<file path=ppt/slides/_rels/slide4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3image.jpeg"/>
</Relationships>
</file>

<file path=ppt/slides/_rels/slide4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872642" y="420809"/>
            <a:ext cx="3090546" cy="2935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0441">
              <a:lnSpc>
                <a:spcPct val="111249"/>
              </a:lnSpc>
            </a:pPr>
            <a:r>
              <a:rPr lang="zh-CN" altLang="en-US" sz="2200" spc="15" dirty="0">
                <a:solidFill>
                  <a:srgbClr val="552112"/>
                </a:solidFill>
                <a:latin typeface="宋体"/>
                <a:ea typeface="宋体"/>
              </a:rPr>
              <a:t>人工智能：搜索技术</a:t>
            </a:r>
            <a:r>
              <a:rPr lang="zh-CN" altLang="en-US" sz="2200" spc="-585" dirty="0">
                <a:solidFill>
                  <a:srgbClr val="552112"/>
                </a:solidFill>
                <a:latin typeface="宋体"/>
                <a:cs typeface="宋体"/>
              </a:rPr>
              <a:t> </a:t>
            </a:r>
            <a:r>
              <a:rPr lang="en-US" altLang="zh-CN" sz="2200" spc="10" dirty="0">
                <a:solidFill>
                  <a:srgbClr val="552112"/>
                </a:solidFill>
                <a:latin typeface="Palatino Linotype"/>
                <a:ea typeface="Palatino Linotype"/>
              </a:rPr>
              <a:t>IV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9"/>
              </a:lnSpc>
            </a:pPr>
            <a:endParaRPr lang="en-US" dirty="0" smtClean="0"/>
          </a:p>
          <a:p>
            <a:pPr marL="0" indent="1099667">
              <a:lnSpc>
                <a:spcPct val="110833"/>
              </a:lnSpc>
            </a:pPr>
            <a:r>
              <a:rPr lang="zh-CN" altLang="en-US" sz="1600" spc="5" dirty="0">
                <a:solidFill>
                  <a:srgbClr val="300c03"/>
                </a:solidFill>
                <a:latin typeface="宋体"/>
                <a:ea typeface="宋体"/>
              </a:rPr>
              <a:t>计算机</a:t>
            </a:r>
            <a:r>
              <a:rPr lang="zh-CN" altLang="en-US" sz="1600" spc="5" dirty="0">
                <a:solidFill>
                  <a:srgbClr val="300c03"/>
                </a:solidFill>
                <a:latin typeface="宋体"/>
                <a:ea typeface="宋体"/>
              </a:rPr>
              <a:t>学院</a:t>
            </a:r>
            <a:r>
              <a:rPr lang="en-US" altLang="zh-CN" sz="1600" spc="5" dirty="0">
                <a:solidFill>
                  <a:srgbClr val="300c03"/>
                </a:solidFill>
                <a:latin typeface="Palatino Linotype"/>
                <a:ea typeface="Palatino Linotype"/>
              </a:rPr>
              <a:t>,</a:t>
            </a:r>
          </a:p>
          <a:p>
            <a:pPr marL="0" indent="1227683">
              <a:lnSpc>
                <a:spcPct val="110833"/>
              </a:lnSpc>
              <a:spcBef>
                <a:spcPts val="110"/>
              </a:spcBef>
            </a:pPr>
            <a:r>
              <a:rPr lang="zh-CN" altLang="en-US" sz="1600" spc="10" dirty="0">
                <a:solidFill>
                  <a:srgbClr val="300c03"/>
                </a:solidFill>
                <a:latin typeface="宋体"/>
                <a:ea typeface="宋体"/>
              </a:rPr>
              <a:t>中</a:t>
            </a:r>
            <a:r>
              <a:rPr lang="zh-CN" altLang="en-US" sz="1600" spc="5" dirty="0">
                <a:solidFill>
                  <a:srgbClr val="300c03"/>
                </a:solidFill>
                <a:latin typeface="宋体"/>
                <a:ea typeface="宋体"/>
              </a:rPr>
              <a:t>山大学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05"/>
              </a:lnSpc>
            </a:pPr>
            <a:endParaRPr lang="en-US" dirty="0" smtClean="0"/>
          </a:p>
          <a:p>
            <a:pPr marL="0">
              <a:lnSpc>
                <a:spcPct val="101666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课件来源</a:t>
            </a:r>
            <a:r>
              <a:rPr lang="zh-CN" altLang="en-US" sz="900" spc="15" dirty="0">
                <a:solidFill>
                  <a:srgbClr val="000000"/>
                </a:solidFill>
                <a:latin typeface="宋体"/>
                <a:ea typeface="宋体"/>
              </a:rPr>
              <a:t>：</a:t>
            </a:r>
            <a:r>
              <a:rPr lang="zh-CN" altLang="en-US" sz="1000" spc="10" dirty="0">
                <a:solidFill>
                  <a:srgbClr val="000000"/>
                </a:solidFill>
                <a:latin typeface="宋体"/>
                <a:ea typeface="宋体"/>
              </a:rPr>
              <a:t>饶洋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辉老师</a:t>
            </a:r>
          </a:p>
          <a:p>
            <a:pPr marL="0">
              <a:lnSpc>
                <a:spcPct val="111666"/>
              </a:lnSpc>
            </a:pPr>
            <a:r>
              <a:rPr lang="zh-CN" altLang="en-US" sz="900" spc="10" dirty="0">
                <a:solidFill>
                  <a:srgbClr val="000000"/>
                </a:solidFill>
                <a:latin typeface="宋体"/>
                <a:ea typeface="宋体"/>
              </a:rPr>
              <a:t>中山大学</a:t>
            </a:r>
            <a:r>
              <a:rPr lang="zh-CN" altLang="en-US" sz="900" spc="10" dirty="0">
                <a:solidFill>
                  <a:srgbClr val="000000"/>
                </a:solidFill>
                <a:latin typeface="宋体"/>
                <a:ea typeface="宋体"/>
              </a:rPr>
              <a:t>刘咏梅教授；多伦多大学</a:t>
            </a:r>
            <a:r>
              <a:rPr lang="en-US" altLang="zh-CN" sz="900" spc="5" dirty="0">
                <a:solidFill>
                  <a:srgbClr val="000000"/>
                </a:solidFill>
                <a:latin typeface="Times New Roman"/>
                <a:ea typeface="Times New Roman"/>
              </a:rPr>
              <a:t>Sheila</a:t>
            </a:r>
            <a:r>
              <a:rPr lang="en-US" altLang="zh-CN" sz="9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900" spc="5" dirty="0">
                <a:solidFill>
                  <a:srgbClr val="000000"/>
                </a:solidFill>
                <a:latin typeface="Times New Roman"/>
                <a:ea typeface="Times New Roman"/>
              </a:rPr>
              <a:t>McIlraith</a:t>
            </a:r>
            <a:r>
              <a:rPr lang="zh-CN" altLang="en-US" sz="900" spc="20" dirty="0">
                <a:solidFill>
                  <a:srgbClr val="000000"/>
                </a:solidFill>
                <a:latin typeface="宋体"/>
                <a:ea typeface="宋体"/>
              </a:rPr>
              <a:t>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644042" y="242872"/>
            <a:ext cx="3586496" cy="2839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1602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两玩家零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和博弈的直观介绍</a:t>
            </a:r>
          </a:p>
          <a:p>
            <a:pPr>
              <a:lnSpc>
                <a:spcPts val="1625"/>
              </a:lnSpc>
            </a:pPr>
            <a:endParaRPr lang="en-US" dirty="0" smtClean="0"/>
          </a:p>
          <a:p>
            <a:pPr marL="0">
              <a:lnSpc>
                <a:spcPct val="106250"/>
              </a:lnSpc>
            </a:pPr>
            <a:r>
              <a:rPr lang="en-US" altLang="zh-CN" sz="10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1050" spc="-48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300" spc="-5" dirty="0">
                <a:solidFill>
                  <a:srgbClr val="000000"/>
                </a:solidFill>
                <a:latin typeface="宋体"/>
                <a:ea typeface="宋体"/>
              </a:rPr>
              <a:t>玩家交替行动（从玩家</a:t>
            </a:r>
            <a:r>
              <a:rPr lang="en-US" altLang="zh-CN" sz="1300" spc="10" dirty="0">
                <a:solidFill>
                  <a:srgbClr val="000000"/>
                </a:solidFill>
                <a:latin typeface="Palatino Linotype"/>
                <a:ea typeface="Palatino Linotype"/>
              </a:rPr>
              <a:t>A</a:t>
            </a:r>
            <a:r>
              <a:rPr lang="zh-CN" altLang="en-US" sz="1300" dirty="0">
                <a:solidFill>
                  <a:srgbClr val="000000"/>
                </a:solidFill>
                <a:latin typeface="宋体"/>
                <a:ea typeface="宋体"/>
              </a:rPr>
              <a:t>，或玩家</a:t>
            </a:r>
            <a:r>
              <a:rPr lang="en-US" altLang="zh-CN" sz="1300" spc="-5" dirty="0">
                <a:solidFill>
                  <a:srgbClr val="000000"/>
                </a:solidFill>
                <a:latin typeface="Palatino Linotype"/>
                <a:ea typeface="Palatino Linotype"/>
              </a:rPr>
              <a:t>Max</a:t>
            </a:r>
            <a:r>
              <a:rPr lang="zh-CN" altLang="en-US" sz="1300" dirty="0">
                <a:solidFill>
                  <a:srgbClr val="000000"/>
                </a:solidFill>
                <a:latin typeface="宋体"/>
                <a:ea typeface="宋体"/>
              </a:rPr>
              <a:t>开始）</a:t>
            </a:r>
          </a:p>
          <a:p>
            <a:pPr marL="0" indent="457504">
              <a:lnSpc>
                <a:spcPct val="110416"/>
              </a:lnSpc>
            </a:pPr>
            <a:r>
              <a:rPr lang="en-US" altLang="zh-CN" sz="9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0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当到达某个终止状态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mbria"/>
                <a:ea typeface="Cambria"/>
              </a:rPr>
              <a:t>∈</a:t>
            </a:r>
            <a:r>
              <a:rPr lang="en-US" altLang="zh-CN" sz="9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ambria"/>
                <a:ea typeface="Cambria"/>
              </a:rPr>
              <a:t>T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时游戏结束</a:t>
            </a:r>
          </a:p>
          <a:p>
            <a:pPr>
              <a:lnSpc>
                <a:spcPts val="1405"/>
              </a:lnSpc>
            </a:pPr>
            <a:endParaRPr lang="en-US" dirty="0" smtClean="0"/>
          </a:p>
          <a:p>
            <a:pPr marL="0">
              <a:lnSpc>
                <a:spcPct val="106250"/>
              </a:lnSpc>
            </a:pPr>
            <a:r>
              <a:rPr lang="en-US" altLang="zh-CN" sz="10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1050" spc="-47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300" spc="-5" dirty="0">
                <a:solidFill>
                  <a:srgbClr val="000000"/>
                </a:solidFill>
                <a:latin typeface="宋体"/>
                <a:ea typeface="宋体"/>
              </a:rPr>
              <a:t>一个游戏状态：一个（状态</a:t>
            </a:r>
            <a:r>
              <a:rPr lang="en-US" altLang="zh-CN" sz="1300" spc="15" dirty="0">
                <a:solidFill>
                  <a:srgbClr val="000000"/>
                </a:solidFill>
                <a:latin typeface="Palatino Linotype"/>
                <a:ea typeface="Palatino Linotype"/>
              </a:rPr>
              <a:t>-</a:t>
            </a:r>
            <a:r>
              <a:rPr lang="zh-CN" altLang="en-US" sz="1300" spc="-5" dirty="0">
                <a:solidFill>
                  <a:srgbClr val="000000"/>
                </a:solidFill>
                <a:latin typeface="宋体"/>
                <a:ea typeface="宋体"/>
              </a:rPr>
              <a:t>玩家）对</a:t>
            </a:r>
          </a:p>
          <a:p>
            <a:pPr marL="0" indent="457504">
              <a:lnSpc>
                <a:spcPct val="110416"/>
              </a:lnSpc>
            </a:pPr>
            <a:r>
              <a:rPr lang="en-US" altLang="zh-CN" sz="9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00" spc="-22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告诉当前是哪个状态，轮到哪个玩家行动</a:t>
            </a:r>
          </a:p>
          <a:p>
            <a:pPr>
              <a:lnSpc>
                <a:spcPts val="1019"/>
              </a:lnSpc>
            </a:pPr>
            <a:endParaRPr lang="en-US" dirty="0" smtClean="0"/>
          </a:p>
          <a:p>
            <a:pPr marL="0">
              <a:lnSpc>
                <a:spcPct val="106250"/>
              </a:lnSpc>
            </a:pPr>
            <a:r>
              <a:rPr lang="en-US" altLang="zh-CN" sz="10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1050" spc="-51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300" dirty="0">
                <a:solidFill>
                  <a:srgbClr val="000000"/>
                </a:solidFill>
                <a:latin typeface="宋体"/>
                <a:ea typeface="宋体"/>
              </a:rPr>
              <a:t>效益函数和终止状态代替原来的目标状态</a:t>
            </a:r>
          </a:p>
          <a:p>
            <a:pPr marL="0" indent="457504">
              <a:lnSpc>
                <a:spcPct val="107500"/>
              </a:lnSpc>
            </a:pPr>
            <a:r>
              <a:rPr lang="en-US" altLang="zh-CN" sz="900" spc="2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00" spc="-18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spc="34" dirty="0">
                <a:solidFill>
                  <a:srgbClr val="000000"/>
                </a:solidFill>
                <a:latin typeface="宋体"/>
                <a:ea typeface="宋体"/>
              </a:rPr>
              <a:t>玩家</a:t>
            </a:r>
            <a:r>
              <a:rPr lang="zh-CN" altLang="en-US" sz="900" spc="20" dirty="0">
                <a:solidFill>
                  <a:srgbClr val="000000"/>
                </a:solidFill>
                <a:latin typeface="宋体"/>
                <a:ea typeface="宋体"/>
              </a:rPr>
              <a:t>A</a:t>
            </a:r>
            <a:r>
              <a:rPr lang="zh-CN" altLang="en-US" sz="900" spc="40" dirty="0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zh-CN" altLang="en-US" sz="900" spc="15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900" spc="34" dirty="0">
                <a:solidFill>
                  <a:srgbClr val="000000"/>
                </a:solidFill>
                <a:latin typeface="宋体"/>
                <a:ea typeface="宋体"/>
              </a:rPr>
              <a:t>希望最大化终止状态的效益</a:t>
            </a:r>
          </a:p>
          <a:p>
            <a:pPr marL="0" indent="457504">
              <a:lnSpc>
                <a:spcPct val="110416"/>
              </a:lnSpc>
            </a:pPr>
            <a:r>
              <a:rPr lang="en-US" altLang="zh-CN" sz="900" spc="2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00" spc="-21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spc="30" dirty="0">
                <a:solidFill>
                  <a:srgbClr val="000000"/>
                </a:solidFill>
                <a:latin typeface="宋体"/>
                <a:ea typeface="宋体"/>
              </a:rPr>
              <a:t>玩家</a:t>
            </a:r>
            <a:r>
              <a:rPr lang="zh-CN" altLang="en-US" sz="900" spc="15" dirty="0">
                <a:solidFill>
                  <a:srgbClr val="000000"/>
                </a:solidFill>
                <a:latin typeface="宋体"/>
                <a:ea typeface="宋体"/>
              </a:rPr>
              <a:t>B</a:t>
            </a:r>
            <a:r>
              <a:rPr lang="zh-CN" altLang="en-US" sz="900" spc="30" dirty="0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zh-CN" altLang="en-US" sz="900" spc="15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900" spc="30" dirty="0">
                <a:solidFill>
                  <a:srgbClr val="000000"/>
                </a:solidFill>
                <a:latin typeface="宋体"/>
                <a:ea typeface="宋体"/>
              </a:rPr>
              <a:t>希望最小化终止状态的效益</a:t>
            </a:r>
          </a:p>
          <a:p>
            <a:pPr>
              <a:lnSpc>
                <a:spcPts val="805"/>
              </a:lnSpc>
            </a:pPr>
            <a:endParaRPr lang="en-US" dirty="0" smtClean="0"/>
          </a:p>
          <a:p>
            <a:pPr marL="0">
              <a:lnSpc>
                <a:spcPct val="105833"/>
              </a:lnSpc>
            </a:pPr>
            <a:r>
              <a:rPr lang="en-US" altLang="zh-CN" sz="1300" spc="44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zh-CN" altLang="en-US" sz="1300" spc="70" dirty="0">
                <a:solidFill>
                  <a:srgbClr val="000000"/>
                </a:solidFill>
                <a:latin typeface="宋体"/>
                <a:ea typeface="宋体"/>
              </a:rPr>
              <a:t>另一</a:t>
            </a:r>
            <a:r>
              <a:rPr lang="zh-CN" altLang="en-US" sz="1300" spc="60" dirty="0">
                <a:solidFill>
                  <a:srgbClr val="000000"/>
                </a:solidFill>
                <a:latin typeface="宋体"/>
                <a:ea typeface="宋体"/>
              </a:rPr>
              <a:t>种解读</a:t>
            </a:r>
          </a:p>
          <a:p>
            <a:pPr hangingPunct="0" marL="629767" indent="-172262">
              <a:lnSpc>
                <a:spcPct val="94166"/>
              </a:lnSpc>
            </a:pPr>
            <a:r>
              <a:rPr lang="en-US" altLang="zh-CN" sz="900" spc="2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00" spc="3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spc="30" dirty="0">
                <a:solidFill>
                  <a:srgbClr val="000000"/>
                </a:solidFill>
                <a:latin typeface="宋体"/>
                <a:ea typeface="宋体"/>
              </a:rPr>
              <a:t>在终止状态</a:t>
            </a:r>
            <a:r>
              <a:rPr lang="zh-CN" altLang="en-US" sz="900" spc="30" dirty="0">
                <a:solidFill>
                  <a:srgbClr val="000000"/>
                </a:solidFill>
                <a:latin typeface="宋体"/>
                <a:ea typeface="宋体"/>
              </a:rPr>
              <a:t>t</a:t>
            </a:r>
            <a:r>
              <a:rPr lang="zh-CN" altLang="en-US" sz="900" spc="30" dirty="0">
                <a:solidFill>
                  <a:srgbClr val="000000"/>
                </a:solidFill>
                <a:latin typeface="宋体"/>
                <a:ea typeface="宋体"/>
              </a:rPr>
              <a:t>时，玩家</a:t>
            </a:r>
            <a:r>
              <a:rPr lang="zh-CN" altLang="en-US" sz="900" spc="34" dirty="0">
                <a:solidFill>
                  <a:srgbClr val="000000"/>
                </a:solidFill>
                <a:latin typeface="宋体"/>
                <a:ea typeface="宋体"/>
              </a:rPr>
              <a:t>A</a:t>
            </a:r>
            <a:r>
              <a:rPr lang="zh-CN" altLang="en-US" sz="900" spc="30" dirty="0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zh-CN" altLang="en-US" sz="900" spc="15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900" spc="34" dirty="0">
                <a:solidFill>
                  <a:srgbClr val="000000"/>
                </a:solidFill>
                <a:latin typeface="宋体"/>
                <a:ea typeface="宋体"/>
              </a:rPr>
              <a:t>获得了</a:t>
            </a:r>
            <a:r>
              <a:rPr lang="zh-CN" altLang="en-US" sz="900" spc="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900" spc="15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9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900" spc="15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zh-CN" altLang="en-US" sz="900" spc="30" dirty="0">
                <a:solidFill>
                  <a:srgbClr val="000000"/>
                </a:solidFill>
                <a:latin typeface="宋体"/>
                <a:ea typeface="宋体"/>
              </a:rPr>
              <a:t>的收益，玩家</a:t>
            </a:r>
            <a:r>
              <a:rPr lang="zh-CN" altLang="en-US" sz="900" spc="34" dirty="0">
                <a:solidFill>
                  <a:srgbClr val="000000"/>
                </a:solidFill>
                <a:latin typeface="宋体"/>
                <a:ea typeface="宋体"/>
              </a:rPr>
              <a:t>B</a:t>
            </a:r>
            <a:r>
              <a:rPr lang="zh-CN" altLang="en-US" sz="900" spc="34" dirty="0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zh-CN" altLang="en-US" sz="900" spc="44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900" spc="100" dirty="0">
                <a:solidFill>
                  <a:srgbClr val="000000"/>
                </a:solidFill>
                <a:latin typeface="宋体"/>
                <a:ea typeface="宋体"/>
              </a:rPr>
              <a:t>获得了</a:t>
            </a:r>
            <a:r>
              <a:rPr lang="en-US" altLang="zh-CN" sz="900" spc="60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900" spc="2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900" spc="3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900" spc="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900" spc="4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zh-CN" altLang="en-US" sz="900" spc="94" dirty="0">
                <a:solidFill>
                  <a:srgbClr val="000000"/>
                </a:solidFill>
                <a:latin typeface="宋体"/>
                <a:ea typeface="宋体"/>
              </a:rPr>
              <a:t>的收益</a:t>
            </a:r>
          </a:p>
          <a:p>
            <a:pPr marL="0" indent="457504">
              <a:lnSpc>
                <a:spcPct val="110416"/>
              </a:lnSpc>
            </a:pPr>
            <a:r>
              <a:rPr lang="en-US" altLang="zh-CN" sz="9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00" spc="-22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这就是为何称为“零和”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631850" y="242872"/>
            <a:ext cx="3831434" cy="313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3794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Nim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问题：非正式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的描述</a:t>
            </a:r>
          </a:p>
          <a:p>
            <a:pPr>
              <a:lnSpc>
                <a:spcPts val="659"/>
              </a:lnSpc>
            </a:pPr>
            <a:endParaRPr lang="en-US" dirty="0" smtClean="0"/>
          </a:p>
          <a:p>
            <a:pPr marL="0">
              <a:lnSpc>
                <a:spcPct val="110000"/>
              </a:lnSpc>
              <a:tabLst>
                <a:tab pos="228600" algn="l"/>
              </a:tabLst>
            </a:pPr>
            <a:r>
              <a:rPr lang="en-US" altLang="zh-CN" sz="800" dirty="0">
                <a:solidFill>
                  <a:srgbClr val="3790a6"/>
                </a:solidFill>
                <a:latin typeface="Palatino Linotype"/>
                <a:ea typeface="Palatino Linotype"/>
              </a:rPr>
              <a:t>1.	</a:t>
            </a: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开始时有一定数量的几堆火柴</a:t>
            </a:r>
          </a:p>
          <a:p>
            <a:pPr marL="0">
              <a:lnSpc>
                <a:spcPct val="109583"/>
              </a:lnSpc>
              <a:spcBef>
                <a:spcPts val="185"/>
              </a:spcBef>
              <a:tabLst>
                <a:tab pos="228600" algn="l"/>
              </a:tabLst>
            </a:pPr>
            <a:r>
              <a:rPr lang="en-US" altLang="zh-CN" sz="800" dirty="0">
                <a:solidFill>
                  <a:srgbClr val="3790a6"/>
                </a:solidFill>
                <a:latin typeface="Palatino Linotype"/>
                <a:ea typeface="Palatino Linotype"/>
              </a:rPr>
              <a:t>2.	</a:t>
            </a: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每一回合每个玩家可以移走任意数目的火柴</a:t>
            </a:r>
          </a:p>
          <a:p>
            <a:pPr marL="0">
              <a:lnSpc>
                <a:spcPct val="109583"/>
              </a:lnSpc>
              <a:spcBef>
                <a:spcPts val="179"/>
              </a:spcBef>
              <a:tabLst>
                <a:tab pos="228600" algn="l"/>
              </a:tabLst>
            </a:pPr>
            <a:r>
              <a:rPr lang="en-US" altLang="zh-CN" sz="800" dirty="0">
                <a:solidFill>
                  <a:srgbClr val="3790a6"/>
                </a:solidFill>
                <a:latin typeface="Palatino Linotype"/>
                <a:ea typeface="Palatino Linotype"/>
              </a:rPr>
              <a:t>3.	</a:t>
            </a: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移走最后的火柴的玩家则输</a:t>
            </a:r>
          </a:p>
          <a:p>
            <a:pPr>
              <a:lnSpc>
                <a:spcPts val="1685"/>
              </a:lnSpc>
            </a:pPr>
            <a:endParaRPr lang="en-US" dirty="0" smtClean="0"/>
          </a:p>
          <a:p>
            <a:pPr marL="0" indent="41148">
              <a:lnSpc>
                <a:spcPct val="109583"/>
              </a:lnSpc>
            </a:pPr>
            <a:r>
              <a:rPr lang="en-US" altLang="zh-CN" sz="800" spc="-15" dirty="0">
                <a:solidFill>
                  <a:srgbClr val="3790a6"/>
                </a:solidFill>
                <a:latin typeface="Wingdings"/>
                <a:ea typeface="Wingdings"/>
              </a:rPr>
              <a:t></a:t>
            </a:r>
            <a:r>
              <a:rPr lang="en-US" altLang="zh-CN" sz="800" spc="-12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15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en-US" altLang="zh-CN" sz="1000" spc="-5" dirty="0">
                <a:solidFill>
                  <a:srgbClr val="000000"/>
                </a:solidFill>
                <a:latin typeface="Palatino Linotype"/>
                <a:ea typeface="Palatino Linotype"/>
              </a:rPr>
              <a:t>II</a:t>
            </a:r>
            <a:r>
              <a:rPr lang="en-US" altLang="zh-CN" sz="1000" spc="-10" dirty="0">
                <a:solidFill>
                  <a:srgbClr val="000000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1000" spc="-10" dirty="0">
                <a:solidFill>
                  <a:srgbClr val="000000"/>
                </a:solidFill>
                <a:latin typeface="Palatino Linotype"/>
                <a:ea typeface="Palatino Linotype"/>
              </a:rPr>
              <a:t>Nim</a:t>
            </a:r>
            <a:r>
              <a:rPr lang="zh-CN" altLang="en-US" sz="1000" spc="-20" dirty="0">
                <a:solidFill>
                  <a:srgbClr val="000000"/>
                </a:solidFill>
                <a:latin typeface="宋体"/>
                <a:ea typeface="宋体"/>
              </a:rPr>
              <a:t>问题中，每个人有两堆火柴，每堆有</a:t>
            </a:r>
            <a:r>
              <a:rPr lang="en-US" altLang="zh-CN" sz="1000" spc="30" dirty="0">
                <a:solidFill>
                  <a:srgbClr val="000000"/>
                </a:solidFill>
                <a:latin typeface="Palatino Linotype"/>
                <a:ea typeface="Palatino Linotype"/>
              </a:rPr>
              <a:t>2</a:t>
            </a:r>
            <a:r>
              <a:rPr lang="zh-CN" altLang="en-US" sz="1000" spc="-15" dirty="0">
                <a:solidFill>
                  <a:srgbClr val="000000"/>
                </a:solidFill>
                <a:latin typeface="宋体"/>
                <a:ea typeface="宋体"/>
              </a:rPr>
              <a:t>根火柴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30"/>
              </a:lnSpc>
            </a:pPr>
            <a:endParaRPr lang="en-US" dirty="0" smtClean="0"/>
          </a:p>
          <a:p>
            <a:pPr hangingPunct="0" marL="2146655">
              <a:lnSpc>
                <a:spcPct val="100000"/>
              </a:lnSpc>
            </a:pP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根据对称性</a:t>
            </a:r>
            <a:r>
              <a:rPr lang="zh-CN" altLang="en-US" sz="1100" spc="8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80" dirty="0">
                <a:solidFill>
                  <a:srgbClr val="000000"/>
                </a:solidFill>
                <a:latin typeface="宋体"/>
                <a:ea typeface="宋体"/>
              </a:rPr>
              <a:t>一些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状态是</a:t>
            </a:r>
            <a:r>
              <a:rPr lang="zh-CN" altLang="en-US" sz="1100" spc="-209" dirty="0">
                <a:solidFill>
                  <a:srgbClr val="000000"/>
                </a:solidFill>
                <a:latin typeface="宋体"/>
                <a:ea typeface="宋体"/>
              </a:rPr>
              <a:t>等</a:t>
            </a:r>
            <a:r>
              <a:rPr lang="zh-CN" altLang="en-US" sz="1100" spc="-1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09" dirty="0">
                <a:solidFill>
                  <a:srgbClr val="000000"/>
                </a:solidFill>
                <a:latin typeface="宋体"/>
                <a:ea typeface="宋体"/>
              </a:rPr>
              <a:t>价</a:t>
            </a:r>
            <a:r>
              <a:rPr lang="zh-CN" altLang="en-US" sz="1100" spc="-10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09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lang="zh-CN" altLang="en-US" sz="1100" spc="-10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09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100" spc="-10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09" dirty="0">
                <a:solidFill>
                  <a:srgbClr val="000000"/>
                </a:solidFill>
                <a:latin typeface="宋体"/>
                <a:ea typeface="宋体"/>
              </a:rPr>
              <a:t>比</a:t>
            </a:r>
            <a:r>
              <a:rPr lang="zh-CN" altLang="en-US" sz="1100" spc="-10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09" dirty="0">
                <a:solidFill>
                  <a:srgbClr val="000000"/>
                </a:solidFill>
                <a:latin typeface="宋体"/>
                <a:ea typeface="宋体"/>
              </a:rPr>
              <a:t>如</a:t>
            </a:r>
            <a:r>
              <a:rPr lang="zh-CN" altLang="en-US" sz="1100" spc="-10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04" dirty="0">
                <a:solidFill>
                  <a:srgbClr val="000000"/>
                </a:solidFill>
                <a:latin typeface="宋体"/>
                <a:ea typeface="宋体"/>
              </a:rPr>
              <a:t>(_,ii)</a:t>
            </a:r>
            <a:r>
              <a:rPr lang="zh-CN" altLang="en-US" sz="1100" spc="-109" dirty="0">
                <a:solidFill>
                  <a:srgbClr val="000000"/>
                </a:solidFill>
                <a:latin typeface="宋体"/>
                <a:ea typeface="宋体"/>
              </a:rPr>
              <a:t>-</a:t>
            </a:r>
            <a:r>
              <a:rPr lang="zh-CN" altLang="en-US" sz="1100" spc="-104" dirty="0">
                <a:solidFill>
                  <a:srgbClr val="000000"/>
                </a:solidFill>
                <a:latin typeface="宋体"/>
                <a:ea typeface="宋体"/>
              </a:rPr>
              <a:t>A</a:t>
            </a:r>
            <a:r>
              <a:rPr lang="zh-CN" altLang="en-US" sz="1100" spc="-10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09" dirty="0">
                <a:solidFill>
                  <a:srgbClr val="000000"/>
                </a:solidFill>
                <a:latin typeface="宋体"/>
                <a:ea typeface="宋体"/>
              </a:rPr>
              <a:t>和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(ii,_)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-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A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ea typeface="宋体"/>
              </a:rPr>
              <a:t>可以把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这些等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价的状态合并为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个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即规</a:t>
            </a:r>
            <a:r>
              <a:rPr lang="zh-CN" altLang="en-US" sz="1100" spc="75" dirty="0">
                <a:solidFill>
                  <a:srgbClr val="000000"/>
                </a:solidFill>
                <a:latin typeface="宋体"/>
                <a:ea typeface="宋体"/>
              </a:rPr>
              <a:t>定左边的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火柴堆不多于右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边的火柴堆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94"/>
              </a:lnSpc>
            </a:pPr>
            <a:endParaRPr lang="en-US" dirty="0" smtClean="0"/>
          </a:p>
          <a:p>
            <a:pPr marL="0" indent="3703675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815644" y="242872"/>
            <a:ext cx="3163041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Nim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问题：非正式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的描述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815644" y="242872"/>
            <a:ext cx="3163041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Nim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问题：非正式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的描述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45" name="TextBox 45"/>
          <p:cNvSpPr txBox="1"/>
          <p:nvPr/>
        </p:nvSpPr>
        <p:spPr>
          <a:xfrm>
            <a:off x="815644" y="242872"/>
            <a:ext cx="3163041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Nim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问题：非正式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的描述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701040" y="242872"/>
            <a:ext cx="3762244" cy="313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4604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策略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0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28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假设对方能总是做出最优的行动</a:t>
            </a:r>
          </a:p>
          <a:p>
            <a:pPr>
              <a:lnSpc>
                <a:spcPts val="825"/>
              </a:lnSpc>
            </a:pPr>
            <a:endParaRPr lang="en-US" dirty="0" smtClean="0"/>
          </a:p>
          <a:p>
            <a:pPr marL="0" indent="457504">
              <a:lnSpc>
                <a:spcPct val="110833"/>
              </a:lnSpc>
            </a:pPr>
            <a:r>
              <a:rPr lang="en-US" altLang="zh-CN" sz="1050" spc="5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en-US" altLang="zh-CN" sz="1050" spc="-46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50" spc="5" dirty="0">
                <a:solidFill>
                  <a:srgbClr val="000000"/>
                </a:solidFill>
                <a:latin typeface="宋体"/>
                <a:ea typeface="宋体"/>
              </a:rPr>
              <a:t>己方总是做出能最小化对方获得的收益的行动</a:t>
            </a:r>
          </a:p>
          <a:p>
            <a:pPr>
              <a:lnSpc>
                <a:spcPts val="810"/>
              </a:lnSpc>
            </a:pPr>
            <a:endParaRPr lang="en-US" dirty="0" smtClean="0"/>
          </a:p>
          <a:p>
            <a:pPr marL="0" indent="457504">
              <a:lnSpc>
                <a:spcPct val="110833"/>
              </a:lnSpc>
            </a:pPr>
            <a:r>
              <a:rPr lang="en-US" altLang="zh-CN" sz="1050" spc="5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en-US" altLang="zh-CN" sz="1050" spc="-46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50" spc="5" dirty="0">
                <a:solidFill>
                  <a:srgbClr val="000000"/>
                </a:solidFill>
                <a:latin typeface="宋体"/>
                <a:ea typeface="宋体"/>
              </a:rPr>
              <a:t>通过最小化对方的收益，可以最大化己方的收益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55"/>
              </a:lnSpc>
            </a:pPr>
            <a:endParaRPr lang="en-US" dirty="0" smtClean="0"/>
          </a:p>
          <a:p>
            <a:pPr hangingPunct="0" marL="172212" indent="-172212">
              <a:lnSpc>
                <a:spcPct val="150000"/>
              </a:lnSpc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30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注意到如果已经知道在某些情况下对方无法做出最优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的行动，那么可能存在比</a:t>
            </a:r>
            <a:r>
              <a:rPr lang="en-US" altLang="zh-CN" sz="1200" spc="-5" dirty="0">
                <a:solidFill>
                  <a:srgbClr val="000000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1200" spc="-5" dirty="0">
                <a:solidFill>
                  <a:srgbClr val="000000"/>
                </a:solidFill>
                <a:latin typeface="宋体"/>
                <a:ea typeface="宋体"/>
              </a:rPr>
              <a:t>更好的策略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（也就</a:t>
            </a:r>
            <a:r>
              <a:rPr lang="zh-CN" altLang="en-US" sz="1200" spc="5" dirty="0">
                <a:solidFill>
                  <a:srgbClr val="000000"/>
                </a:solidFill>
                <a:latin typeface="宋体"/>
                <a:ea typeface="宋体"/>
              </a:rPr>
              <a:t>是说，有其他的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策略可以获得更多的收益）</a:t>
            </a:r>
          </a:p>
          <a:p>
            <a:pPr marL="0" indent="3634485">
              <a:lnSpc>
                <a:spcPct val="100000"/>
              </a:lnSpc>
              <a:spcBef>
                <a:spcPts val="315"/>
              </a:spcBef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5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50" name="TextBox 50"/>
          <p:cNvSpPr txBox="1"/>
          <p:nvPr/>
        </p:nvSpPr>
        <p:spPr>
          <a:xfrm>
            <a:off x="815644" y="242872"/>
            <a:ext cx="2630022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2150" spc="30" dirty="0">
                <a:solidFill>
                  <a:srgbClr val="552112"/>
                </a:solidFill>
                <a:latin typeface="宋体"/>
                <a:ea typeface="宋体"/>
              </a:rPr>
              <a:t>策略的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收益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882775" y="868052"/>
            <a:ext cx="252729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0" spc="44" dirty="0">
                <a:solidFill>
                  <a:srgbClr val="000000"/>
                </a:solidFill>
                <a:latin typeface="Times New Roman"/>
                <a:ea typeface="Times New Roman"/>
              </a:rPr>
              <a:t>s0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796919" y="937761"/>
            <a:ext cx="656306" cy="326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6666"/>
              </a:lnSpc>
            </a:pPr>
            <a:r>
              <a:rPr lang="en-US" altLang="zh-CN" sz="800" dirty="0">
                <a:solidFill>
                  <a:srgbClr val="000000"/>
                </a:solidFill>
                <a:latin typeface="Comic Sans MS"/>
                <a:ea typeface="Comic Sans MS"/>
              </a:rPr>
              <a:t>A</a:t>
            </a:r>
            <a:r>
              <a:rPr lang="en-US" altLang="zh-CN" sz="8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Comic Sans MS"/>
                <a:ea typeface="Comic Sans MS"/>
              </a:rPr>
              <a:t>(max)</a:t>
            </a:r>
            <a:r>
              <a:rPr lang="en-US" altLang="zh-CN" sz="800" spc="4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Comic Sans MS"/>
                <a:ea typeface="Comic Sans MS"/>
              </a:rPr>
              <a:t>plays</a:t>
            </a:r>
          </a:p>
          <a:p>
            <a:pPr marL="0" indent="41147">
              <a:lnSpc>
                <a:spcPct val="116666"/>
              </a:lnSpc>
              <a:spcBef>
                <a:spcPts val="329"/>
              </a:spcBef>
            </a:pPr>
            <a:r>
              <a:rPr lang="en-US" altLang="zh-CN" sz="800" dirty="0">
                <a:solidFill>
                  <a:srgbClr val="000000"/>
                </a:solidFill>
                <a:latin typeface="Comic Sans MS"/>
                <a:ea typeface="Comic Sans MS"/>
              </a:rPr>
              <a:t>B(min)</a:t>
            </a:r>
            <a:r>
              <a:rPr lang="en-US" altLang="zh-CN" sz="800" spc="-4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800" spc="10" dirty="0">
                <a:solidFill>
                  <a:srgbClr val="000000"/>
                </a:solidFill>
                <a:latin typeface="Comic Sans MS"/>
                <a:ea typeface="Comic Sans MS"/>
              </a:rPr>
              <a:t>plays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97584" y="1317618"/>
            <a:ext cx="3331109" cy="235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54583"/>
              </a:lnSpc>
              <a:tabLst>
                <a:tab pos="920191" algn="l"/>
                <a:tab pos="1638884" algn="l"/>
                <a:tab pos="2809061" algn="l"/>
              </a:tabLst>
            </a:pPr>
            <a:r>
              <a:rPr lang="en-US" altLang="zh-CN" sz="1000" spc="50" dirty="0">
                <a:solidFill>
                  <a:srgbClr val="000000"/>
                </a:solidFill>
                <a:latin typeface="Times New Roman"/>
                <a:ea typeface="Times New Roman"/>
              </a:rPr>
              <a:t>s1	</a:t>
            </a:r>
            <a:r>
              <a:rPr lang="en-US" altLang="zh-CN" sz="1000" spc="50" dirty="0">
                <a:solidFill>
                  <a:srgbClr val="326500"/>
                </a:solidFill>
                <a:latin typeface="Times New Roman"/>
                <a:ea typeface="Times New Roman"/>
              </a:rPr>
              <a:t>s2	</a:t>
            </a:r>
            <a:r>
              <a:rPr lang="en-US" altLang="zh-CN" sz="1000" spc="50" dirty="0">
                <a:solidFill>
                  <a:srgbClr val="000000"/>
                </a:solidFill>
                <a:latin typeface="Times New Roman"/>
                <a:ea typeface="Times New Roman"/>
              </a:rPr>
              <a:t>s3	</a:t>
            </a:r>
            <a:r>
              <a:rPr lang="en-US" altLang="zh-CN" sz="800" spc="-5" dirty="0">
                <a:solidFill>
                  <a:srgbClr val="000000"/>
                </a:solidFill>
                <a:latin typeface="Comic Sans MS"/>
                <a:ea typeface="Comic Sans MS"/>
              </a:rPr>
              <a:t>terminal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47979" y="1911756"/>
            <a:ext cx="124866" cy="3046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800" spc="85" dirty="0">
                <a:solidFill>
                  <a:srgbClr val="000000"/>
                </a:solidFill>
                <a:latin typeface="Times New Roman"/>
                <a:ea typeface="Times New Roman"/>
              </a:rPr>
              <a:t>t1</a:t>
            </a:r>
          </a:p>
          <a:p>
            <a:pPr marL="0">
              <a:lnSpc>
                <a:spcPct val="116666"/>
              </a:lnSpc>
              <a:spcBef>
                <a:spcPts val="315"/>
              </a:spcBef>
            </a:pPr>
            <a:r>
              <a:rPr lang="en-US" altLang="zh-CN" sz="800" spc="-10" dirty="0">
                <a:solidFill>
                  <a:srgbClr val="000000"/>
                </a:solidFill>
                <a:latin typeface="Comic Sans MS"/>
                <a:ea typeface="Comic Sans M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071372" y="1917961"/>
            <a:ext cx="153669" cy="30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">
              <a:lnSpc>
                <a:spcPct val="100000"/>
              </a:lnSpc>
            </a:pPr>
            <a:r>
              <a:rPr lang="en-US" altLang="zh-CN" sz="800" spc="85" dirty="0">
                <a:solidFill>
                  <a:srgbClr val="980000"/>
                </a:solidFill>
                <a:latin typeface="Times New Roman"/>
                <a:ea typeface="Times New Roman"/>
              </a:rPr>
              <a:t>t2</a:t>
            </a:r>
          </a:p>
          <a:p>
            <a:pPr marL="0">
              <a:lnSpc>
                <a:spcPct val="116666"/>
              </a:lnSpc>
              <a:spcBef>
                <a:spcPts val="309"/>
              </a:spcBef>
            </a:pPr>
            <a:r>
              <a:rPr lang="en-US" altLang="zh-CN" sz="800" spc="-5" dirty="0">
                <a:solidFill>
                  <a:srgbClr val="980000"/>
                </a:solidFill>
                <a:latin typeface="Comic Sans MS"/>
                <a:ea typeface="Comic Sans MS"/>
              </a:rPr>
              <a:t>-</a:t>
            </a:r>
            <a:r>
              <a:rPr lang="en-US" altLang="zh-CN" sz="800" spc="-15" dirty="0">
                <a:solidFill>
                  <a:srgbClr val="980000"/>
                </a:solidFill>
                <a:latin typeface="Comic Sans MS"/>
                <a:ea typeface="Comic Sans MS"/>
              </a:rPr>
              <a:t>6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468247" y="1911756"/>
            <a:ext cx="129438" cy="3046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3716">
              <a:lnSpc>
                <a:spcPct val="100000"/>
              </a:lnSpc>
            </a:pPr>
            <a:r>
              <a:rPr lang="en-US" altLang="zh-CN" sz="800" spc="85" dirty="0">
                <a:solidFill>
                  <a:srgbClr val="000000"/>
                </a:solidFill>
                <a:latin typeface="Times New Roman"/>
                <a:ea typeface="Times New Roman"/>
              </a:rPr>
              <a:t>t3</a:t>
            </a:r>
          </a:p>
          <a:p>
            <a:pPr marL="0">
              <a:lnSpc>
                <a:spcPct val="116666"/>
              </a:lnSpc>
              <a:spcBef>
                <a:spcPts val="315"/>
              </a:spcBef>
            </a:pPr>
            <a:r>
              <a:rPr lang="en-US" altLang="zh-CN" sz="800" spc="-10" dirty="0">
                <a:solidFill>
                  <a:srgbClr val="000000"/>
                </a:solidFill>
                <a:latin typeface="Comic Sans MS"/>
                <a:ea typeface="Comic Sans MS"/>
              </a:rPr>
              <a:t>4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844039" y="1917961"/>
            <a:ext cx="121666" cy="30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800" spc="85" dirty="0">
                <a:solidFill>
                  <a:srgbClr val="980000"/>
                </a:solidFill>
                <a:latin typeface="Times New Roman"/>
                <a:ea typeface="Times New Roman"/>
              </a:rPr>
              <a:t>t4</a:t>
            </a:r>
          </a:p>
          <a:p>
            <a:pPr marL="0">
              <a:lnSpc>
                <a:spcPct val="116666"/>
              </a:lnSpc>
              <a:spcBef>
                <a:spcPts val="309"/>
              </a:spcBef>
            </a:pPr>
            <a:r>
              <a:rPr lang="en-US" altLang="zh-CN" sz="800" spc="-10" dirty="0">
                <a:solidFill>
                  <a:srgbClr val="980000"/>
                </a:solidFill>
                <a:latin typeface="Comic Sans MS"/>
                <a:ea typeface="Comic Sans MS"/>
              </a:rPr>
              <a:t>3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2215007" y="1911756"/>
            <a:ext cx="115722" cy="3046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800" spc="85" dirty="0">
                <a:solidFill>
                  <a:srgbClr val="000000"/>
                </a:solidFill>
                <a:latin typeface="Times New Roman"/>
                <a:ea typeface="Times New Roman"/>
              </a:rPr>
              <a:t>t5</a:t>
            </a:r>
          </a:p>
          <a:p>
            <a:pPr marL="0">
              <a:lnSpc>
                <a:spcPct val="116666"/>
              </a:lnSpc>
              <a:spcBef>
                <a:spcPts val="315"/>
              </a:spcBef>
            </a:pPr>
            <a:r>
              <a:rPr lang="en-US" altLang="zh-CN" sz="800" spc="-10" dirty="0">
                <a:solidFill>
                  <a:srgbClr val="000000"/>
                </a:solidFill>
                <a:latin typeface="Comic Sans MS"/>
                <a:ea typeface="Comic Sans MS"/>
              </a:rPr>
              <a:t>9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2549905" y="1917961"/>
            <a:ext cx="162075" cy="30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336">
              <a:lnSpc>
                <a:spcPct val="100000"/>
              </a:lnSpc>
            </a:pPr>
            <a:r>
              <a:rPr lang="en-US" altLang="zh-CN" sz="800" spc="85" dirty="0">
                <a:solidFill>
                  <a:srgbClr val="980000"/>
                </a:solidFill>
                <a:latin typeface="Times New Roman"/>
                <a:ea typeface="Times New Roman"/>
              </a:rPr>
              <a:t>t6</a:t>
            </a:r>
          </a:p>
          <a:p>
            <a:pPr marL="0">
              <a:lnSpc>
                <a:spcPct val="116666"/>
              </a:lnSpc>
              <a:spcBef>
                <a:spcPts val="309"/>
              </a:spcBef>
            </a:pPr>
            <a:r>
              <a:rPr lang="en-US" altLang="zh-CN" sz="800" spc="-5" dirty="0">
                <a:solidFill>
                  <a:srgbClr val="980000"/>
                </a:solidFill>
                <a:latin typeface="Comic Sans MS"/>
                <a:ea typeface="Comic Sans MS"/>
              </a:rPr>
              <a:t>-</a:t>
            </a:r>
            <a:r>
              <a:rPr lang="en-US" altLang="zh-CN" sz="800" spc="-10" dirty="0">
                <a:solidFill>
                  <a:srgbClr val="980000"/>
                </a:solidFill>
                <a:latin typeface="Comic Sans MS"/>
                <a:ea typeface="Comic Sans MS"/>
              </a:rPr>
              <a:t>10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2940430" y="1911756"/>
            <a:ext cx="115722" cy="3046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800" spc="85" dirty="0">
                <a:solidFill>
                  <a:srgbClr val="000000"/>
                </a:solidFill>
                <a:latin typeface="Times New Roman"/>
                <a:ea typeface="Times New Roman"/>
              </a:rPr>
              <a:t>t7</a:t>
            </a:r>
          </a:p>
          <a:p>
            <a:pPr marL="0" indent="22860">
              <a:lnSpc>
                <a:spcPct val="116666"/>
              </a:lnSpc>
              <a:spcBef>
                <a:spcPts val="315"/>
              </a:spcBef>
            </a:pPr>
            <a:r>
              <a:rPr lang="en-US" altLang="zh-CN" sz="800" spc="-10" dirty="0">
                <a:solidFill>
                  <a:srgbClr val="000000"/>
                </a:solidFill>
                <a:latin typeface="Comic Sans MS"/>
                <a:ea typeface="Comic Sans MS"/>
              </a:rPr>
              <a:t>2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930554" y="2545237"/>
            <a:ext cx="3382658" cy="555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0833"/>
              </a:lnSpc>
            </a:pP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终止状态具有一个效益值</a:t>
            </a:r>
            <a:r>
              <a:rPr lang="zh-CN" altLang="en-US" sz="1200" spc="5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en-US" altLang="zh-CN" sz="1200" spc="25" dirty="0">
                <a:solidFill>
                  <a:srgbClr val="000000"/>
                </a:solidFill>
                <a:latin typeface="Palatino Linotype"/>
                <a:ea typeface="Palatino Linotype"/>
              </a:rPr>
              <a:t>V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或者</a:t>
            </a:r>
            <a:r>
              <a:rPr lang="en-US" altLang="zh-CN" sz="1200" spc="25" dirty="0">
                <a:solidFill>
                  <a:srgbClr val="000000"/>
                </a:solidFill>
                <a:latin typeface="Palatino Linotype"/>
                <a:ea typeface="Palatino Linotype"/>
              </a:rPr>
              <a:t>U</a:t>
            </a:r>
            <a:r>
              <a:rPr lang="zh-CN" altLang="en-US" sz="1200" spc="34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r>
              <a:rPr lang="zh-CN" altLang="en-US" sz="1200" spc="40" dirty="0">
                <a:solidFill>
                  <a:srgbClr val="000000"/>
                </a:solidFill>
                <a:latin typeface="宋体"/>
                <a:ea typeface="宋体"/>
              </a:rPr>
              <a:t>对于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在非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终止状态时的</a:t>
            </a:r>
            <a:r>
              <a:rPr lang="zh-CN" altLang="en-US" sz="1200" spc="20" dirty="0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效益值</a:t>
            </a:r>
            <a:r>
              <a:rPr lang="zh-CN" altLang="en-US" sz="1200" spc="10" dirty="0">
                <a:solidFill>
                  <a:srgbClr val="000000"/>
                </a:solidFill>
                <a:latin typeface="宋体"/>
                <a:ea typeface="宋体"/>
              </a:rPr>
              <a:t>”</a:t>
            </a:r>
            <a:r>
              <a:rPr lang="zh-CN" altLang="en-US" sz="1200" spc="5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200" spc="5" dirty="0">
                <a:solidFill>
                  <a:srgbClr val="000000"/>
                </a:solidFill>
                <a:latin typeface="宋体"/>
                <a:ea typeface="宋体"/>
              </a:rPr>
              <a:t>我们可以通过假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设每个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玩家都做出对自己最优的行动来计算得到</a:t>
            </a:r>
            <a:r>
              <a:rPr lang="zh-CN" altLang="en-US" sz="1200" spc="-5" dirty="0">
                <a:solidFill>
                  <a:srgbClr val="000000"/>
                </a:solidFill>
                <a:latin typeface="宋体"/>
                <a:ea typeface="宋体"/>
              </a:rPr>
              <a:t>。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64" name="TextBox 64"/>
          <p:cNvSpPr txBox="1"/>
          <p:nvPr/>
        </p:nvSpPr>
        <p:spPr>
          <a:xfrm>
            <a:off x="701649" y="242872"/>
            <a:ext cx="3690100" cy="206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3995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策略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69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31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构建完整的博弈树（每个叶子节点都表示终止状态）</a:t>
            </a:r>
          </a:p>
          <a:p>
            <a:pPr marL="0" indent="457200">
              <a:lnSpc>
                <a:spcPct val="109583"/>
              </a:lnSpc>
            </a:pPr>
            <a:r>
              <a:rPr lang="en-US" altLang="zh-CN" sz="1000" spc="-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1000" spc="-35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根节点表示起始状态，边表示可能的行动之类的</a:t>
            </a:r>
          </a:p>
          <a:p>
            <a:pPr marL="0" indent="457200">
              <a:lnSpc>
                <a:spcPct val="109583"/>
              </a:lnSpc>
            </a:pPr>
            <a:r>
              <a:rPr lang="en-US" altLang="zh-CN" sz="1000" spc="-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1000" spc="-35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每个叶子节点（终止状态）都标记了对应的效益值</a:t>
            </a:r>
          </a:p>
          <a:p>
            <a:pPr marL="0">
              <a:lnSpc>
                <a:spcPct val="110000"/>
              </a:lnSpc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8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反向传播效益值</a:t>
            </a:r>
            <a:r>
              <a:rPr lang="zh-CN" altLang="en-US" sz="1200" spc="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200" spc="25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</a:p>
          <a:p>
            <a:pPr hangingPunct="0" marL="629437" indent="-172237">
              <a:lnSpc>
                <a:spcPct val="95416"/>
              </a:lnSpc>
              <a:spcBef>
                <a:spcPts val="179"/>
              </a:spcBef>
            </a:pPr>
            <a:r>
              <a:rPr lang="en-US" altLang="zh-CN" sz="10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1000" spc="-8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每个叶子节点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t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lang="zh-CN" altLang="en-US" sz="1000" spc="-4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值是预定义好的（算法输入的一</a:t>
            </a: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部分）</a:t>
            </a:r>
          </a:p>
          <a:p>
            <a:pPr marL="0" indent="457200">
              <a:lnSpc>
                <a:spcPct val="109583"/>
              </a:lnSpc>
            </a:pPr>
            <a:r>
              <a:rPr lang="en-US" altLang="zh-CN" sz="1000" spc="1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1000" spc="-37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25" dirty="0">
                <a:solidFill>
                  <a:srgbClr val="000000"/>
                </a:solidFill>
                <a:latin typeface="宋体"/>
                <a:ea typeface="宋体"/>
              </a:rPr>
              <a:t>假如节点</a:t>
            </a:r>
            <a:r>
              <a:rPr lang="en-US" altLang="zh-CN" sz="1000" spc="20" dirty="0">
                <a:solidFill>
                  <a:srgbClr val="000000"/>
                </a:solidFill>
                <a:latin typeface="Cambria"/>
                <a:ea typeface="Cambria"/>
              </a:rPr>
              <a:t>n</a:t>
            </a:r>
            <a:r>
              <a:rPr lang="zh-CN" altLang="en-US" sz="1000" spc="25" dirty="0">
                <a:solidFill>
                  <a:srgbClr val="000000"/>
                </a:solidFill>
                <a:latin typeface="宋体"/>
                <a:ea typeface="宋体"/>
              </a:rPr>
              <a:t>是一个</a:t>
            </a:r>
            <a:r>
              <a:rPr lang="zh-CN" altLang="en-US" sz="1000" spc="10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000" spc="25" dirty="0">
                <a:solidFill>
                  <a:srgbClr val="000000"/>
                </a:solidFill>
                <a:latin typeface="宋体"/>
                <a:ea typeface="宋体"/>
              </a:rPr>
              <a:t>节点：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370711" y="2306755"/>
            <a:ext cx="1994392" cy="167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583"/>
              </a:lnSpc>
              <a:tabLst>
                <a:tab pos="1049146" algn="l"/>
              </a:tabLst>
            </a:pPr>
            <a:r>
              <a:rPr lang="en-US" altLang="zh-CN" sz="1000" dirty="0">
                <a:solidFill>
                  <a:srgbClr val="944203"/>
                </a:solidFill>
                <a:latin typeface="Wingdings"/>
                <a:ea typeface="Wingdings"/>
              </a:rPr>
              <a:t></a:t>
            </a:r>
            <a:r>
              <a:rPr lang="en-US" altLang="zh-CN" sz="1000" spc="164" dirty="0">
                <a:solidFill>
                  <a:srgbClr val="944203"/>
                </a:solidFill>
                <a:latin typeface="Wingdings"/>
                <a:cs typeface="Wingdings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000" spc="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min	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:</a:t>
            </a:r>
            <a:r>
              <a:rPr lang="en-US" altLang="zh-CN" sz="1000" spc="4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是</a:t>
            </a:r>
            <a:r>
              <a:rPr lang="zh-CN" altLang="en-US" sz="1000" spc="10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的子节点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8849" y="2482015"/>
            <a:ext cx="1895358" cy="167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583"/>
              </a:lnSpc>
            </a:pPr>
            <a:r>
              <a:rPr lang="en-US" altLang="zh-CN" sz="1000" spc="2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1000" spc="-38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34" dirty="0">
                <a:solidFill>
                  <a:srgbClr val="000000"/>
                </a:solidFill>
                <a:latin typeface="宋体"/>
                <a:ea typeface="宋体"/>
              </a:rPr>
              <a:t>假如节点</a:t>
            </a:r>
            <a:r>
              <a:rPr lang="en-US" altLang="zh-CN" sz="1000" spc="40" dirty="0">
                <a:solidFill>
                  <a:srgbClr val="000000"/>
                </a:solidFill>
                <a:latin typeface="Cambria"/>
                <a:ea typeface="Cambria"/>
              </a:rPr>
              <a:t>n</a:t>
            </a:r>
            <a:r>
              <a:rPr lang="zh-CN" altLang="en-US" sz="1000" spc="34" dirty="0">
                <a:solidFill>
                  <a:srgbClr val="000000"/>
                </a:solidFill>
                <a:latin typeface="宋体"/>
                <a:ea typeface="宋体"/>
              </a:rPr>
              <a:t>是一个</a:t>
            </a:r>
            <a:r>
              <a:rPr lang="zh-CN" altLang="en-US" sz="1000" spc="20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000" spc="40" dirty="0">
                <a:solidFill>
                  <a:srgbClr val="000000"/>
                </a:solidFill>
                <a:latin typeface="宋体"/>
                <a:ea typeface="宋体"/>
              </a:rPr>
              <a:t>节点：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70711" y="2649348"/>
            <a:ext cx="2063443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  <a:tabLst>
                <a:tab pos="1065911" algn="l"/>
              </a:tabLst>
            </a:pPr>
            <a:r>
              <a:rPr lang="en-US" altLang="zh-CN" sz="1000" dirty="0">
                <a:solidFill>
                  <a:srgbClr val="944203"/>
                </a:solidFill>
                <a:latin typeface="Wingdings"/>
                <a:ea typeface="Wingdings"/>
              </a:rPr>
              <a:t></a:t>
            </a:r>
            <a:r>
              <a:rPr lang="en-US" altLang="zh-CN" sz="1000" spc="170" dirty="0">
                <a:solidFill>
                  <a:srgbClr val="944203"/>
                </a:solidFill>
                <a:latin typeface="Wingdings"/>
                <a:cs typeface="Wingdings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000" spc="4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max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{	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:</a:t>
            </a:r>
            <a:r>
              <a:rPr lang="en-US" altLang="zh-CN" sz="1000" spc="5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是</a:t>
            </a:r>
            <a:r>
              <a:rPr lang="zh-CN" altLang="en-US" sz="1000" spc="1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的子节点</a:t>
            </a:r>
            <a:r>
              <a:rPr lang="en-US" altLang="zh-CN" sz="1000" dirty="0">
                <a:solidFill>
                  <a:srgbClr val="000000"/>
                </a:solidFill>
                <a:latin typeface="Cambria"/>
                <a:ea typeface="Cambria"/>
              </a:rPr>
              <a:t>}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70" name="TextBox 70"/>
          <p:cNvSpPr txBox="1"/>
          <p:nvPr/>
        </p:nvSpPr>
        <p:spPr>
          <a:xfrm>
            <a:off x="689762" y="242872"/>
            <a:ext cx="3338050" cy="659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5882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策略</a:t>
            </a:r>
          </a:p>
          <a:p>
            <a:pPr>
              <a:lnSpc>
                <a:spcPts val="86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850" spc="-20" dirty="0">
                <a:solidFill>
                  <a:srgbClr val="3790a6"/>
                </a:solidFill>
                <a:latin typeface="Wingdings"/>
                <a:ea typeface="Wingdings"/>
              </a:rPr>
              <a:t></a:t>
            </a:r>
            <a:r>
              <a:rPr lang="en-US" altLang="zh-CN" sz="850" spc="-23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练习：计算出下面博弈树中的每个节点的理论效益值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4120641" y="902316"/>
            <a:ext cx="158208" cy="22168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49583"/>
              </a:lnSpc>
            </a:pPr>
            <a:r>
              <a:rPr lang="en-US" altLang="zh-CN" sz="1200" spc="-55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spc="-55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</a:p>
          <a:p>
            <a:pPr>
              <a:lnSpc>
                <a:spcPts val="8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  <a:p>
            <a:pPr>
              <a:lnSpc>
                <a:spcPts val="16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  <a:p>
            <a:pPr>
              <a:lnSpc>
                <a:spcPts val="154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74" name="TextBox 74"/>
          <p:cNvSpPr txBox="1"/>
          <p:nvPr/>
        </p:nvSpPr>
        <p:spPr>
          <a:xfrm>
            <a:off x="711708" y="242872"/>
            <a:ext cx="3619417" cy="690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03936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策略</a:t>
            </a:r>
          </a:p>
          <a:p>
            <a:pPr marL="0">
              <a:lnSpc>
                <a:spcPct val="100000"/>
              </a:lnSpc>
              <a:spcBef>
                <a:spcPts val="160"/>
              </a:spcBef>
            </a:pPr>
            <a:r>
              <a:rPr lang="en-US" altLang="zh-CN" sz="800" spc="-5" dirty="0">
                <a:solidFill>
                  <a:srgbClr val="3790a6"/>
                </a:solidFill>
                <a:latin typeface="Wingdings"/>
                <a:ea typeface="Wingdings"/>
              </a:rPr>
              <a:t></a:t>
            </a:r>
            <a:r>
              <a:rPr lang="en-US" altLang="zh-CN" sz="800" spc="-7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问题：假如每个玩家都按照对自己最优的策略行动，博弈树中</a:t>
            </a:r>
          </a:p>
          <a:p>
            <a:pPr marL="0" indent="143255">
              <a:lnSpc>
                <a:spcPct val="99583"/>
              </a:lnSpc>
            </a:pPr>
            <a:r>
              <a:rPr lang="zh-CN" altLang="en-US" sz="1000" spc="10" dirty="0">
                <a:solidFill>
                  <a:srgbClr val="000000"/>
                </a:solidFill>
                <a:latin typeface="宋体"/>
                <a:ea typeface="宋体"/>
              </a:rPr>
              <a:t>的哪条路径会是游戏进</a:t>
            </a:r>
            <a:r>
              <a:rPr lang="zh-CN" altLang="en-US" sz="1000" spc="5" dirty="0">
                <a:solidFill>
                  <a:srgbClr val="000000"/>
                </a:solidFill>
                <a:latin typeface="宋体"/>
                <a:ea typeface="宋体"/>
              </a:rPr>
              <a:t>行的过程？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683130" y="1777263"/>
            <a:ext cx="9742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959864" y="1457477"/>
            <a:ext cx="9742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2152523" y="1179220"/>
            <a:ext cx="193439" cy="780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6011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2472182" y="1457477"/>
            <a:ext cx="9742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2621279" y="1777263"/>
            <a:ext cx="9742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2785617" y="933417"/>
            <a:ext cx="21172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3069335" y="1457477"/>
            <a:ext cx="118509" cy="502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21082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3314065" y="1179220"/>
            <a:ext cx="9742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3493896" y="1457477"/>
            <a:ext cx="226967" cy="53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954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spc="-5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3939285" y="1805584"/>
            <a:ext cx="9742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4288282" y="955309"/>
            <a:ext cx="181223" cy="1231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44166"/>
              </a:lnSpc>
            </a:pPr>
            <a:r>
              <a:rPr lang="en-US" altLang="zh-CN" sz="1400" spc="-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0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1331722" y="2186787"/>
            <a:ext cx="3202481" cy="346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2500"/>
              </a:lnSpc>
              <a:tabLst>
                <a:tab pos="484885" algn="l"/>
                <a:tab pos="1215135" algn="l"/>
                <a:tab pos="1967102" algn="l"/>
              </a:tabLst>
            </a:pPr>
            <a:r>
              <a:rPr lang="en-US" altLang="zh-CN" sz="1200" spc="-5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1200" spc="-5" dirty="0">
                <a:solidFill>
                  <a:srgbClr val="000000"/>
                </a:solidFill>
                <a:latin typeface="Arial"/>
                <a:ea typeface="Arial"/>
              </a:rPr>
              <a:t>3	</a:t>
            </a:r>
            <a:r>
              <a:rPr lang="en-US" altLang="zh-CN" sz="1200" spc="89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200" spc="4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spc="94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2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en-US" altLang="zh-CN" sz="12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2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200" spc="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1064971" y="2611338"/>
            <a:ext cx="188580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62178" algn="l"/>
                <a:tab pos="794308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200" spc="1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3	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en-US" altLang="zh-CN" sz="1200" spc="8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3106801" y="2573238"/>
            <a:ext cx="1175445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200" spc="3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200" spc="3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en-US" altLang="zh-CN" sz="1200" spc="4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200" spc="4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4288282" y="2731383"/>
            <a:ext cx="175002" cy="658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  <a:p>
            <a:pPr>
              <a:lnSpc>
                <a:spcPts val="74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</a:p>
          <a:p>
            <a:pPr marL="0" indent="47244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1390" y="242872"/>
            <a:ext cx="1619590" cy="1726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4254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博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弈树搜索</a:t>
            </a:r>
          </a:p>
          <a:p>
            <a:pPr>
              <a:lnSpc>
                <a:spcPts val="1885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1300" spc="-120" dirty="0">
                <a:solidFill>
                  <a:srgbClr val="3790a6"/>
                </a:solidFill>
                <a:latin typeface="Wingdings"/>
                <a:ea typeface="Wingdings"/>
              </a:rPr>
              <a:t></a:t>
            </a:r>
            <a:r>
              <a:rPr lang="en-US" altLang="zh-CN" sz="1300" spc="-89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600" spc="-150" dirty="0">
                <a:solidFill>
                  <a:srgbClr val="000000"/>
                </a:solidFill>
                <a:latin typeface="宋体"/>
                <a:ea typeface="宋体"/>
              </a:rPr>
              <a:t>博弈树</a:t>
            </a:r>
          </a:p>
          <a:p>
            <a:pPr marL="0">
              <a:lnSpc>
                <a:spcPct val="110833"/>
              </a:lnSpc>
              <a:spcBef>
                <a:spcPts val="100"/>
              </a:spcBef>
            </a:pPr>
            <a:r>
              <a:rPr lang="en-US" altLang="zh-CN" sz="1300" spc="-15" dirty="0">
                <a:solidFill>
                  <a:srgbClr val="3790a6"/>
                </a:solidFill>
                <a:latin typeface="Wingdings"/>
                <a:ea typeface="Wingdings"/>
              </a:rPr>
              <a:t></a:t>
            </a:r>
            <a:r>
              <a:rPr lang="en-US" altLang="zh-CN" sz="1600" spc="-10" dirty="0">
                <a:solidFill>
                  <a:srgbClr val="000000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1600" spc="-20" dirty="0">
                <a:solidFill>
                  <a:srgbClr val="000000"/>
                </a:solidFill>
                <a:latin typeface="宋体"/>
                <a:ea typeface="宋体"/>
              </a:rPr>
              <a:t>策略</a:t>
            </a:r>
          </a:p>
          <a:p>
            <a:pPr marL="0">
              <a:lnSpc>
                <a:spcPct val="110833"/>
              </a:lnSpc>
              <a:spcBef>
                <a:spcPts val="104"/>
              </a:spcBef>
            </a:pPr>
            <a:r>
              <a:rPr lang="en-US" altLang="zh-CN" sz="1300" dirty="0">
                <a:solidFill>
                  <a:srgbClr val="3790a6"/>
                </a:solidFill>
                <a:latin typeface="Wingdings"/>
                <a:ea typeface="Wingdings"/>
              </a:rPr>
              <a:t></a:t>
            </a:r>
            <a:r>
              <a:rPr lang="en-US" altLang="zh-CN" sz="1600" dirty="0">
                <a:solidFill>
                  <a:srgbClr val="000000"/>
                </a:solidFill>
                <a:latin typeface="Palatino Linotype"/>
                <a:ea typeface="Palatino Linotype"/>
              </a:rPr>
              <a:t>Alpha</a:t>
            </a:r>
            <a:r>
              <a:rPr lang="en-US" altLang="zh-CN" sz="1600" spc="-6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Palatino Linotype"/>
                <a:ea typeface="Palatino Linotype"/>
              </a:rPr>
              <a:t>Beta</a:t>
            </a:r>
            <a:r>
              <a:rPr lang="en-US" altLang="zh-CN" sz="1600" spc="-69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宋体"/>
                <a:ea typeface="宋体"/>
              </a:rPr>
              <a:t>剪枝</a:t>
            </a:r>
          </a:p>
          <a:p>
            <a:pPr marL="0">
              <a:lnSpc>
                <a:spcPct val="110833"/>
              </a:lnSpc>
              <a:spcBef>
                <a:spcPts val="100"/>
              </a:spcBef>
            </a:pPr>
            <a:r>
              <a:rPr lang="en-US" altLang="zh-CN" sz="1300" spc="-25" dirty="0">
                <a:solidFill>
                  <a:srgbClr val="3790a6"/>
                </a:solidFill>
                <a:latin typeface="Wingdings"/>
                <a:ea typeface="Wingdings"/>
              </a:rPr>
              <a:t></a:t>
            </a:r>
            <a:r>
              <a:rPr lang="zh-CN" altLang="en-US" sz="1600" spc="-35" dirty="0">
                <a:solidFill>
                  <a:srgbClr val="000000"/>
                </a:solidFill>
                <a:latin typeface="宋体"/>
                <a:ea typeface="宋体"/>
              </a:rPr>
              <a:t>评</a:t>
            </a:r>
            <a:r>
              <a:rPr lang="zh-CN" altLang="en-US" sz="1600" spc="-30" dirty="0">
                <a:solidFill>
                  <a:srgbClr val="000000"/>
                </a:solidFill>
                <a:latin typeface="宋体"/>
                <a:ea typeface="宋体"/>
              </a:rPr>
              <a:t>价函数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64482" y="3242252"/>
            <a:ext cx="18414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91" name="TextBox 91"/>
          <p:cNvSpPr txBox="1"/>
          <p:nvPr/>
        </p:nvSpPr>
        <p:spPr>
          <a:xfrm>
            <a:off x="815644" y="242872"/>
            <a:ext cx="1802489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策略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746504" y="1264079"/>
            <a:ext cx="90649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989454" y="1012365"/>
            <a:ext cx="90649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2178050" y="1264079"/>
            <a:ext cx="90649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2434082" y="752015"/>
            <a:ext cx="204949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2680970" y="1264079"/>
            <a:ext cx="90649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2887345" y="1012365"/>
            <a:ext cx="90649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3147948" y="1264079"/>
            <a:ext cx="90649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3707891" y="812698"/>
            <a:ext cx="156684" cy="74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35000"/>
              </a:lnSpc>
            </a:pPr>
            <a:r>
              <a:rPr lang="en-US" altLang="zh-CN" sz="1200" spc="-55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spc="-55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1513332" y="1553703"/>
            <a:ext cx="2423837" cy="314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72083"/>
              </a:lnSpc>
              <a:tabLst>
                <a:tab pos="395350" algn="l"/>
                <a:tab pos="790320" algn="l"/>
                <a:tab pos="1185417" algn="l"/>
                <a:tab pos="1549019" algn="l"/>
                <a:tab pos="1866010" algn="l"/>
                <a:tab pos="219519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2	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spc="5" dirty="0">
                <a:solidFill>
                  <a:srgbClr val="000000"/>
                </a:solidFill>
                <a:latin typeface="Arial"/>
                <a:ea typeface="Arial"/>
              </a:rPr>
              <a:t>5	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2	</a:t>
            </a:r>
            <a:r>
              <a:rPr lang="en-US" altLang="zh-CN" sz="1200" spc="-45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224381" y="1921368"/>
            <a:ext cx="2712356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6666"/>
              </a:lnSpc>
              <a:tabLst>
                <a:tab pos="391693" algn="l"/>
                <a:tab pos="1018311" algn="l"/>
                <a:tab pos="1256055" algn="l"/>
                <a:tab pos="1659661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3	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2	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100" spc="3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100" spc="4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100" spc="8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100" spc="3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200" spc="104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992733" y="2301059"/>
            <a:ext cx="1595116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en-US" altLang="zh-CN" sz="11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2745358" y="2247415"/>
            <a:ext cx="961107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100" spc="89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1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spc="94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1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spc="94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1100" spc="94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100" spc="4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100" spc="94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3707891" y="2409062"/>
            <a:ext cx="114342" cy="533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  <a:p>
            <a:pPr>
              <a:lnSpc>
                <a:spcPts val="13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15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07" name="TextBox 107"/>
          <p:cNvSpPr txBox="1"/>
          <p:nvPr/>
        </p:nvSpPr>
        <p:spPr>
          <a:xfrm>
            <a:off x="720242" y="257933"/>
            <a:ext cx="3743042" cy="31214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5402">
              <a:lnSpc>
                <a:spcPct val="110416"/>
              </a:lnSpc>
            </a:pPr>
            <a:r>
              <a:rPr lang="en-US" altLang="zh-CN" sz="2000" dirty="0">
                <a:solidFill>
                  <a:srgbClr val="552112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2000" spc="10" dirty="0">
                <a:solidFill>
                  <a:srgbClr val="552112"/>
                </a:solidFill>
                <a:latin typeface="宋体"/>
                <a:ea typeface="宋体"/>
              </a:rPr>
              <a:t>策略的深度</a:t>
            </a:r>
            <a:r>
              <a:rPr lang="zh-CN" altLang="en-US" sz="2000" dirty="0">
                <a:solidFill>
                  <a:srgbClr val="552112"/>
                </a:solidFill>
                <a:latin typeface="宋体"/>
                <a:ea typeface="宋体"/>
              </a:rPr>
              <a:t>优先实现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5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5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我们希望能构建整个博弈树并且记录每个玩家决策所需的值</a:t>
            </a:r>
          </a:p>
          <a:p>
            <a:pPr marL="0">
              <a:lnSpc>
                <a:spcPct val="109583"/>
              </a:lnSpc>
              <a:spcBef>
                <a:spcPts val="340"/>
              </a:spcBef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8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但是博弈树的大小是指数增长的</a:t>
            </a:r>
          </a:p>
          <a:p>
            <a:pPr marL="0">
              <a:lnSpc>
                <a:spcPct val="109583"/>
              </a:lnSpc>
              <a:spcBef>
                <a:spcPts val="340"/>
              </a:spcBef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6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之后我们会看到，其实知道整个博弈树并不必要</a:t>
            </a:r>
          </a:p>
          <a:p>
            <a:pPr>
              <a:lnSpc>
                <a:spcPts val="839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5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为了解决博弈树太大的问题，我们需要找到深度优先搜索算法</a:t>
            </a:r>
          </a:p>
          <a:p>
            <a:pPr marL="0" indent="105155">
              <a:lnSpc>
                <a:spcPct val="109583"/>
              </a:lnSpc>
              <a:spcBef>
                <a:spcPts val="240"/>
              </a:spcBef>
            </a:pPr>
            <a:r>
              <a:rPr lang="zh-CN" altLang="en-US" sz="1000" spc="104" dirty="0">
                <a:solidFill>
                  <a:srgbClr val="000000"/>
                </a:solidFill>
                <a:latin typeface="宋体"/>
                <a:ea typeface="宋体"/>
              </a:rPr>
              <a:t>来实现</a:t>
            </a:r>
            <a:r>
              <a:rPr lang="zh-CN" altLang="en-US" sz="1000" spc="60" dirty="0">
                <a:solidFill>
                  <a:srgbClr val="000000"/>
                </a:solidFill>
                <a:latin typeface="宋体"/>
                <a:ea typeface="宋体"/>
              </a:rPr>
              <a:t>Mini</a:t>
            </a:r>
            <a:r>
              <a:rPr lang="zh-CN" altLang="en-US" sz="1000" spc="50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</a:p>
          <a:p>
            <a:pPr>
              <a:lnSpc>
                <a:spcPts val="839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800" spc="1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25" dirty="0">
                <a:solidFill>
                  <a:srgbClr val="000000"/>
                </a:solidFill>
                <a:latin typeface="宋体"/>
                <a:ea typeface="宋体"/>
              </a:rPr>
              <a:t>通过深度优先搜索我们可以找到</a:t>
            </a:r>
            <a:r>
              <a:rPr lang="zh-CN" altLang="en-US" sz="1000" spc="25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000" spc="25" dirty="0">
                <a:solidFill>
                  <a:srgbClr val="000000"/>
                </a:solidFill>
                <a:latin typeface="宋体"/>
                <a:ea typeface="宋体"/>
              </a:rPr>
              <a:t>玩家的下一步动作（对于</a:t>
            </a:r>
          </a:p>
          <a:p>
            <a:pPr marL="0" indent="105155">
              <a:lnSpc>
                <a:spcPct val="110000"/>
              </a:lnSpc>
              <a:spcBef>
                <a:spcPts val="240"/>
              </a:spcBef>
            </a:pPr>
            <a:r>
              <a:rPr lang="zh-CN" altLang="en-US" sz="1000" spc="25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000" spc="55" dirty="0">
                <a:solidFill>
                  <a:srgbClr val="000000"/>
                </a:solidFill>
                <a:latin typeface="宋体"/>
                <a:ea typeface="宋体"/>
              </a:rPr>
              <a:t>玩家也是类</a:t>
            </a:r>
            <a:r>
              <a:rPr lang="zh-CN" altLang="en-US" sz="1000" spc="50" dirty="0">
                <a:solidFill>
                  <a:srgbClr val="000000"/>
                </a:solidFill>
                <a:latin typeface="宋体"/>
                <a:ea typeface="宋体"/>
              </a:rPr>
              <a:t>似）</a:t>
            </a:r>
          </a:p>
          <a:p>
            <a:pPr>
              <a:lnSpc>
                <a:spcPts val="839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5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这样就可以避免记录指数级大小的博弈树，只需要计算我们需</a:t>
            </a:r>
          </a:p>
          <a:p>
            <a:pPr marL="0" indent="105155">
              <a:lnSpc>
                <a:spcPct val="109583"/>
              </a:lnSpc>
              <a:spcBef>
                <a:spcPts val="245"/>
              </a:spcBef>
            </a:pP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要的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动作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3615283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09" name="TextBox 109"/>
          <p:cNvSpPr txBox="1"/>
          <p:nvPr/>
        </p:nvSpPr>
        <p:spPr>
          <a:xfrm>
            <a:off x="628802" y="257933"/>
            <a:ext cx="3526743" cy="2656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6842">
              <a:lnSpc>
                <a:spcPct val="110416"/>
              </a:lnSpc>
            </a:pPr>
            <a:r>
              <a:rPr lang="en-US" altLang="zh-CN" sz="2000" dirty="0">
                <a:solidFill>
                  <a:srgbClr val="552112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2000" spc="10" dirty="0">
                <a:solidFill>
                  <a:srgbClr val="552112"/>
                </a:solidFill>
                <a:latin typeface="宋体"/>
                <a:ea typeface="宋体"/>
              </a:rPr>
              <a:t>策略的深度</a:t>
            </a:r>
            <a:r>
              <a:rPr lang="zh-CN" altLang="en-US" sz="2000" dirty="0">
                <a:solidFill>
                  <a:srgbClr val="552112"/>
                </a:solidFill>
                <a:latin typeface="宋体"/>
                <a:ea typeface="宋体"/>
              </a:rPr>
              <a:t>优先实现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2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600" b="1" dirty="0">
                <a:solidFill>
                  <a:srgbClr val="000000"/>
                </a:solidFill>
                <a:latin typeface="Courier New"/>
                <a:ea typeface="Courier New"/>
              </a:rPr>
              <a:t>DFMiniMax(n,</a:t>
            </a:r>
            <a:r>
              <a:rPr lang="en-US" altLang="zh-CN" sz="600" spc="64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b="1" dirty="0">
                <a:solidFill>
                  <a:srgbClr val="000000"/>
                </a:solidFill>
                <a:latin typeface="Courier New"/>
                <a:ea typeface="Courier New"/>
              </a:rPr>
              <a:t>Player)</a:t>
            </a:r>
            <a:r>
              <a:rPr lang="en-US" altLang="zh-CN" sz="600" spc="69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//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return</a:t>
            </a:r>
            <a:r>
              <a:rPr lang="en-US" altLang="zh-CN" sz="550" spc="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Utility</a:t>
            </a:r>
            <a:r>
              <a:rPr lang="en-US" altLang="zh-CN" sz="55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of</a:t>
            </a:r>
            <a:r>
              <a:rPr lang="en-US" altLang="zh-CN" sz="550" spc="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state</a:t>
            </a:r>
            <a:r>
              <a:rPr lang="en-US" altLang="zh-CN" sz="55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n</a:t>
            </a:r>
            <a:r>
              <a:rPr lang="en-US" altLang="zh-CN" sz="550" spc="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given</a:t>
            </a:r>
            <a:r>
              <a:rPr lang="en-US" altLang="zh-CN" sz="55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that</a:t>
            </a:r>
          </a:p>
          <a:p>
            <a:pPr marL="0" indent="1000099">
              <a:lnSpc>
                <a:spcPct val="100000"/>
              </a:lnSpc>
              <a:spcBef>
                <a:spcPts val="125"/>
              </a:spcBef>
            </a:pP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//Player</a:t>
            </a:r>
            <a:r>
              <a:rPr lang="en-US" altLang="zh-CN" sz="550" spc="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is</a:t>
            </a:r>
            <a:r>
              <a:rPr lang="en-US" altLang="zh-CN" sz="550" spc="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b="1" dirty="0">
                <a:solidFill>
                  <a:srgbClr val="007f00"/>
                </a:solidFill>
                <a:latin typeface="Courier New"/>
                <a:ea typeface="Courier New"/>
              </a:rPr>
              <a:t>MIN</a:t>
            </a:r>
            <a:r>
              <a:rPr lang="en-US" altLang="zh-CN" sz="550" spc="40" b="1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or</a:t>
            </a:r>
            <a:r>
              <a:rPr lang="en-US" altLang="zh-CN" sz="550" spc="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b="1" dirty="0">
                <a:solidFill>
                  <a:srgbClr val="007f00"/>
                </a:solidFill>
                <a:latin typeface="Courier New"/>
                <a:ea typeface="Courier New"/>
              </a:rPr>
              <a:t>MAX</a:t>
            </a:r>
          </a:p>
          <a:p>
            <a:pPr>
              <a:lnSpc>
                <a:spcPts val="90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n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is</a:t>
            </a:r>
            <a:r>
              <a:rPr lang="en-US" altLang="zh-CN" sz="600" spc="1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TERMINAL</a:t>
            </a:r>
          </a:p>
          <a:p>
            <a:pPr marL="0">
              <a:lnSpc>
                <a:spcPct val="1000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Return</a:t>
            </a:r>
            <a:r>
              <a:rPr lang="en-US" altLang="zh-CN" sz="60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U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(n)</a:t>
            </a:r>
            <a:r>
              <a:rPr lang="en-US" altLang="zh-CN" sz="60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//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Return</a:t>
            </a:r>
            <a:r>
              <a:rPr lang="en-US" altLang="zh-CN" sz="55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terminal</a:t>
            </a:r>
            <a:r>
              <a:rPr lang="en-US" altLang="zh-CN" sz="550" spc="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states</a:t>
            </a:r>
            <a:r>
              <a:rPr lang="en-US" altLang="zh-CN" sz="550" spc="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utility</a:t>
            </a:r>
          </a:p>
          <a:p>
            <a:pPr marL="0" indent="535228">
              <a:lnSpc>
                <a:spcPct val="100000"/>
              </a:lnSpc>
            </a:pP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//(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U</a:t>
            </a:r>
            <a:r>
              <a:rPr lang="en-US" altLang="zh-CN" sz="550" spc="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is</a:t>
            </a:r>
            <a:r>
              <a:rPr lang="en-US" altLang="zh-CN" sz="550"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specified</a:t>
            </a:r>
            <a:r>
              <a:rPr lang="en-US" altLang="zh-CN" sz="550"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as</a:t>
            </a:r>
            <a:r>
              <a:rPr lang="en-US" altLang="zh-CN" sz="550"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part</a:t>
            </a:r>
            <a:r>
              <a:rPr lang="en-US" altLang="zh-CN" sz="550" spc="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of</a:t>
            </a:r>
            <a:r>
              <a:rPr lang="en-US" altLang="zh-CN" sz="550"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game)</a:t>
            </a:r>
          </a:p>
          <a:p>
            <a:pPr>
              <a:lnSpc>
                <a:spcPts val="8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600" spc="10" dirty="0">
                <a:solidFill>
                  <a:srgbClr val="000000"/>
                </a:solidFill>
                <a:latin typeface="Courier New"/>
                <a:ea typeface="Courier New"/>
              </a:rPr>
              <a:t>//</a:t>
            </a:r>
            <a:r>
              <a:rPr lang="en-US" altLang="zh-CN" sz="550" spc="10" dirty="0">
                <a:solidFill>
                  <a:srgbClr val="000000"/>
                </a:solidFill>
                <a:latin typeface="Courier New"/>
                <a:ea typeface="Courier New"/>
              </a:rPr>
              <a:t>Apply</a:t>
            </a:r>
            <a:r>
              <a:rPr lang="en-US" altLang="zh-CN" sz="55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spc="15" dirty="0">
                <a:solidFill>
                  <a:srgbClr val="000000"/>
                </a:solidFill>
                <a:latin typeface="Courier New"/>
                <a:ea typeface="Courier New"/>
              </a:rPr>
              <a:t>Player</a:t>
            </a:r>
            <a:r>
              <a:rPr lang="en-US" altLang="zh-CN" sz="550" spc="15" dirty="0">
                <a:solidFill>
                  <a:srgbClr val="000000"/>
                </a:solidFill>
                <a:latin typeface="Arial"/>
                <a:ea typeface="Arial"/>
              </a:rPr>
              <a:t>’</a:t>
            </a:r>
            <a:r>
              <a:rPr lang="en-US" altLang="zh-CN" sz="550" spc="15" dirty="0">
                <a:solidFill>
                  <a:srgbClr val="000000"/>
                </a:solidFill>
                <a:latin typeface="Courier New"/>
                <a:ea typeface="Courier New"/>
              </a:rPr>
              <a:t>s</a:t>
            </a:r>
            <a:r>
              <a:rPr lang="en-US" altLang="zh-CN" sz="55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spc="10" dirty="0">
                <a:solidFill>
                  <a:srgbClr val="000000"/>
                </a:solidFill>
                <a:latin typeface="Courier New"/>
                <a:ea typeface="Courier New"/>
              </a:rPr>
              <a:t>moves</a:t>
            </a:r>
            <a:r>
              <a:rPr lang="en-US" altLang="zh-CN" sz="55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spc="20" dirty="0">
                <a:solidFill>
                  <a:srgbClr val="000000"/>
                </a:solidFill>
                <a:latin typeface="Courier New"/>
                <a:ea typeface="Courier New"/>
              </a:rPr>
              <a:t>to</a:t>
            </a:r>
            <a:r>
              <a:rPr lang="en-US" altLang="zh-CN" sz="55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spc="10" dirty="0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lang="en-US" altLang="zh-CN" sz="55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spc="15" dirty="0">
                <a:solidFill>
                  <a:srgbClr val="000000"/>
                </a:solidFill>
                <a:latin typeface="Courier New"/>
                <a:ea typeface="Courier New"/>
              </a:rPr>
              <a:t>successor</a:t>
            </a:r>
            <a:r>
              <a:rPr lang="en-US" altLang="zh-CN" sz="600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spc="15" dirty="0">
                <a:solidFill>
                  <a:srgbClr val="000000"/>
                </a:solidFill>
                <a:latin typeface="Courier New"/>
                <a:ea typeface="Courier New"/>
              </a:rPr>
              <a:t>states.</a:t>
            </a:r>
          </a:p>
          <a:p>
            <a:pPr marL="0">
              <a:lnSpc>
                <a:spcPct val="1000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ChildList</a:t>
            </a:r>
            <a:r>
              <a:rPr lang="en-US" altLang="zh-CN" sz="600" spc="8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600" spc="9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urier New"/>
                <a:ea typeface="Courier New"/>
              </a:rPr>
              <a:t>n.Successors(Player)</a:t>
            </a:r>
          </a:p>
          <a:p>
            <a:pPr marL="0">
              <a:lnSpc>
                <a:spcPct val="94166"/>
              </a:lnSpc>
            </a:pP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If</a:t>
            </a:r>
            <a:r>
              <a:rPr lang="en-US" altLang="zh-CN" sz="550" spc="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Player</a:t>
            </a:r>
            <a:r>
              <a:rPr lang="en-US" altLang="zh-CN" sz="550" spc="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==</a:t>
            </a:r>
            <a:r>
              <a:rPr lang="en-US" altLang="zh-CN" sz="550" spc="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MIN</a:t>
            </a:r>
          </a:p>
          <a:p>
            <a:pPr marL="0" indent="199644">
              <a:lnSpc>
                <a:spcPct val="111249"/>
              </a:lnSpc>
            </a:pP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return</a:t>
            </a:r>
            <a:r>
              <a:rPr lang="en-US" altLang="zh-CN" sz="550" spc="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b="1" dirty="0">
                <a:solidFill>
                  <a:srgbClr val="007f00"/>
                </a:solidFill>
                <a:latin typeface="Courier New"/>
                <a:ea typeface="Courier New"/>
              </a:rPr>
              <a:t>minimum</a:t>
            </a:r>
            <a:r>
              <a:rPr lang="en-US" altLang="zh-CN" sz="550" spc="55" b="1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of</a:t>
            </a:r>
            <a:r>
              <a:rPr lang="en-US" altLang="zh-CN" sz="550" spc="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b="1" dirty="0">
                <a:solidFill>
                  <a:srgbClr val="007f00"/>
                </a:solidFill>
                <a:latin typeface="Courier New"/>
                <a:ea typeface="Courier New"/>
              </a:rPr>
              <a:t>DFMiniMax(c,</a:t>
            </a:r>
            <a:r>
              <a:rPr lang="en-US" altLang="zh-CN" sz="550" spc="55" b="1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b="1" dirty="0">
                <a:solidFill>
                  <a:srgbClr val="007f00"/>
                </a:solidFill>
                <a:latin typeface="Courier New"/>
                <a:ea typeface="Courier New"/>
              </a:rPr>
              <a:t>MAX)</a:t>
            </a:r>
            <a:r>
              <a:rPr lang="en-US" altLang="zh-CN" sz="550" spc="55" b="1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over</a:t>
            </a:r>
            <a:r>
              <a:rPr lang="en-US" altLang="zh-CN" sz="550" spc="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c</a:t>
            </a:r>
            <a:r>
              <a:rPr lang="en-US" altLang="zh-CN" sz="550" spc="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Symbol"/>
                <a:ea typeface="Symbol"/>
              </a:rPr>
              <a:t></a:t>
            </a:r>
            <a:r>
              <a:rPr lang="en-US" altLang="zh-CN" sz="550" spc="20" dirty="0">
                <a:solidFill>
                  <a:srgbClr val="000000"/>
                </a:solidFill>
                <a:latin typeface="Symbol"/>
                <a:cs typeface="Symbol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ChildList</a:t>
            </a:r>
          </a:p>
          <a:p>
            <a:pPr marL="0">
              <a:lnSpc>
                <a:spcPct val="100000"/>
              </a:lnSpc>
            </a:pP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Else</a:t>
            </a:r>
            <a:r>
              <a:rPr lang="en-US" altLang="zh-CN" sz="550"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//Player</a:t>
            </a:r>
            <a:r>
              <a:rPr lang="en-US" altLang="zh-CN" sz="550" spc="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is</a:t>
            </a:r>
            <a:r>
              <a:rPr lang="en-US" altLang="zh-CN" sz="550" spc="5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MAX</a:t>
            </a:r>
          </a:p>
          <a:p>
            <a:pPr marL="0" indent="199644">
              <a:lnSpc>
                <a:spcPct val="111249"/>
              </a:lnSpc>
            </a:pP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return</a:t>
            </a:r>
            <a:r>
              <a:rPr lang="en-US" altLang="zh-CN" sz="550" spc="6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b="1" dirty="0">
                <a:solidFill>
                  <a:srgbClr val="007f00"/>
                </a:solidFill>
                <a:latin typeface="Courier New"/>
                <a:ea typeface="Courier New"/>
              </a:rPr>
              <a:t>maximum</a:t>
            </a:r>
            <a:r>
              <a:rPr lang="en-US" altLang="zh-CN" sz="550" spc="69" b="1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of</a:t>
            </a:r>
            <a:r>
              <a:rPr lang="en-US" altLang="zh-CN" sz="550" spc="7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b="1" dirty="0">
                <a:solidFill>
                  <a:srgbClr val="007f00"/>
                </a:solidFill>
                <a:latin typeface="Courier New"/>
                <a:ea typeface="Courier New"/>
              </a:rPr>
              <a:t>DFMiniMax(c,</a:t>
            </a:r>
            <a:r>
              <a:rPr lang="en-US" altLang="zh-CN" sz="550" spc="69" b="1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b="1" dirty="0">
                <a:solidFill>
                  <a:srgbClr val="007f00"/>
                </a:solidFill>
                <a:latin typeface="Courier New"/>
                <a:ea typeface="Courier New"/>
              </a:rPr>
              <a:t>MIN)</a:t>
            </a:r>
            <a:r>
              <a:rPr lang="en-US" altLang="zh-CN" sz="550" spc="75" b="1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over</a:t>
            </a:r>
            <a:r>
              <a:rPr lang="en-US" altLang="zh-CN" sz="550" spc="6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c</a:t>
            </a:r>
            <a:r>
              <a:rPr lang="en-US" altLang="zh-CN" sz="550" spc="6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Symbol"/>
                <a:ea typeface="Symbol"/>
              </a:rPr>
              <a:t></a:t>
            </a:r>
            <a:r>
              <a:rPr lang="en-US" altLang="zh-CN" sz="550" spc="30" dirty="0">
                <a:solidFill>
                  <a:srgbClr val="000000"/>
                </a:solidFill>
                <a:latin typeface="Symbol"/>
                <a:cs typeface="Symbol"/>
              </a:rPr>
              <a:t> </a:t>
            </a:r>
            <a:r>
              <a:rPr lang="en-US" altLang="zh-CN" sz="550" dirty="0">
                <a:solidFill>
                  <a:srgbClr val="000000"/>
                </a:solidFill>
                <a:latin typeface="Courier New"/>
                <a:ea typeface="Courier New"/>
              </a:rPr>
              <a:t>ChildList</a:t>
            </a:r>
          </a:p>
          <a:p>
            <a:pPr>
              <a:lnSpc>
                <a:spcPts val="1875"/>
              </a:lnSpc>
            </a:pPr>
            <a:endParaRPr lang="en-US" dirty="0" smtClean="0"/>
          </a:p>
          <a:p>
            <a:pPr marL="0" indent="152400">
              <a:lnSpc>
                <a:spcPct val="1079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这个算法要能运行，要求博弈树的深度是有限的</a:t>
            </a:r>
          </a:p>
          <a:p>
            <a:pPr marL="0" indent="15240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3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深度优先搜索的优点是：空间复杂度低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12" name="TextBox 112"/>
          <p:cNvSpPr txBox="1"/>
          <p:nvPr/>
        </p:nvSpPr>
        <p:spPr>
          <a:xfrm>
            <a:off x="545591" y="242872"/>
            <a:ext cx="3917692" cy="313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0052">
              <a:lnSpc>
                <a:spcPct val="111666"/>
              </a:lnSpc>
            </a:pPr>
            <a:r>
              <a:rPr lang="zh-CN" altLang="en-US" sz="2150" spc="15" dirty="0">
                <a:solidFill>
                  <a:srgbClr val="552112"/>
                </a:solidFill>
                <a:latin typeface="宋体"/>
                <a:ea typeface="宋体"/>
              </a:rPr>
              <a:t>剪枝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05"/>
              </a:lnSpc>
            </a:pPr>
            <a:endParaRPr lang="en-US" dirty="0" smtClean="0"/>
          </a:p>
          <a:p>
            <a:pPr marL="0" indent="27736">
              <a:lnSpc>
                <a:spcPct val="110416"/>
              </a:lnSpc>
            </a:pPr>
            <a:r>
              <a:rPr lang="en-US" altLang="zh-CN" sz="7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700" spc="13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的决策没有必要计算整个博弈树</a:t>
            </a:r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0" indent="27736">
              <a:lnSpc>
                <a:spcPct val="110416"/>
              </a:lnSpc>
            </a:pPr>
            <a:r>
              <a:rPr lang="en-US" altLang="zh-CN" sz="7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700" spc="12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假设使用深度优先来生成博弈树</a:t>
            </a:r>
          </a:p>
          <a:p>
            <a:pPr>
              <a:lnSpc>
                <a:spcPts val="935"/>
              </a:lnSpc>
            </a:pPr>
            <a:endParaRPr lang="en-US" dirty="0" smtClean="0"/>
          </a:p>
          <a:p>
            <a:pPr hangingPunct="0" marL="370636" indent="-170687">
              <a:lnSpc>
                <a:spcPct val="150000"/>
              </a:lnSpc>
            </a:pPr>
            <a:r>
              <a:rPr lang="en-US" altLang="zh-CN" sz="700" dirty="0">
                <a:solidFill>
                  <a:srgbClr val="3790a6"/>
                </a:solidFill>
                <a:latin typeface="Wingdings"/>
                <a:ea typeface="Wingdings"/>
              </a:rPr>
              <a:t></a:t>
            </a:r>
            <a:r>
              <a:rPr lang="en-US" altLang="zh-CN" sz="700" spc="6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只要计算节点</a:t>
            </a:r>
            <a:r>
              <a:rPr lang="en-US" altLang="zh-CN" sz="900" i="1" dirty="0">
                <a:solidFill>
                  <a:srgbClr val="000000"/>
                </a:solidFill>
                <a:latin typeface="Palatino Linotype"/>
                <a:ea typeface="Palatino Linotype"/>
              </a:rPr>
              <a:t>n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的一部分子节点就可以确定在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MiniMax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策略中我们不会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考虑走到节点</a:t>
            </a:r>
            <a:r>
              <a:rPr lang="en-US" altLang="zh-CN" sz="900" spc="-5" i="1" dirty="0">
                <a:solidFill>
                  <a:srgbClr val="000000"/>
                </a:solidFill>
                <a:latin typeface="Palatino Linotype"/>
                <a:ea typeface="Palatino Linotype"/>
              </a:rPr>
              <a:t>n</a:t>
            </a:r>
            <a:r>
              <a:rPr lang="zh-CN" altLang="en-US" sz="900" spc="-5" dirty="0">
                <a:solidFill>
                  <a:srgbClr val="000000"/>
                </a:solidFill>
                <a:latin typeface="宋体"/>
                <a:ea typeface="宋体"/>
              </a:rPr>
              <a:t>了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199948">
              <a:lnSpc>
                <a:spcPct val="110416"/>
              </a:lnSpc>
            </a:pPr>
            <a:r>
              <a:rPr lang="en-US" altLang="zh-CN" sz="700" dirty="0">
                <a:solidFill>
                  <a:srgbClr val="3790a6"/>
                </a:solidFill>
                <a:latin typeface="Wingdings"/>
                <a:ea typeface="Wingdings"/>
              </a:rPr>
              <a:t></a:t>
            </a:r>
            <a:r>
              <a:rPr lang="en-US" altLang="zh-CN" sz="700" spc="8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如果已经确定节点</a:t>
            </a:r>
            <a:r>
              <a:rPr lang="en-US" altLang="zh-CN" sz="900" spc="5" i="1" dirty="0">
                <a:solidFill>
                  <a:srgbClr val="000000"/>
                </a:solidFill>
                <a:latin typeface="Palatino Linotype"/>
                <a:ea typeface="Palatino Linotype"/>
              </a:rPr>
              <a:t>n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不会被考虑，那么也就不用继续计算</a:t>
            </a:r>
            <a:r>
              <a:rPr lang="en-US" altLang="zh-CN" sz="900" spc="10" i="1" dirty="0">
                <a:solidFill>
                  <a:srgbClr val="000000"/>
                </a:solidFill>
                <a:latin typeface="Palatino Linotype"/>
                <a:ea typeface="Palatino Linotype"/>
              </a:rPr>
              <a:t>n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的子节点了</a:t>
            </a:r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7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700" spc="12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有两种类型的剪枝：</a:t>
            </a:r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0" indent="199948">
              <a:lnSpc>
                <a:spcPct val="110416"/>
              </a:lnSpc>
            </a:pPr>
            <a:r>
              <a:rPr lang="en-US" altLang="zh-CN" sz="700" dirty="0">
                <a:solidFill>
                  <a:srgbClr val="3790a6"/>
                </a:solidFill>
                <a:latin typeface="Wingdings"/>
                <a:ea typeface="Wingdings"/>
              </a:rPr>
              <a:t></a:t>
            </a:r>
            <a:r>
              <a:rPr lang="en-US" altLang="zh-CN" sz="700" spc="-8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对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Max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节点的剪枝</a:t>
            </a:r>
            <a:r>
              <a:rPr lang="zh-CN" altLang="en-US" sz="900" spc="-6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Palatino Linotype"/>
                <a:ea typeface="Palatino Linotype"/>
              </a:rPr>
              <a:t>α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cuts)</a:t>
            </a:r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0" indent="199948">
              <a:lnSpc>
                <a:spcPct val="110416"/>
              </a:lnSpc>
            </a:pPr>
            <a:r>
              <a:rPr lang="en-US" altLang="zh-CN" sz="700" dirty="0">
                <a:solidFill>
                  <a:srgbClr val="3790a6"/>
                </a:solidFill>
                <a:latin typeface="Wingdings"/>
                <a:ea typeface="Wingdings"/>
              </a:rPr>
              <a:t></a:t>
            </a:r>
            <a:r>
              <a:rPr lang="en-US" altLang="zh-CN" sz="700" spc="-9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对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Min</a:t>
            </a:r>
            <a:r>
              <a:rPr lang="zh-CN" altLang="en-US" sz="900" dirty="0">
                <a:solidFill>
                  <a:srgbClr val="000000"/>
                </a:solidFill>
                <a:latin typeface="宋体"/>
                <a:ea typeface="宋体"/>
              </a:rPr>
              <a:t>节点的剪枝</a:t>
            </a:r>
            <a:r>
              <a:rPr lang="zh-CN" altLang="en-US" sz="900" spc="-6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Palatino Linotype"/>
                <a:ea typeface="Palatino Linotype"/>
              </a:rPr>
              <a:t>β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900" dirty="0">
                <a:solidFill>
                  <a:srgbClr val="000000"/>
                </a:solidFill>
                <a:latin typeface="Palatino Linotype"/>
                <a:ea typeface="Palatino Linotype"/>
              </a:rPr>
              <a:t>cuts)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 indent="3789934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14" name="TextBox 114"/>
          <p:cNvSpPr txBox="1"/>
          <p:nvPr/>
        </p:nvSpPr>
        <p:spPr>
          <a:xfrm>
            <a:off x="719632" y="242872"/>
            <a:ext cx="3745894" cy="313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6011">
              <a:lnSpc>
                <a:spcPct val="111666"/>
              </a:lnSpc>
            </a:pPr>
            <a:r>
              <a:rPr lang="zh-CN" altLang="en-US" sz="2150" spc="15" dirty="0">
                <a:solidFill>
                  <a:srgbClr val="552112"/>
                </a:solidFill>
                <a:latin typeface="宋体"/>
                <a:ea typeface="宋体"/>
              </a:rPr>
              <a:t>剪枝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5"/>
              </a:lnSpc>
            </a:pPr>
            <a:endParaRPr lang="en-US" dirty="0" smtClean="0"/>
          </a:p>
          <a:p>
            <a:pPr hangingPunct="0" marL="0">
              <a:lnSpc>
                <a:spcPct val="103333"/>
              </a:lnSpc>
            </a:pPr>
            <a:r>
              <a:rPr lang="en-US" altLang="zh-CN" sz="105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050" spc="-47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050" spc="5" dirty="0">
                <a:solidFill>
                  <a:srgbClr val="000000"/>
                </a:solidFill>
                <a:latin typeface="宋体"/>
                <a:ea typeface="宋体"/>
              </a:rPr>
              <a:t>假设叶子节点（终止节点）的取值只有</a:t>
            </a:r>
            <a:r>
              <a:rPr lang="zh-CN" altLang="en-US" sz="1050" spc="25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050" spc="5" dirty="0">
                <a:solidFill>
                  <a:srgbClr val="000000"/>
                </a:solidFill>
                <a:latin typeface="宋体"/>
                <a:ea typeface="宋体"/>
              </a:rPr>
              <a:t>和</a:t>
            </a:r>
            <a:r>
              <a:rPr lang="zh-CN" altLang="en-US" sz="1050" spc="5" dirty="0">
                <a:solidFill>
                  <a:srgbClr val="000000"/>
                </a:solidFill>
                <a:latin typeface="宋体"/>
                <a:ea typeface="宋体"/>
              </a:rPr>
              <a:t>-</a:t>
            </a:r>
            <a:r>
              <a:rPr lang="zh-CN" altLang="en-US" sz="1050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050" spc="5" dirty="0">
                <a:solidFill>
                  <a:srgbClr val="000000"/>
                </a:solidFill>
                <a:latin typeface="宋体"/>
                <a:ea typeface="宋体"/>
              </a:rPr>
              <a:t>，并且使用深度</a:t>
            </a:r>
            <a:r>
              <a:rPr lang="zh-CN" altLang="en-US" sz="1050" spc="30" dirty="0">
                <a:solidFill>
                  <a:srgbClr val="000000"/>
                </a:solidFill>
                <a:latin typeface="宋体"/>
                <a:ea typeface="宋体"/>
              </a:rPr>
              <a:t>优先搜索实现</a:t>
            </a:r>
            <a:r>
              <a:rPr lang="zh-CN" altLang="en-US" sz="1050" spc="15" dirty="0">
                <a:solidFill>
                  <a:srgbClr val="000000"/>
                </a:solidFill>
                <a:latin typeface="宋体"/>
                <a:ea typeface="宋体"/>
              </a:rPr>
              <a:t>MiniMax</a:t>
            </a:r>
            <a:r>
              <a:rPr lang="zh-CN" altLang="en-US" sz="1050" spc="35" dirty="0">
                <a:solidFill>
                  <a:srgbClr val="000000"/>
                </a:solidFill>
                <a:latin typeface="宋体"/>
                <a:ea typeface="宋体"/>
              </a:rPr>
              <a:t>策略。我们应该</a:t>
            </a:r>
            <a:r>
              <a:rPr lang="zh-CN" altLang="en-US" sz="1050" spc="30" dirty="0">
                <a:solidFill>
                  <a:srgbClr val="000000"/>
                </a:solidFill>
                <a:latin typeface="宋体"/>
                <a:ea typeface="宋体"/>
              </a:rPr>
              <a:t>在哪里进行剪枝呢？</a:t>
            </a:r>
          </a:p>
          <a:p>
            <a:pPr>
              <a:lnSpc>
                <a:spcPts val="400"/>
              </a:lnSpc>
            </a:pPr>
            <a:endParaRPr lang="en-US" dirty="0" smtClean="0"/>
          </a:p>
          <a:p>
            <a:pPr marL="0" indent="3615893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16" name="TextBox 116"/>
          <p:cNvSpPr txBox="1"/>
          <p:nvPr/>
        </p:nvSpPr>
        <p:spPr>
          <a:xfrm>
            <a:off x="815644" y="242872"/>
            <a:ext cx="678971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150" spc="15" dirty="0">
                <a:solidFill>
                  <a:srgbClr val="552112"/>
                </a:solidFill>
                <a:latin typeface="宋体"/>
                <a:ea typeface="宋体"/>
              </a:rPr>
              <a:t>剪枝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3839590" y="1516556"/>
            <a:ext cx="203435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b="1" dirty="0">
                <a:solidFill>
                  <a:srgbClr val="fe000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552602" y="1921160"/>
            <a:ext cx="3961263" cy="1458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47699">
              <a:lnSpc>
                <a:spcPct val="100000"/>
              </a:lnSpc>
            </a:pPr>
            <a:r>
              <a:rPr lang="en-US" altLang="zh-CN" sz="900" spc="-15" b="1" dirty="0">
                <a:solidFill>
                  <a:srgbClr val="fe0000"/>
                </a:solidFill>
                <a:latin typeface="Arial"/>
                <a:ea typeface="Arial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50"/>
              </a:lnSpc>
            </a:pPr>
            <a:endParaRPr lang="en-US" dirty="0" smtClean="0"/>
          </a:p>
          <a:p>
            <a:pPr hangingPunct="0" marL="0">
              <a:lnSpc>
                <a:spcPct val="102499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8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如果有的状态已经快到当前玩家胜利的结局了，那就不用继续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评估其他子节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点了，这样可以把博弈树剪枝很多</a:t>
            </a:r>
          </a:p>
          <a:p>
            <a:pPr marL="0" indent="3782923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2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20" name="TextBox 120"/>
          <p:cNvSpPr txBox="1"/>
          <p:nvPr/>
        </p:nvSpPr>
        <p:spPr>
          <a:xfrm>
            <a:off x="675741" y="242872"/>
            <a:ext cx="3722293" cy="2036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39903">
              <a:lnSpc>
                <a:spcPct val="111666"/>
              </a:lnSpc>
            </a:pP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对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Max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节点的剪枝</a:t>
            </a:r>
            <a:r>
              <a:rPr lang="zh-CN" altLang="en-US" sz="2150" spc="-500" dirty="0">
                <a:solidFill>
                  <a:srgbClr val="552112"/>
                </a:solidFill>
                <a:latin typeface="宋体"/>
                <a:cs typeface="宋体"/>
              </a:rPr>
              <a:t> 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(α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5" dirty="0">
                <a:solidFill>
                  <a:srgbClr val="552112"/>
                </a:solidFill>
                <a:latin typeface="Palatino Linotype"/>
                <a:ea typeface="Palatino Linotype"/>
              </a:rPr>
              <a:t>cuts)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5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spc="89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7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120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zh-CN" altLang="en-US" sz="1100" spc="60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100" spc="125" dirty="0">
                <a:solidFill>
                  <a:srgbClr val="000000"/>
                </a:solidFill>
                <a:latin typeface="宋体"/>
                <a:ea typeface="宋体"/>
              </a:rPr>
              <a:t>节点</a:t>
            </a:r>
            <a:r>
              <a:rPr lang="zh-CN" altLang="en-US" sz="1100" spc="6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120" dirty="0">
                <a:solidFill>
                  <a:srgbClr val="000000"/>
                </a:solidFill>
                <a:latin typeface="宋体"/>
                <a:ea typeface="宋体"/>
              </a:rPr>
              <a:t>：</a:t>
            </a:r>
          </a:p>
          <a:p>
            <a:pPr hangingPunct="0" marL="0">
              <a:lnSpc>
                <a:spcPct val="1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8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设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β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是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被遍历过的兄弟节点中的最低值（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左边的兄弟节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点就是已经被遍历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过了）</a:t>
            </a:r>
          </a:p>
          <a:p>
            <a:pPr hangingPunct="0" marL="0">
              <a:lnSpc>
                <a:spcPct val="100000"/>
              </a:lnSpc>
            </a:pPr>
            <a:r>
              <a:rPr lang="en-US" altLang="zh-CN" sz="1100" spc="-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5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设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是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被遍历过的子节点中的最高值（随着子节点的遍历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而改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变）</a:t>
            </a:r>
          </a:p>
          <a:p>
            <a:pPr>
              <a:lnSpc>
                <a:spcPts val="1600"/>
              </a:lnSpc>
            </a:pPr>
            <a:endParaRPr lang="en-US" dirty="0" smtClean="0"/>
          </a:p>
          <a:p>
            <a:pPr marL="0" indent="844321">
              <a:lnSpc>
                <a:spcPct val="100000"/>
              </a:lnSpc>
            </a:pPr>
            <a:r>
              <a:rPr lang="en-US" altLang="zh-CN" sz="700" spc="-5" dirty="0">
                <a:solidFill>
                  <a:srgbClr val="000000"/>
                </a:solidFill>
                <a:latin typeface="Palatino Linotype"/>
                <a:ea typeface="Palatino Linotype"/>
              </a:rPr>
              <a:t>s0</a:t>
            </a:r>
          </a:p>
          <a:p>
            <a:pPr>
              <a:lnSpc>
                <a:spcPts val="455"/>
              </a:lnSpc>
            </a:pPr>
            <a:endParaRPr lang="en-US" dirty="0" smtClean="0"/>
          </a:p>
          <a:p>
            <a:pPr marL="0" indent="2517927">
              <a:lnSpc>
                <a:spcPct val="118750"/>
              </a:lnSpc>
            </a:pPr>
            <a:r>
              <a:rPr lang="en-US" altLang="zh-CN" sz="550" spc="15" dirty="0">
                <a:solidFill>
                  <a:srgbClr val="000000"/>
                </a:solidFill>
                <a:latin typeface="Comic Sans MS"/>
                <a:ea typeface="Comic Sans MS"/>
              </a:rPr>
              <a:t>A</a:t>
            </a:r>
            <a:r>
              <a:rPr lang="en-US" altLang="zh-CN" sz="550" spc="-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550" spc="10" dirty="0">
                <a:solidFill>
                  <a:srgbClr val="000000"/>
                </a:solidFill>
                <a:latin typeface="Comic Sans MS"/>
                <a:ea typeface="Comic Sans MS"/>
              </a:rPr>
              <a:t>(max)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1219504" y="2295167"/>
            <a:ext cx="194208" cy="83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550" spc="15" dirty="0">
                <a:solidFill>
                  <a:srgbClr val="000000"/>
                </a:solidFill>
                <a:latin typeface="Times New Roman"/>
                <a:ea typeface="Times New Roman"/>
              </a:rPr>
              <a:t>s1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1802002" y="2294515"/>
            <a:ext cx="227583" cy="7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500" spc="25" dirty="0">
                <a:solidFill>
                  <a:srgbClr val="000000"/>
                </a:solidFill>
                <a:latin typeface="Times New Roman"/>
                <a:ea typeface="Times New Roman"/>
              </a:rPr>
              <a:t>s13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2400554" y="2294515"/>
            <a:ext cx="227583" cy="7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500" spc="25" dirty="0">
                <a:solidFill>
                  <a:srgbClr val="000000"/>
                </a:solidFill>
                <a:latin typeface="Times New Roman"/>
                <a:ea typeface="Times New Roman"/>
              </a:rPr>
              <a:t>s16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3165982" y="2294234"/>
            <a:ext cx="308215" cy="192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 indent="39877">
              <a:lnSpc>
                <a:spcPct val="114166"/>
              </a:lnSpc>
            </a:pPr>
            <a:r>
              <a:rPr lang="en-US" altLang="zh-CN" sz="550" spc="40" dirty="0">
                <a:solidFill>
                  <a:srgbClr val="000000"/>
                </a:solidFill>
                <a:latin typeface="Comic Sans MS"/>
                <a:ea typeface="Comic Sans MS"/>
              </a:rPr>
              <a:t>B</a:t>
            </a:r>
            <a:r>
              <a:rPr lang="en-US" altLang="zh-CN" sz="550" spc="-8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550" spc="30" dirty="0">
                <a:solidFill>
                  <a:srgbClr val="000000"/>
                </a:solidFill>
                <a:latin typeface="Comic Sans MS"/>
                <a:ea typeface="Comic Sans MS"/>
              </a:rPr>
              <a:t>(min)</a:t>
            </a:r>
            <a:r>
              <a:rPr lang="en-US" altLang="zh-CN" sz="55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550" spc="5" dirty="0">
                <a:solidFill>
                  <a:srgbClr val="000000"/>
                </a:solidFill>
                <a:latin typeface="Comic Sans MS"/>
                <a:ea typeface="Comic Sans MS"/>
              </a:rPr>
              <a:t>termi</a:t>
            </a:r>
            <a:r>
              <a:rPr lang="en-US" altLang="zh-CN" sz="550" spc="5" dirty="0">
                <a:solidFill>
                  <a:srgbClr val="000000"/>
                </a:solidFill>
                <a:latin typeface="Comic Sans MS"/>
                <a:ea typeface="Comic Sans MS"/>
              </a:rPr>
              <a:t>nal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1117396" y="2537745"/>
            <a:ext cx="79755" cy="19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500" spc="34" dirty="0">
                <a:solidFill>
                  <a:srgbClr val="000000"/>
                </a:solidFill>
                <a:latin typeface="Times New Roman"/>
                <a:ea typeface="Times New Roman"/>
              </a:rPr>
              <a:t>s2</a:t>
            </a:r>
          </a:p>
          <a:p>
            <a:pPr marL="0">
              <a:lnSpc>
                <a:spcPct val="122500"/>
              </a:lnSpc>
              <a:spcBef>
                <a:spcPts val="195"/>
              </a:spcBef>
            </a:pPr>
            <a:r>
              <a:rPr lang="en-US" altLang="zh-CN" sz="500" spc="5" dirty="0">
                <a:solidFill>
                  <a:srgbClr val="000000"/>
                </a:solidFill>
                <a:latin typeface="Comic Sans MS"/>
                <a:ea typeface="Comic Sans MS"/>
              </a:rPr>
              <a:t>5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1338072" y="2542665"/>
            <a:ext cx="428294" cy="544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0688">
              <a:lnSpc>
                <a:spcPct val="100000"/>
              </a:lnSpc>
            </a:pPr>
            <a:r>
              <a:rPr lang="en-US" altLang="zh-CN" sz="550" spc="15" dirty="0">
                <a:solidFill>
                  <a:srgbClr val="fe0000"/>
                </a:solidFill>
                <a:latin typeface="Times New Roman"/>
                <a:ea typeface="Times New Roman"/>
              </a:rPr>
              <a:t>s6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  <a:tabLst>
                <a:tab pos="170688" algn="l"/>
                <a:tab pos="341376" algn="l"/>
              </a:tabLst>
            </a:pPr>
            <a:r>
              <a:rPr lang="en-US" altLang="zh-CN" sz="550" spc="-15" dirty="0">
                <a:solidFill>
                  <a:srgbClr val="000000"/>
                </a:solidFill>
                <a:latin typeface="Times New Roman"/>
                <a:ea typeface="Times New Roman"/>
              </a:rPr>
              <a:t>T3	</a:t>
            </a:r>
            <a:r>
              <a:rPr lang="en-US" altLang="zh-CN" sz="550" spc="-15" dirty="0">
                <a:solidFill>
                  <a:srgbClr val="000000"/>
                </a:solidFill>
                <a:latin typeface="Times New Roman"/>
                <a:ea typeface="Times New Roman"/>
              </a:rPr>
              <a:t>T4	</a:t>
            </a:r>
            <a:r>
              <a:rPr lang="en-US" altLang="zh-CN" sz="550" spc="-35" dirty="0">
                <a:solidFill>
                  <a:srgbClr val="000000"/>
                </a:solidFill>
                <a:latin typeface="Times New Roman"/>
                <a:ea typeface="Times New Roman"/>
              </a:rPr>
              <a:t>T5</a:t>
            </a:r>
          </a:p>
          <a:p>
            <a:pPr marL="0" indent="18288">
              <a:lnSpc>
                <a:spcPct val="100000"/>
              </a:lnSpc>
              <a:tabLst>
                <a:tab pos="172211" algn="l"/>
                <a:tab pos="361442" algn="l"/>
              </a:tabLst>
            </a:pPr>
            <a:r>
              <a:rPr lang="en-US" altLang="zh-CN" sz="550" spc="5" dirty="0">
                <a:solidFill>
                  <a:srgbClr val="000000"/>
                </a:solidFill>
                <a:latin typeface="Times New Roman"/>
                <a:ea typeface="Times New Roman"/>
              </a:rPr>
              <a:t>8	</a:t>
            </a:r>
            <a:r>
              <a:rPr lang="en-US" altLang="zh-CN" sz="550" spc="15" dirty="0">
                <a:solidFill>
                  <a:srgbClr val="000000"/>
                </a:solidFill>
                <a:latin typeface="Times New Roman"/>
                <a:ea typeface="Times New Roman"/>
              </a:rPr>
              <a:t>10	</a:t>
            </a:r>
            <a:r>
              <a:rPr lang="en-US" altLang="zh-CN" sz="550" spc="-35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1978405" y="2591647"/>
            <a:ext cx="2364203" cy="654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29999"/>
              </a:lnSpc>
            </a:pP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β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5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（前面只遍历了一个兄弟节点）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s6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遍历子节点的时候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值的变化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: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14" dirty="0">
                <a:solidFill>
                  <a:srgbClr val="000000"/>
                </a:solidFill>
                <a:latin typeface="宋体"/>
                <a:ea typeface="宋体"/>
              </a:rPr>
              <a:t>α=</a:t>
            </a:r>
            <a:r>
              <a:rPr lang="zh-CN" altLang="en-US" sz="1100" spc="-7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8;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14" dirty="0">
                <a:solidFill>
                  <a:srgbClr val="000000"/>
                </a:solidFill>
                <a:latin typeface="宋体"/>
                <a:ea typeface="宋体"/>
              </a:rPr>
              <a:t>α=</a:t>
            </a:r>
            <a:r>
              <a:rPr lang="zh-CN" altLang="en-US" sz="1100" spc="-7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75" dirty="0">
                <a:solidFill>
                  <a:srgbClr val="000000"/>
                </a:solidFill>
                <a:latin typeface="宋体"/>
                <a:ea typeface="宋体"/>
              </a:rPr>
              <a:t>10;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19" dirty="0">
                <a:solidFill>
                  <a:srgbClr val="000000"/>
                </a:solidFill>
                <a:latin typeface="宋体"/>
                <a:ea typeface="宋体"/>
              </a:rPr>
              <a:t>α=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75" dirty="0">
                <a:solidFill>
                  <a:srgbClr val="000000"/>
                </a:solidFill>
                <a:latin typeface="宋体"/>
                <a:ea typeface="宋体"/>
              </a:rPr>
              <a:t>10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4335526" y="3245443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3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30" name="TextBox 130"/>
          <p:cNvSpPr txBox="1"/>
          <p:nvPr/>
        </p:nvSpPr>
        <p:spPr>
          <a:xfrm>
            <a:off x="723900" y="242872"/>
            <a:ext cx="3539325" cy="1815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744">
              <a:lnSpc>
                <a:spcPct val="111666"/>
              </a:lnSpc>
            </a:pP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对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Max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节点的剪枝</a:t>
            </a:r>
            <a:r>
              <a:rPr lang="zh-CN" altLang="en-US" sz="2150" spc="-500" dirty="0">
                <a:solidFill>
                  <a:srgbClr val="552112"/>
                </a:solidFill>
                <a:latin typeface="宋体"/>
                <a:cs typeface="宋体"/>
              </a:rPr>
              <a:t> 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(α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5" dirty="0">
                <a:solidFill>
                  <a:srgbClr val="552112"/>
                </a:solidFill>
                <a:latin typeface="Palatino Linotype"/>
                <a:ea typeface="Palatino Linotype"/>
              </a:rPr>
              <a:t>cuts)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5"/>
              </a:lnSpc>
            </a:pPr>
            <a:endParaRPr lang="en-US" dirty="0" smtClean="0"/>
          </a:p>
          <a:p>
            <a:pPr hangingPunct="0" marL="0">
              <a:lnSpc>
                <a:spcPct val="102499"/>
              </a:lnSpc>
            </a:pP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节点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的时候，如果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值变得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≥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β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的时候，就可以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停止遍历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的子节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点了</a:t>
            </a:r>
          </a:p>
          <a:p>
            <a:pPr hangingPunct="0" marL="0">
              <a:lnSpc>
                <a:spcPct val="102499"/>
              </a:lnSpc>
              <a:spcBef>
                <a:spcPts val="135"/>
              </a:spcBef>
            </a:pP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前面的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节点不会来到通过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节点的父母来到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35" dirty="0">
                <a:solidFill>
                  <a:srgbClr val="000000"/>
                </a:solidFill>
                <a:latin typeface="宋体"/>
                <a:ea typeface="宋体"/>
              </a:rPr>
              <a:t>节点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这个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状态的，因为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一定会选择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节点的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值更小的兄弟节点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89"/>
              </a:lnSpc>
            </a:pPr>
            <a:endParaRPr lang="en-US" dirty="0" smtClean="0"/>
          </a:p>
          <a:p>
            <a:pPr marL="0" indent="2115947">
              <a:lnSpc>
                <a:spcPct val="114166"/>
              </a:lnSpc>
            </a:pPr>
            <a:r>
              <a:rPr lang="en-US" altLang="zh-CN" sz="500" spc="-5" dirty="0">
                <a:solidFill>
                  <a:srgbClr val="000000"/>
                </a:solidFill>
                <a:latin typeface="Comic Sans MS"/>
                <a:ea typeface="Comic Sans MS"/>
              </a:rPr>
              <a:t>min</a:t>
            </a:r>
            <a:r>
              <a:rPr lang="en-US" altLang="zh-CN" sz="500" spc="-5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500" spc="-10" dirty="0">
                <a:solidFill>
                  <a:srgbClr val="000000"/>
                </a:solidFill>
                <a:latin typeface="Comic Sans MS"/>
                <a:ea typeface="Comic Sans MS"/>
              </a:rPr>
              <a:t>node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2244217" y="2150491"/>
            <a:ext cx="439838" cy="99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74116" algn="l"/>
              </a:tabLst>
            </a:pPr>
            <a:r>
              <a:rPr lang="en-US" altLang="zh-CN" sz="650" spc="-30" dirty="0">
                <a:solidFill>
                  <a:srgbClr val="000000"/>
                </a:solidFill>
                <a:latin typeface="Times New Roman"/>
                <a:ea typeface="Times New Roman"/>
              </a:rPr>
              <a:t>P	</a:t>
            </a:r>
            <a:r>
              <a:rPr lang="en-US" altLang="zh-CN" sz="500" spc="-25" dirty="0">
                <a:solidFill>
                  <a:srgbClr val="000000"/>
                </a:solidFill>
                <a:latin typeface="Comic Sans MS"/>
                <a:ea typeface="Comic Sans MS"/>
              </a:rPr>
              <a:t>β</a:t>
            </a:r>
            <a:r>
              <a:rPr lang="en-US" altLang="zh-CN" sz="500" spc="-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500" spc="-20" dirty="0">
                <a:solidFill>
                  <a:srgbClr val="007f00"/>
                </a:solidFill>
                <a:latin typeface="Comic Sans MS"/>
                <a:ea typeface="Comic Sans MS"/>
              </a:rPr>
              <a:t>=</a:t>
            </a:r>
            <a:r>
              <a:rPr lang="en-US" altLang="zh-CN" sz="500" spc="-15" dirty="0">
                <a:solidFill>
                  <a:srgbClr val="007f00"/>
                </a:solidFill>
                <a:latin typeface="Comic Sans MS"/>
                <a:cs typeface="Comic Sans MS"/>
              </a:rPr>
              <a:t> </a:t>
            </a:r>
            <a:r>
              <a:rPr lang="en-US" altLang="zh-CN" sz="500" spc="-25" dirty="0">
                <a:solidFill>
                  <a:srgbClr val="007f00"/>
                </a:solidFill>
                <a:latin typeface="Comic Sans MS"/>
                <a:ea typeface="Comic Sans MS"/>
              </a:rPr>
              <a:t>5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1324102" y="2491154"/>
            <a:ext cx="1778654" cy="121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2500"/>
              </a:lnSpc>
              <a:tabLst>
                <a:tab pos="254761" algn="l"/>
                <a:tab pos="516000" algn="l"/>
                <a:tab pos="1000252" algn="l"/>
                <a:tab pos="1196847" algn="l"/>
                <a:tab pos="1500505" algn="l"/>
              </a:tabLst>
            </a:pPr>
            <a:r>
              <a:rPr lang="en-US" altLang="zh-CN" sz="500" spc="-10" dirty="0">
                <a:solidFill>
                  <a:srgbClr val="000000"/>
                </a:solidFill>
                <a:latin typeface="Comic Sans MS"/>
                <a:ea typeface="Comic Sans MS"/>
              </a:rPr>
              <a:t>14	</a:t>
            </a:r>
            <a:r>
              <a:rPr lang="en-US" altLang="zh-CN" sz="500" spc="-10" dirty="0">
                <a:solidFill>
                  <a:srgbClr val="000000"/>
                </a:solidFill>
                <a:latin typeface="Comic Sans MS"/>
                <a:ea typeface="Comic Sans MS"/>
              </a:rPr>
              <a:t>12	</a:t>
            </a:r>
            <a:r>
              <a:rPr lang="en-US" altLang="zh-CN" sz="500" spc="-5" dirty="0">
                <a:solidFill>
                  <a:srgbClr val="007f00"/>
                </a:solidFill>
                <a:latin typeface="Comic Sans MS"/>
                <a:ea typeface="Comic Sans MS"/>
              </a:rPr>
              <a:t>5	</a:t>
            </a:r>
            <a:r>
              <a:rPr lang="en-US" altLang="zh-CN" sz="650" spc="10" dirty="0">
                <a:solidFill>
                  <a:srgbClr val="fe0000"/>
                </a:solidFill>
                <a:latin typeface="Times New Roman"/>
                <a:ea typeface="Times New Roman"/>
              </a:rPr>
              <a:t>n	</a:t>
            </a:r>
            <a:r>
              <a:rPr lang="en-US" altLang="zh-CN" sz="650" dirty="0">
                <a:solidFill>
                  <a:srgbClr val="000000"/>
                </a:solidFill>
                <a:latin typeface="Comic Sans MS"/>
                <a:ea typeface="Comic Sans MS"/>
              </a:rPr>
              <a:t>α</a:t>
            </a:r>
            <a:r>
              <a:rPr lang="en-US" altLang="zh-CN" sz="65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650" dirty="0">
                <a:solidFill>
                  <a:srgbClr val="fe0000"/>
                </a:solidFill>
                <a:latin typeface="Comic Sans MS"/>
                <a:ea typeface="Comic Sans MS"/>
              </a:rPr>
              <a:t>=</a:t>
            </a:r>
            <a:r>
              <a:rPr lang="en-US" altLang="zh-CN" sz="650" spc="40" dirty="0">
                <a:solidFill>
                  <a:srgbClr val="fe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650" dirty="0">
                <a:solidFill>
                  <a:srgbClr val="fe0000"/>
                </a:solidFill>
                <a:latin typeface="Comic Sans MS"/>
                <a:ea typeface="Comic Sans MS"/>
              </a:rPr>
              <a:t>2	</a:t>
            </a:r>
            <a:r>
              <a:rPr lang="en-US" altLang="zh-CN" sz="650" spc="64" dirty="0">
                <a:solidFill>
                  <a:srgbClr val="fe0000"/>
                </a:solidFill>
                <a:latin typeface="Comic Sans MS"/>
                <a:ea typeface="Comic Sans MS"/>
              </a:rPr>
              <a:t>4</a:t>
            </a:r>
            <a:r>
              <a:rPr lang="en-US" altLang="zh-CN" sz="650" spc="30" dirty="0">
                <a:solidFill>
                  <a:srgbClr val="fe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650" spc="64" dirty="0">
                <a:solidFill>
                  <a:srgbClr val="fe0000"/>
                </a:solidFill>
                <a:latin typeface="Comic Sans MS"/>
                <a:ea typeface="Comic Sans MS"/>
              </a:rPr>
              <a:t>9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1682750" y="2877121"/>
            <a:ext cx="1354835" cy="137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8333"/>
              </a:lnSpc>
              <a:tabLst>
                <a:tab pos="124079" algn="l"/>
                <a:tab pos="562355" algn="l"/>
                <a:tab pos="694689" algn="l"/>
                <a:tab pos="1012570" algn="l"/>
                <a:tab pos="1140967" algn="l"/>
              </a:tabLst>
            </a:pPr>
            <a:r>
              <a:rPr lang="en-US" altLang="zh-CN" sz="500" spc="-5" dirty="0">
                <a:solidFill>
                  <a:srgbClr val="000000"/>
                </a:solidFill>
                <a:latin typeface="Comic Sans MS"/>
                <a:ea typeface="Comic Sans MS"/>
              </a:rPr>
              <a:t>2	</a:t>
            </a:r>
            <a:r>
              <a:rPr lang="en-US" altLang="zh-CN" sz="650" spc="50" dirty="0">
                <a:solidFill>
                  <a:srgbClr val="000000"/>
                </a:solidFill>
                <a:latin typeface="Times New Roman"/>
                <a:ea typeface="Times New Roman"/>
              </a:rPr>
              <a:t>s1	</a:t>
            </a:r>
            <a:r>
              <a:rPr lang="en-US" altLang="zh-CN" sz="500" spc="-5" dirty="0">
                <a:solidFill>
                  <a:srgbClr val="000000"/>
                </a:solidFill>
                <a:latin typeface="Comic Sans MS"/>
                <a:ea typeface="Comic Sans MS"/>
              </a:rPr>
              <a:t>4	</a:t>
            </a:r>
            <a:r>
              <a:rPr lang="en-US" altLang="zh-CN" sz="650" spc="50" dirty="0">
                <a:solidFill>
                  <a:srgbClr val="000000"/>
                </a:solidFill>
                <a:latin typeface="Times New Roman"/>
                <a:ea typeface="Times New Roman"/>
              </a:rPr>
              <a:t>s2	</a:t>
            </a:r>
            <a:r>
              <a:rPr lang="en-US" altLang="zh-CN" sz="500" spc="-5" dirty="0">
                <a:solidFill>
                  <a:srgbClr val="fe0000"/>
                </a:solidFill>
                <a:latin typeface="Comic Sans MS"/>
                <a:ea typeface="Comic Sans MS"/>
              </a:rPr>
              <a:t>9	</a:t>
            </a:r>
            <a:r>
              <a:rPr lang="en-US" altLang="zh-CN" sz="650" spc="30" dirty="0">
                <a:solidFill>
                  <a:srgbClr val="000000"/>
                </a:solidFill>
                <a:latin typeface="Times New Roman"/>
                <a:ea typeface="Times New Roman"/>
              </a:rPr>
              <a:t>s3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36" name="TextBox 136"/>
          <p:cNvSpPr txBox="1"/>
          <p:nvPr/>
        </p:nvSpPr>
        <p:spPr>
          <a:xfrm>
            <a:off x="802538" y="242872"/>
            <a:ext cx="3184748" cy="1742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3106">
              <a:lnSpc>
                <a:spcPct val="111666"/>
              </a:lnSpc>
            </a:pP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对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Min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节点的剪枝</a:t>
            </a:r>
            <a:r>
              <a:rPr lang="zh-CN" altLang="en-US" sz="2150" spc="-510" dirty="0">
                <a:solidFill>
                  <a:srgbClr val="552112"/>
                </a:solidFill>
                <a:latin typeface="宋体"/>
                <a:cs typeface="宋体"/>
              </a:rPr>
              <a:t> 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(β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5" dirty="0">
                <a:solidFill>
                  <a:srgbClr val="552112"/>
                </a:solidFill>
                <a:latin typeface="Palatino Linotype"/>
                <a:ea typeface="Palatino Linotype"/>
              </a:rPr>
              <a:t>cuts)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04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spc="5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6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64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节点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ea typeface="宋体"/>
              </a:rPr>
              <a:t>n:</a:t>
            </a:r>
          </a:p>
          <a:p>
            <a:pPr>
              <a:lnSpc>
                <a:spcPts val="509"/>
              </a:lnSpc>
            </a:pPr>
            <a:endParaRPr lang="en-US" dirty="0" smtClean="0"/>
          </a:p>
          <a:p>
            <a:pPr hangingPunct="0" marL="190500" indent="-170688">
              <a:lnSpc>
                <a:spcPct val="102499"/>
              </a:lnSpc>
            </a:pPr>
            <a:r>
              <a:rPr lang="en-US" altLang="zh-CN" sz="1100" spc="-44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6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65" dirty="0">
                <a:solidFill>
                  <a:srgbClr val="000000"/>
                </a:solidFill>
                <a:latin typeface="宋体"/>
                <a:ea typeface="宋体"/>
              </a:rPr>
              <a:t>设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到现在为止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节点的兄弟节点中值最高的</a:t>
            </a:r>
            <a:r>
              <a:rPr lang="zh-CN" altLang="en-US" sz="1100" spc="-3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50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zh-CN" altLang="en-US" sz="1100" spc="-65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评估节点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时是固定的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</a:p>
          <a:p>
            <a:pPr>
              <a:lnSpc>
                <a:spcPts val="534"/>
              </a:lnSpc>
            </a:pPr>
            <a:endParaRPr lang="en-US" dirty="0" smtClean="0"/>
          </a:p>
          <a:p>
            <a:pPr hangingPunct="0" marL="190500" indent="-170688">
              <a:lnSpc>
                <a:spcPct val="102499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6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设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β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是到现在为止节点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的子节点中值最低的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(changes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as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children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examined)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1730375" y="2140423"/>
            <a:ext cx="466920" cy="106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6250"/>
              </a:lnSpc>
              <a:tabLst>
                <a:tab pos="168275" algn="l"/>
              </a:tabLst>
            </a:pPr>
            <a:r>
              <a:rPr lang="en-US" altLang="zh-CN" sz="600" spc="30" dirty="0">
                <a:solidFill>
                  <a:srgbClr val="000000"/>
                </a:solidFill>
                <a:latin typeface="Times New Roman"/>
                <a:ea typeface="Times New Roman"/>
              </a:rPr>
              <a:t>s0	</a:t>
            </a:r>
            <a:r>
              <a:rPr lang="en-US" altLang="zh-CN" sz="600" spc="-25" dirty="0">
                <a:solidFill>
                  <a:srgbClr val="000000"/>
                </a:solidFill>
                <a:latin typeface="Comic Sans MS"/>
                <a:ea typeface="Comic Sans MS"/>
              </a:rPr>
              <a:t>α</a:t>
            </a:r>
            <a:r>
              <a:rPr lang="en-US" altLang="zh-CN" sz="600" spc="-2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600" spc="-25" dirty="0">
                <a:solidFill>
                  <a:srgbClr val="000000"/>
                </a:solidFill>
                <a:latin typeface="Comic Sans MS"/>
                <a:ea typeface="Comic Sans MS"/>
              </a:rPr>
              <a:t>=10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1336294" y="2514952"/>
            <a:ext cx="96519" cy="253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00" spc="25" dirty="0">
                <a:solidFill>
                  <a:srgbClr val="000000"/>
                </a:solidFill>
                <a:latin typeface="Times New Roman"/>
                <a:ea typeface="Times New Roman"/>
              </a:rPr>
              <a:t>s1</a:t>
            </a:r>
          </a:p>
          <a:p>
            <a:pPr>
              <a:lnSpc>
                <a:spcPts val="490"/>
              </a:lnSpc>
            </a:pPr>
            <a:endParaRPr lang="en-US" dirty="0" smtClean="0"/>
          </a:p>
          <a:p>
            <a:pPr marL="0">
              <a:lnSpc>
                <a:spcPct val="118750"/>
              </a:lnSpc>
            </a:pPr>
            <a:r>
              <a:rPr lang="en-US" altLang="zh-CN" sz="550" spc="-5" dirty="0">
                <a:solidFill>
                  <a:srgbClr val="000000"/>
                </a:solidFill>
                <a:latin typeface="Comic Sans MS"/>
                <a:ea typeface="Comic Sans MS"/>
              </a:rPr>
              <a:t>10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2068702" y="2508856"/>
            <a:ext cx="127000" cy="91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00" spc="15" dirty="0">
                <a:solidFill>
                  <a:srgbClr val="fe0000"/>
                </a:solidFill>
                <a:latin typeface="Times New Roman"/>
                <a:ea typeface="Times New Roman"/>
              </a:rPr>
              <a:t>s13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2244598" y="2490973"/>
            <a:ext cx="153696" cy="105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5833"/>
              </a:lnSpc>
            </a:pPr>
            <a:r>
              <a:rPr lang="en-US" altLang="zh-CN" sz="600" spc="-5" dirty="0">
                <a:solidFill>
                  <a:srgbClr val="000000"/>
                </a:solidFill>
                <a:latin typeface="Comic Sans MS"/>
                <a:ea typeface="Comic Sans MS"/>
              </a:rPr>
              <a:t>β</a:t>
            </a:r>
            <a:r>
              <a:rPr lang="en-US" altLang="zh-CN" sz="600" spc="-9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600" spc="-5" dirty="0">
                <a:solidFill>
                  <a:srgbClr val="000000"/>
                </a:solidFill>
                <a:latin typeface="Comic Sans MS"/>
                <a:ea typeface="Comic Sans MS"/>
              </a:rPr>
              <a:t>=5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2818764" y="2508856"/>
            <a:ext cx="127000" cy="91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00" spc="15" dirty="0">
                <a:solidFill>
                  <a:srgbClr val="000000"/>
                </a:solidFill>
                <a:latin typeface="Times New Roman"/>
                <a:ea typeface="Times New Roman"/>
              </a:rPr>
              <a:t>s16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3427221" y="2375149"/>
            <a:ext cx="316360" cy="316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956">
              <a:lnSpc>
                <a:spcPct val="115833"/>
              </a:lnSpc>
            </a:pPr>
            <a:r>
              <a:rPr lang="en-US" altLang="zh-CN" sz="600" dirty="0">
                <a:solidFill>
                  <a:srgbClr val="000000"/>
                </a:solidFill>
                <a:latin typeface="Comic Sans MS"/>
                <a:ea typeface="Comic Sans MS"/>
              </a:rPr>
              <a:t>A</a:t>
            </a:r>
            <a:r>
              <a:rPr lang="en-US" altLang="zh-CN" sz="600" spc="-69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600" dirty="0">
                <a:solidFill>
                  <a:srgbClr val="000000"/>
                </a:solidFill>
                <a:latin typeface="Comic Sans MS"/>
                <a:ea typeface="Comic Sans MS"/>
              </a:rPr>
              <a:t>(max)</a:t>
            </a:r>
          </a:p>
          <a:p>
            <a:pPr hangingPunct="0" marL="0" indent="41148">
              <a:lnSpc>
                <a:spcPct val="108333"/>
              </a:lnSpc>
              <a:spcBef>
                <a:spcPts val="100"/>
              </a:spcBef>
            </a:pPr>
            <a:r>
              <a:rPr lang="en-US" altLang="zh-CN" sz="600" spc="25" dirty="0">
                <a:solidFill>
                  <a:srgbClr val="000000"/>
                </a:solidFill>
                <a:latin typeface="Comic Sans MS"/>
                <a:ea typeface="Comic Sans MS"/>
              </a:rPr>
              <a:t>B</a:t>
            </a:r>
            <a:r>
              <a:rPr lang="en-US" altLang="zh-CN" sz="600" spc="-119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600" spc="20" dirty="0">
                <a:solidFill>
                  <a:srgbClr val="000000"/>
                </a:solidFill>
                <a:latin typeface="Comic Sans MS"/>
                <a:ea typeface="Comic Sans MS"/>
              </a:rPr>
              <a:t>(min)</a:t>
            </a:r>
            <a:r>
              <a:rPr lang="en-US" altLang="zh-CN" sz="6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600" spc="-5" dirty="0">
                <a:solidFill>
                  <a:srgbClr val="000000"/>
                </a:solidFill>
                <a:latin typeface="Comic Sans MS"/>
                <a:ea typeface="Comic Sans MS"/>
              </a:rPr>
              <a:t>termi</a:t>
            </a:r>
            <a:r>
              <a:rPr lang="en-US" altLang="zh-CN" sz="600" spc="-5" dirty="0">
                <a:solidFill>
                  <a:srgbClr val="000000"/>
                </a:solidFill>
                <a:latin typeface="Comic Sans MS"/>
                <a:ea typeface="Comic Sans MS"/>
              </a:rPr>
              <a:t>nal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1970277" y="2824628"/>
            <a:ext cx="88900" cy="259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00" spc="25" dirty="0">
                <a:solidFill>
                  <a:srgbClr val="000000"/>
                </a:solidFill>
                <a:latin typeface="Times New Roman"/>
                <a:ea typeface="Times New Roman"/>
              </a:rPr>
              <a:t>s2</a:t>
            </a:r>
          </a:p>
          <a:p>
            <a:pPr>
              <a:lnSpc>
                <a:spcPts val="540"/>
              </a:lnSpc>
            </a:pPr>
            <a:endParaRPr lang="en-US" dirty="0" smtClean="0"/>
          </a:p>
          <a:p>
            <a:pPr marL="0" indent="27432">
              <a:lnSpc>
                <a:spcPct val="118750"/>
              </a:lnSpc>
            </a:pPr>
            <a:r>
              <a:rPr lang="en-US" altLang="zh-CN" sz="550" spc="-5" dirty="0">
                <a:solidFill>
                  <a:srgbClr val="000000"/>
                </a:solidFill>
                <a:latin typeface="Comic Sans MS"/>
                <a:ea typeface="Comic Sans MS"/>
              </a:rPr>
              <a:t>5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2468626" y="2824628"/>
            <a:ext cx="88900" cy="259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00" spc="25" dirty="0">
                <a:solidFill>
                  <a:srgbClr val="000000"/>
                </a:solidFill>
                <a:latin typeface="Times New Roman"/>
                <a:ea typeface="Times New Roman"/>
              </a:rPr>
              <a:t>s6</a:t>
            </a:r>
          </a:p>
          <a:p>
            <a:pPr>
              <a:lnSpc>
                <a:spcPts val="540"/>
              </a:lnSpc>
            </a:pPr>
            <a:endParaRPr lang="en-US" dirty="0" smtClean="0"/>
          </a:p>
          <a:p>
            <a:pPr marL="0">
              <a:lnSpc>
                <a:spcPct val="118750"/>
              </a:lnSpc>
            </a:pPr>
            <a:r>
              <a:rPr lang="en-US" altLang="zh-CN" sz="550" spc="-5" dirty="0">
                <a:solidFill>
                  <a:srgbClr val="000000"/>
                </a:solidFill>
                <a:latin typeface="Comic Sans MS"/>
                <a:ea typeface="Comic Sans MS"/>
              </a:rPr>
              <a:t>3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47" name="TextBox 147"/>
          <p:cNvSpPr txBox="1"/>
          <p:nvPr/>
        </p:nvSpPr>
        <p:spPr>
          <a:xfrm>
            <a:off x="628802" y="242872"/>
            <a:ext cx="3735523" cy="13187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6842">
              <a:lnSpc>
                <a:spcPct val="111666"/>
              </a:lnSpc>
            </a:pP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对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Min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节点的剪枝</a:t>
            </a:r>
            <a:r>
              <a:rPr lang="zh-CN" altLang="en-US" sz="2150" spc="-510" dirty="0">
                <a:solidFill>
                  <a:srgbClr val="552112"/>
                </a:solidFill>
                <a:latin typeface="宋体"/>
                <a:cs typeface="宋体"/>
              </a:rPr>
              <a:t> 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(β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5" dirty="0">
                <a:solidFill>
                  <a:srgbClr val="552112"/>
                </a:solidFill>
                <a:latin typeface="Palatino Linotype"/>
                <a:ea typeface="Palatino Linotype"/>
              </a:rPr>
              <a:t>cuts)</a:t>
            </a:r>
          </a:p>
          <a:p>
            <a:pPr>
              <a:lnSpc>
                <a:spcPts val="19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50" spc="-3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185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如果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β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变得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≤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-3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那么可以停止扩展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的子节点</a:t>
            </a:r>
          </a:p>
          <a:p>
            <a:pPr marL="0">
              <a:lnSpc>
                <a:spcPct val="85416"/>
              </a:lnSpc>
            </a:pPr>
            <a:r>
              <a:rPr lang="en-US" altLang="zh-CN" sz="1950" spc="2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195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节点一定不会选择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节点，因为它会优先选择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节点值</a:t>
            </a:r>
          </a:p>
          <a:p>
            <a:pPr marL="0" indent="172211">
              <a:lnSpc>
                <a:spcPct val="100000"/>
              </a:lnSpc>
            </a:pP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更高的兄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弟节点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2393950" y="1774763"/>
            <a:ext cx="450633" cy="106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86435" algn="l"/>
              </a:tabLst>
            </a:pPr>
            <a:r>
              <a:rPr lang="en-US" altLang="zh-CN" sz="700" spc="-30" dirty="0">
                <a:solidFill>
                  <a:srgbClr val="000000"/>
                </a:solidFill>
                <a:latin typeface="Times New Roman"/>
                <a:ea typeface="Times New Roman"/>
              </a:rPr>
              <a:t>P	</a:t>
            </a:r>
            <a:r>
              <a:rPr lang="en-US" altLang="zh-CN" sz="500" dirty="0">
                <a:solidFill>
                  <a:srgbClr val="000000"/>
                </a:solidFill>
                <a:latin typeface="Comic Sans MS"/>
                <a:ea typeface="Comic Sans MS"/>
              </a:rPr>
              <a:t>α</a:t>
            </a:r>
            <a:r>
              <a:rPr lang="en-US" altLang="zh-CN" sz="500" spc="-4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500" dirty="0">
                <a:solidFill>
                  <a:srgbClr val="007f00"/>
                </a:solidFill>
                <a:latin typeface="Comic Sans MS"/>
                <a:ea typeface="Comic Sans MS"/>
              </a:rPr>
              <a:t>=</a:t>
            </a:r>
            <a:r>
              <a:rPr lang="en-US" altLang="zh-CN" sz="500" spc="-44" dirty="0">
                <a:solidFill>
                  <a:srgbClr val="007f00"/>
                </a:solidFill>
                <a:latin typeface="Comic Sans MS"/>
                <a:cs typeface="Comic Sans MS"/>
              </a:rPr>
              <a:t> </a:t>
            </a:r>
            <a:r>
              <a:rPr lang="en-US" altLang="zh-CN" sz="500" dirty="0">
                <a:solidFill>
                  <a:srgbClr val="007f00"/>
                </a:solidFill>
                <a:latin typeface="Comic Sans MS"/>
                <a:ea typeface="Comic Sans MS"/>
              </a:rPr>
              <a:t>7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1476502" y="2135091"/>
            <a:ext cx="1690259" cy="130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2083"/>
              </a:lnSpc>
              <a:tabLst>
                <a:tab pos="257555" algn="l"/>
                <a:tab pos="507746" algn="l"/>
                <a:tab pos="998474" algn="l"/>
                <a:tab pos="1178940" algn="l"/>
              </a:tabLst>
            </a:pPr>
            <a:r>
              <a:rPr lang="en-US" altLang="zh-CN" sz="500" spc="-5" dirty="0">
                <a:solidFill>
                  <a:srgbClr val="000000"/>
                </a:solidFill>
                <a:latin typeface="Comic Sans MS"/>
                <a:ea typeface="Comic Sans MS"/>
              </a:rPr>
              <a:t>6	</a:t>
            </a:r>
            <a:r>
              <a:rPr lang="en-US" altLang="zh-CN" sz="500" spc="-5" dirty="0">
                <a:solidFill>
                  <a:srgbClr val="000000"/>
                </a:solidFill>
                <a:latin typeface="Comic Sans MS"/>
                <a:ea typeface="Comic Sans MS"/>
              </a:rPr>
              <a:t>2	</a:t>
            </a:r>
            <a:r>
              <a:rPr lang="en-US" altLang="zh-CN" sz="500" spc="-5" dirty="0">
                <a:solidFill>
                  <a:srgbClr val="007f00"/>
                </a:solidFill>
                <a:latin typeface="Comic Sans MS"/>
                <a:ea typeface="Comic Sans MS"/>
              </a:rPr>
              <a:t>7	</a:t>
            </a:r>
            <a:r>
              <a:rPr lang="en-US" altLang="zh-CN" sz="700" spc="10" dirty="0">
                <a:solidFill>
                  <a:srgbClr val="fe0000"/>
                </a:solidFill>
                <a:latin typeface="Times New Roman"/>
                <a:ea typeface="Times New Roman"/>
              </a:rPr>
              <a:t>n	</a:t>
            </a:r>
            <a:r>
              <a:rPr lang="en-US" altLang="zh-CN" sz="700" dirty="0">
                <a:solidFill>
                  <a:srgbClr val="000000"/>
                </a:solidFill>
                <a:latin typeface="Comic Sans MS"/>
                <a:ea typeface="Comic Sans MS"/>
              </a:rPr>
              <a:t>β</a:t>
            </a:r>
            <a:r>
              <a:rPr lang="en-US" altLang="zh-CN" sz="700" spc="2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700" dirty="0">
                <a:solidFill>
                  <a:srgbClr val="fe0000"/>
                </a:solidFill>
                <a:latin typeface="Comic Sans MS"/>
                <a:ea typeface="Comic Sans MS"/>
              </a:rPr>
              <a:t>=</a:t>
            </a:r>
            <a:r>
              <a:rPr lang="en-US" altLang="zh-CN" sz="700" spc="25" dirty="0">
                <a:solidFill>
                  <a:srgbClr val="fe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700" dirty="0">
                <a:solidFill>
                  <a:srgbClr val="fe0000"/>
                </a:solidFill>
                <a:latin typeface="Comic Sans MS"/>
                <a:ea typeface="Comic Sans MS"/>
              </a:rPr>
              <a:t>9</a:t>
            </a:r>
            <a:r>
              <a:rPr lang="en-US" altLang="zh-CN" sz="700" spc="25" dirty="0">
                <a:solidFill>
                  <a:srgbClr val="fe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700" dirty="0">
                <a:solidFill>
                  <a:srgbClr val="fe0000"/>
                </a:solidFill>
                <a:latin typeface="Comic Sans MS"/>
                <a:ea typeface="Comic Sans MS"/>
              </a:rPr>
              <a:t>8</a:t>
            </a:r>
            <a:r>
              <a:rPr lang="en-US" altLang="zh-CN" sz="700" spc="25" dirty="0">
                <a:solidFill>
                  <a:srgbClr val="fe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700" dirty="0">
                <a:solidFill>
                  <a:srgbClr val="fe0000"/>
                </a:solidFill>
                <a:latin typeface="Comic Sans MS"/>
                <a:ea typeface="Comic Sans MS"/>
              </a:rPr>
              <a:t>3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1825498" y="2522277"/>
            <a:ext cx="1373632" cy="1435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4583"/>
              </a:lnSpc>
              <a:tabLst>
                <a:tab pos="125475" algn="l"/>
                <a:tab pos="569341" algn="l"/>
                <a:tab pos="703072" algn="l"/>
                <a:tab pos="1025270" algn="l"/>
                <a:tab pos="1155191" algn="l"/>
              </a:tabLst>
            </a:pPr>
            <a:r>
              <a:rPr lang="en-US" altLang="zh-CN" sz="500" spc="-5" dirty="0">
                <a:solidFill>
                  <a:srgbClr val="000000"/>
                </a:solidFill>
                <a:latin typeface="Comic Sans MS"/>
                <a:ea typeface="Comic Sans MS"/>
              </a:rPr>
              <a:t>9	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</a:rPr>
              <a:t>s1	</a:t>
            </a:r>
            <a:r>
              <a:rPr lang="en-US" altLang="zh-CN" sz="500" spc="-5" dirty="0">
                <a:solidFill>
                  <a:srgbClr val="000000"/>
                </a:solidFill>
                <a:latin typeface="Comic Sans MS"/>
                <a:ea typeface="Comic Sans MS"/>
              </a:rPr>
              <a:t>8	</a:t>
            </a:r>
            <a:r>
              <a:rPr lang="en-US" altLang="zh-CN" sz="700" spc="44" dirty="0">
                <a:solidFill>
                  <a:srgbClr val="000000"/>
                </a:solidFill>
                <a:latin typeface="Times New Roman"/>
                <a:ea typeface="Times New Roman"/>
              </a:rPr>
              <a:t>s2	</a:t>
            </a:r>
            <a:r>
              <a:rPr lang="en-US" altLang="zh-CN" sz="500" spc="-5" dirty="0">
                <a:solidFill>
                  <a:srgbClr val="fe0000"/>
                </a:solidFill>
                <a:latin typeface="Comic Sans MS"/>
                <a:ea typeface="Comic Sans MS"/>
              </a:rPr>
              <a:t>3	</a:t>
            </a:r>
            <a:r>
              <a:rPr lang="en-US" altLang="zh-CN" sz="700" spc="25" dirty="0">
                <a:solidFill>
                  <a:srgbClr val="000000"/>
                </a:solidFill>
                <a:latin typeface="Times New Roman"/>
                <a:ea typeface="Times New Roman"/>
              </a:rPr>
              <a:t>s3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833018" y="2975972"/>
            <a:ext cx="3238365" cy="3513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04583"/>
              </a:lnSpc>
            </a:pPr>
            <a:r>
              <a:rPr lang="en-US" altLang="zh-CN" sz="1100" spc="-6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8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放大一点来说</a:t>
            </a:r>
            <a:r>
              <a:rPr lang="zh-CN" altLang="en-US" sz="1100" spc="-50" dirty="0">
                <a:solidFill>
                  <a:srgbClr val="000000"/>
                </a:solidFill>
                <a:latin typeface="宋体"/>
                <a:ea typeface="宋体"/>
              </a:rPr>
              <a:t>,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节点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n,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如果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β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变得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85" dirty="0">
                <a:solidFill>
                  <a:srgbClr val="000000"/>
                </a:solidFill>
                <a:latin typeface="宋体"/>
                <a:ea typeface="宋体"/>
              </a:rPr>
              <a:t>≤</a:t>
            </a:r>
            <a:r>
              <a:rPr lang="zh-CN" altLang="en-US" sz="1100" spc="-5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某个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祖先节点的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值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,</a:t>
            </a:r>
            <a:r>
              <a:rPr lang="zh-CN" altLang="en-US" sz="1100" spc="-2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那么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节点的扩展就可以停止了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4335526" y="3242252"/>
            <a:ext cx="1277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40054" y="242872"/>
            <a:ext cx="3517664" cy="26533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5590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搜索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问题的泛化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6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至今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我们考虑的搜索问题都假设智能体对环境有完全的控制</a:t>
            </a:r>
          </a:p>
          <a:p>
            <a:pPr>
              <a:lnSpc>
                <a:spcPts val="665"/>
              </a:lnSpc>
            </a:pPr>
            <a:endParaRPr lang="en-US" dirty="0" smtClean="0"/>
          </a:p>
          <a:p>
            <a:pPr marL="0" indent="276148">
              <a:lnSpc>
                <a:spcPct val="109583"/>
              </a:lnSpc>
            </a:pPr>
            <a:r>
              <a:rPr lang="en-US" altLang="zh-CN" sz="1000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en-US" altLang="zh-CN" sz="1000" spc="-35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除非智能体做出改变环境的行为，否则状态不会改变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39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这种假设并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不总是合理的</a:t>
            </a:r>
          </a:p>
          <a:p>
            <a:pPr>
              <a:lnSpc>
                <a:spcPts val="665"/>
              </a:lnSpc>
            </a:pPr>
            <a:endParaRPr lang="en-US" dirty="0" smtClean="0"/>
          </a:p>
          <a:p>
            <a:pPr marL="0" indent="276148">
              <a:lnSpc>
                <a:spcPct val="109583"/>
              </a:lnSpc>
            </a:pPr>
            <a:r>
              <a:rPr lang="en-US" altLang="zh-CN" sz="1000" spc="-5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en-US" altLang="zh-CN" sz="1000" spc="-36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可能存在利益与你的智能体相违背的其他智能体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45"/>
              </a:lnSpc>
            </a:pPr>
            <a:endParaRPr lang="en-US" dirty="0" smtClean="0"/>
          </a:p>
          <a:p>
            <a:pPr hangingPunct="0" marL="0">
              <a:lnSpc>
                <a:spcPct val="139999"/>
              </a:lnSpc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在这种情况下，我们需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要通过扩展搜索的视角（泛化）来处理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不是由我们的智能体所控制的状态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的变化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64482" y="3242252"/>
            <a:ext cx="18414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5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54" name="TextBox 154"/>
          <p:cNvSpPr txBox="1"/>
          <p:nvPr/>
        </p:nvSpPr>
        <p:spPr>
          <a:xfrm>
            <a:off x="815644" y="242872"/>
            <a:ext cx="3703725" cy="313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Alpha</a:t>
            </a:r>
            <a:r>
              <a:rPr lang="en-US" altLang="zh-CN" sz="2150" spc="2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beta</a:t>
            </a:r>
            <a:r>
              <a:rPr lang="zh-CN" altLang="en-US" sz="2150" spc="30" dirty="0">
                <a:solidFill>
                  <a:srgbClr val="552112"/>
                </a:solidFill>
                <a:latin typeface="宋体"/>
                <a:ea typeface="宋体"/>
              </a:rPr>
              <a:t>剪枝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的泛化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85"/>
              </a:lnSpc>
            </a:pPr>
            <a:endParaRPr lang="en-US" dirty="0" smtClean="0"/>
          </a:p>
          <a:p>
            <a:pPr hangingPunct="0" marL="1032967">
              <a:lnSpc>
                <a:spcPct val="102499"/>
              </a:lnSpc>
            </a:pP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定理：如果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35" dirty="0">
                <a:solidFill>
                  <a:srgbClr val="000000"/>
                </a:solidFill>
                <a:latin typeface="宋体"/>
                <a:ea typeface="宋体"/>
              </a:rPr>
              <a:t>(m')</a:t>
            </a:r>
            <a:r>
              <a:rPr lang="zh-CN" altLang="en-US" sz="1100" spc="-3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35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lang="zh-CN" altLang="en-US" sz="1100" spc="-3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35" dirty="0">
                <a:solidFill>
                  <a:srgbClr val="000000"/>
                </a:solidFill>
                <a:latin typeface="宋体"/>
                <a:ea typeface="宋体"/>
              </a:rPr>
              <a:t>U</a:t>
            </a:r>
            <a:r>
              <a:rPr lang="zh-CN" altLang="en-US" sz="1100" spc="-3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35" dirty="0">
                <a:solidFill>
                  <a:srgbClr val="000000"/>
                </a:solidFill>
                <a:latin typeface="宋体"/>
                <a:ea typeface="宋体"/>
              </a:rPr>
              <a:t>(m)</a:t>
            </a:r>
            <a:r>
              <a:rPr lang="zh-CN" altLang="en-US" sz="1100" spc="-3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≥</a:t>
            </a:r>
            <a:r>
              <a:rPr lang="zh-CN" altLang="en-US" sz="1100" spc="-3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100" spc="-35" dirty="0">
                <a:solidFill>
                  <a:srgbClr val="000000"/>
                </a:solidFill>
                <a:latin typeface="Times New Roman"/>
                <a:ea typeface="Times New Roman"/>
              </a:rPr>
              <a:t>β</a:t>
            </a:r>
            <a:r>
              <a:rPr lang="en-US" altLang="zh-CN" sz="11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100" spc="-35" dirty="0">
                <a:solidFill>
                  <a:srgbClr val="000000"/>
                </a:solidFill>
                <a:latin typeface="宋体"/>
                <a:ea typeface="宋体"/>
              </a:rPr>
              <a:t>(n),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那么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节点可以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被剪枝</a:t>
            </a:r>
          </a:p>
          <a:p>
            <a:pPr marL="0" indent="1078687">
              <a:lnSpc>
                <a:spcPct val="110833"/>
              </a:lnSpc>
              <a:spcBef>
                <a:spcPts val="234"/>
              </a:spcBef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使用归纳法来证明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hangingPunct="0" marL="1250899" indent="-172211">
              <a:lnSpc>
                <a:spcPct val="10458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6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Base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case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:</a:t>
            </a:r>
            <a:r>
              <a:rPr lang="zh-CN" altLang="en-US" sz="1100" spc="-3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m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'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'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显然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节点可以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被剪枝</a:t>
            </a:r>
          </a:p>
          <a:p>
            <a:pPr>
              <a:lnSpc>
                <a:spcPts val="559"/>
              </a:lnSpc>
            </a:pPr>
            <a:endParaRPr lang="en-US" dirty="0" smtClean="0"/>
          </a:p>
          <a:p>
            <a:pPr marL="0" indent="1078687">
              <a:lnSpc>
                <a:spcPct val="110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3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接下来是归纳法的步骤：</a:t>
            </a:r>
          </a:p>
          <a:p>
            <a:pPr>
              <a:lnSpc>
                <a:spcPts val="425"/>
              </a:lnSpc>
            </a:pPr>
            <a:endParaRPr lang="en-US" dirty="0" smtClean="0"/>
          </a:p>
          <a:p>
            <a:pPr hangingPunct="0" marL="1250899" indent="-172211">
              <a:lnSpc>
                <a:spcPct val="103333"/>
              </a:lnSpc>
            </a:pPr>
            <a:r>
              <a:rPr lang="en-US" altLang="zh-CN" sz="1100" spc="-8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11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Case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5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: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14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(n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'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100" spc="-60" dirty="0">
                <a:solidFill>
                  <a:srgbClr val="000000"/>
                </a:solidFill>
                <a:latin typeface="Times New Roman"/>
                <a:ea typeface="Times New Roman"/>
              </a:rPr>
              <a:t>β</a:t>
            </a:r>
            <a:r>
              <a:rPr lang="en-US" altLang="zh-CN" sz="11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100" spc="-55" dirty="0">
                <a:solidFill>
                  <a:srgbClr val="000000"/>
                </a:solidFill>
                <a:latin typeface="宋体"/>
                <a:ea typeface="宋体"/>
              </a:rPr>
              <a:t>(n)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114" dirty="0">
                <a:solidFill>
                  <a:srgbClr val="000000"/>
                </a:solidFill>
                <a:latin typeface="宋体"/>
                <a:ea typeface="宋体"/>
              </a:rPr>
              <a:t>的其它子节</a:t>
            </a:r>
            <a:br/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点不影响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U</a:t>
            </a:r>
            <a:r>
              <a:rPr lang="zh-CN" altLang="en-US" sz="1100" spc="-20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n')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所以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可以被剪枝</a:t>
            </a:r>
          </a:p>
          <a:p>
            <a:pPr>
              <a:lnSpc>
                <a:spcPts val="665"/>
              </a:lnSpc>
            </a:pPr>
            <a:endParaRPr lang="en-US" dirty="0" smtClean="0"/>
          </a:p>
          <a:p>
            <a:pPr marL="0" indent="1078687">
              <a:lnSpc>
                <a:spcPct val="100000"/>
              </a:lnSpc>
            </a:pPr>
            <a:r>
              <a:rPr lang="en-US" altLang="zh-CN" sz="1100" spc="-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13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Case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: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35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(n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ea typeface="宋体"/>
              </a:rPr>
              <a:t>'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100" spc="-69" dirty="0">
                <a:solidFill>
                  <a:srgbClr val="000000"/>
                </a:solidFill>
                <a:latin typeface="Times New Roman"/>
                <a:ea typeface="Times New Roman"/>
              </a:rPr>
              <a:t>β</a:t>
            </a:r>
            <a:r>
              <a:rPr lang="en-US" altLang="zh-CN" sz="11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(n)</a:t>
            </a:r>
            <a:r>
              <a:rPr lang="zh-CN" altLang="en-US" sz="1100" spc="-65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35" dirty="0">
                <a:solidFill>
                  <a:srgbClr val="000000"/>
                </a:solidFill>
                <a:latin typeface="宋体"/>
                <a:ea typeface="宋体"/>
              </a:rPr>
              <a:t>那么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U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ea typeface="宋体"/>
              </a:rPr>
              <a:t>(m)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29" dirty="0">
                <a:solidFill>
                  <a:srgbClr val="000000"/>
                </a:solidFill>
                <a:latin typeface="宋体"/>
                <a:ea typeface="宋体"/>
              </a:rPr>
              <a:t>≥</a:t>
            </a:r>
          </a:p>
          <a:p>
            <a:pPr hangingPunct="0" marL="1250899">
              <a:lnSpc>
                <a:spcPct val="103333"/>
              </a:lnSpc>
            </a:pPr>
            <a:r>
              <a:rPr lang="en-US" altLang="zh-CN" sz="1100" spc="-65" dirty="0">
                <a:solidFill>
                  <a:srgbClr val="000000"/>
                </a:solidFill>
                <a:latin typeface="Times New Roman"/>
                <a:ea typeface="Times New Roman"/>
              </a:rPr>
              <a:t>β</a:t>
            </a:r>
            <a:r>
              <a:rPr lang="en-US" altLang="zh-CN" sz="11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100" spc="-65" dirty="0">
                <a:solidFill>
                  <a:srgbClr val="000000"/>
                </a:solidFill>
                <a:latin typeface="宋体"/>
                <a:ea typeface="宋体"/>
              </a:rPr>
              <a:t>(n)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25" dirty="0">
                <a:solidFill>
                  <a:srgbClr val="000000"/>
                </a:solidFill>
                <a:latin typeface="宋体"/>
                <a:ea typeface="宋体"/>
              </a:rPr>
              <a:t>α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5" dirty="0">
                <a:solidFill>
                  <a:srgbClr val="000000"/>
                </a:solidFill>
                <a:latin typeface="宋体"/>
                <a:ea typeface="宋体"/>
              </a:rPr>
              <a:t>(n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'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29" dirty="0">
                <a:solidFill>
                  <a:srgbClr val="000000"/>
                </a:solidFill>
                <a:latin typeface="宋体"/>
                <a:ea typeface="宋体"/>
              </a:rPr>
              <a:t>≥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100" spc="-65" dirty="0">
                <a:solidFill>
                  <a:srgbClr val="000000"/>
                </a:solidFill>
                <a:latin typeface="Times New Roman"/>
                <a:ea typeface="Times New Roman"/>
              </a:rPr>
              <a:t>β</a:t>
            </a:r>
            <a:r>
              <a:rPr lang="en-US" altLang="zh-CN" sz="11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100" spc="-60" dirty="0">
                <a:solidFill>
                  <a:srgbClr val="000000"/>
                </a:solidFill>
                <a:latin typeface="宋体"/>
                <a:ea typeface="宋体"/>
              </a:rPr>
              <a:t>(n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ea typeface="宋体"/>
              </a:rPr>
              <a:t>''</a:t>
            </a:r>
            <a:r>
              <a:rPr lang="zh-CN" altLang="en-US" sz="1100" spc="-64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lang="zh-CN" altLang="en-US" sz="1100" spc="-65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-6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125" dirty="0">
                <a:solidFill>
                  <a:srgbClr val="000000"/>
                </a:solidFill>
                <a:latin typeface="宋体"/>
                <a:ea typeface="宋体"/>
              </a:rPr>
              <a:t>根据归纳法</a:t>
            </a:r>
            <a:r>
              <a:rPr lang="zh-CN" altLang="en-US" sz="1100" spc="-135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n''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可以被剪枝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所以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也可以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被剪枝</a:t>
            </a:r>
          </a:p>
          <a:p>
            <a:pPr marL="0" indent="3519881">
              <a:lnSpc>
                <a:spcPct val="100000"/>
              </a:lnSpc>
              <a:spcBef>
                <a:spcPts val="329"/>
              </a:spcBef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56" name="TextBox 156"/>
          <p:cNvSpPr txBox="1"/>
          <p:nvPr/>
        </p:nvSpPr>
        <p:spPr>
          <a:xfrm>
            <a:off x="815644" y="242872"/>
            <a:ext cx="2872337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Alpha</a:t>
            </a:r>
            <a:r>
              <a:rPr lang="en-US" altLang="zh-CN" sz="2150" spc="2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beta</a:t>
            </a:r>
            <a:r>
              <a:rPr lang="zh-CN" altLang="en-US" sz="2150" spc="30" dirty="0">
                <a:solidFill>
                  <a:srgbClr val="552112"/>
                </a:solidFill>
                <a:latin typeface="宋体"/>
                <a:ea typeface="宋体"/>
              </a:rPr>
              <a:t>剪枝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的实现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59" name="TextBox 159"/>
          <p:cNvSpPr txBox="1"/>
          <p:nvPr/>
        </p:nvSpPr>
        <p:spPr>
          <a:xfrm>
            <a:off x="805586" y="242872"/>
            <a:ext cx="3476460" cy="2394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一步步运行</a:t>
            </a:r>
            <a:r>
              <a:rPr lang="en-US" altLang="zh-CN" sz="2150" spc="15" dirty="0">
                <a:solidFill>
                  <a:srgbClr val="552112"/>
                </a:solidFill>
                <a:latin typeface="Palatino Linotype"/>
                <a:ea typeface="Palatino Linotype"/>
              </a:rPr>
              <a:t>Alpha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beta</a:t>
            </a: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剪枝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5"/>
              </a:lnSpc>
            </a:pPr>
            <a:endParaRPr lang="en-US" dirty="0" smtClean="0"/>
          </a:p>
          <a:p>
            <a:pPr hangingPunct="0" marL="0">
              <a:lnSpc>
                <a:spcPct val="149583"/>
              </a:lnSpc>
            </a:pPr>
            <a:r>
              <a:rPr lang="en-US" altLang="zh-CN" sz="950" spc="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200" spc="89" dirty="0">
                <a:solidFill>
                  <a:srgbClr val="000000"/>
                </a:solidFill>
                <a:latin typeface="宋体"/>
                <a:ea typeface="宋体"/>
              </a:rPr>
              <a:t>记录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200" spc="89" dirty="0">
                <a:solidFill>
                  <a:srgbClr val="000000"/>
                </a:solidFill>
                <a:latin typeface="宋体"/>
                <a:ea typeface="宋体"/>
              </a:rPr>
              <a:t>节点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200" spc="89" dirty="0">
                <a:solidFill>
                  <a:srgbClr val="000000"/>
                </a:solidFill>
                <a:latin typeface="宋体"/>
                <a:ea typeface="宋体"/>
              </a:rPr>
              <a:t>值的变化和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200" spc="94" dirty="0">
                <a:solidFill>
                  <a:srgbClr val="000000"/>
                </a:solidFill>
                <a:latin typeface="宋体"/>
                <a:ea typeface="宋体"/>
              </a:rPr>
              <a:t>节点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beta</a:t>
            </a:r>
            <a:r>
              <a:rPr lang="zh-CN" altLang="en-US" sz="1200" spc="89" dirty="0">
                <a:solidFill>
                  <a:srgbClr val="000000"/>
                </a:solidFill>
                <a:latin typeface="宋体"/>
                <a:ea typeface="宋体"/>
              </a:rPr>
              <a:t>值的</a:t>
            </a:r>
            <a:r>
              <a:rPr lang="zh-CN" altLang="en-US" sz="1200" spc="-5" dirty="0">
                <a:solidFill>
                  <a:srgbClr val="000000"/>
                </a:solidFill>
                <a:latin typeface="宋体"/>
                <a:ea typeface="宋体"/>
              </a:rPr>
              <a:t>变化</a:t>
            </a:r>
          </a:p>
          <a:p>
            <a:pPr hangingPunct="0" marL="0">
              <a:lnSpc>
                <a:spcPct val="149583"/>
              </a:lnSpc>
            </a:pPr>
            <a:r>
              <a:rPr lang="en-US" altLang="zh-CN" sz="950" spc="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200" spc="89" dirty="0">
                <a:solidFill>
                  <a:srgbClr val="000000"/>
                </a:solidFill>
                <a:latin typeface="宋体"/>
                <a:ea typeface="宋体"/>
              </a:rPr>
              <a:t>节点如果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200" spc="89" dirty="0">
                <a:solidFill>
                  <a:srgbClr val="000000"/>
                </a:solidFill>
                <a:latin typeface="宋体"/>
                <a:ea typeface="宋体"/>
              </a:rPr>
              <a:t>值大于等于任何祖先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200" spc="89" dirty="0">
                <a:solidFill>
                  <a:srgbClr val="000000"/>
                </a:solidFill>
                <a:latin typeface="宋体"/>
                <a:ea typeface="宋体"/>
              </a:rPr>
              <a:t>节点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lang="zh-CN" altLang="en-US" sz="1200" spc="15" dirty="0">
                <a:solidFill>
                  <a:srgbClr val="000000"/>
                </a:solidFill>
                <a:latin typeface="宋体"/>
                <a:ea typeface="宋体"/>
              </a:rPr>
              <a:t>beta</a:t>
            </a:r>
            <a:r>
              <a:rPr lang="zh-CN" altLang="en-US" sz="1200" spc="34" dirty="0">
                <a:solidFill>
                  <a:srgbClr val="000000"/>
                </a:solidFill>
                <a:latin typeface="宋体"/>
                <a:ea typeface="宋体"/>
              </a:rPr>
              <a:t>值</a:t>
            </a:r>
            <a:r>
              <a:rPr lang="zh-CN" altLang="en-US" sz="1200" spc="34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就进行</a:t>
            </a:r>
            <a:r>
              <a:rPr lang="zh-CN" altLang="en-US" sz="1200" spc="15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200" spc="34" dirty="0">
                <a:solidFill>
                  <a:srgbClr val="000000"/>
                </a:solidFill>
                <a:latin typeface="宋体"/>
                <a:ea typeface="宋体"/>
              </a:rPr>
              <a:t>剪枝</a:t>
            </a:r>
          </a:p>
          <a:p>
            <a:pPr hangingPunct="0" marL="0">
              <a:lnSpc>
                <a:spcPct val="149583"/>
              </a:lnSpc>
            </a:pPr>
            <a:r>
              <a:rPr lang="en-US" altLang="zh-CN" sz="950" spc="34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Min</a:t>
            </a:r>
            <a:r>
              <a:rPr lang="zh-CN" altLang="en-US" sz="1200" spc="60" dirty="0">
                <a:solidFill>
                  <a:srgbClr val="000000"/>
                </a:solidFill>
                <a:latin typeface="宋体"/>
                <a:ea typeface="宋体"/>
              </a:rPr>
              <a:t>节点如果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beta</a:t>
            </a:r>
            <a:r>
              <a:rPr lang="zh-CN" altLang="en-US" sz="1200" spc="60" dirty="0">
                <a:solidFill>
                  <a:srgbClr val="000000"/>
                </a:solidFill>
                <a:latin typeface="宋体"/>
                <a:ea typeface="宋体"/>
              </a:rPr>
              <a:t>值小于等于任何祖先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Max</a:t>
            </a:r>
            <a:r>
              <a:rPr lang="zh-CN" altLang="en-US" sz="1200" spc="60" dirty="0">
                <a:solidFill>
                  <a:srgbClr val="000000"/>
                </a:solidFill>
                <a:latin typeface="宋体"/>
                <a:ea typeface="宋体"/>
              </a:rPr>
              <a:t>节点的</a:t>
            </a:r>
            <a:r>
              <a:rPr lang="zh-CN" altLang="en-US" sz="1200" spc="15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值</a:t>
            </a:r>
            <a:r>
              <a:rPr lang="zh-CN" altLang="en-US" sz="1200" spc="34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200" spc="34" dirty="0">
                <a:solidFill>
                  <a:srgbClr val="000000"/>
                </a:solidFill>
                <a:latin typeface="宋体"/>
                <a:ea typeface="宋体"/>
              </a:rPr>
              <a:t>就进行</a:t>
            </a:r>
            <a:r>
              <a:rPr lang="zh-CN" altLang="en-US" sz="1200" spc="15" dirty="0">
                <a:solidFill>
                  <a:srgbClr val="000000"/>
                </a:solidFill>
                <a:latin typeface="宋体"/>
                <a:ea typeface="宋体"/>
              </a:rPr>
              <a:t>beta</a:t>
            </a:r>
            <a:r>
              <a:rPr lang="zh-CN" altLang="en-US" sz="1200" spc="40" dirty="0">
                <a:solidFill>
                  <a:srgbClr val="000000"/>
                </a:solidFill>
                <a:latin typeface="宋体"/>
                <a:ea typeface="宋体"/>
              </a:rPr>
              <a:t>剪枝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62" name="TextBox 162"/>
          <p:cNvSpPr txBox="1"/>
          <p:nvPr/>
        </p:nvSpPr>
        <p:spPr>
          <a:xfrm>
            <a:off x="815644" y="242872"/>
            <a:ext cx="678971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150" spc="15" dirty="0">
                <a:solidFill>
                  <a:srgbClr val="552112"/>
                </a:solidFill>
                <a:latin typeface="宋体"/>
                <a:ea typeface="宋体"/>
              </a:rPr>
              <a:t>示例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720242" y="953749"/>
            <a:ext cx="3785317" cy="242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2627985">
              <a:lnSpc>
                <a:spcPct val="172083"/>
              </a:lnSpc>
            </a:pPr>
            <a:r>
              <a:rPr lang="en-US" altLang="zh-CN" sz="700" spc="-5" dirty="0">
                <a:solidFill>
                  <a:srgbClr val="000000"/>
                </a:solidFill>
                <a:latin typeface="Arial"/>
                <a:ea typeface="Arial"/>
              </a:rPr>
              <a:t>Max</a:t>
            </a:r>
            <a:r>
              <a:rPr lang="en-US" altLang="zh-CN" sz="7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700" spc="5" dirty="0">
                <a:solidFill>
                  <a:srgbClr val="000000"/>
                </a:solidFill>
                <a:latin typeface="Arial"/>
                <a:ea typeface="Arial"/>
              </a:rPr>
              <a:t>Min</a:t>
            </a:r>
            <a:r>
              <a:rPr lang="en-US" altLang="zh-CN" sz="7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700" dirty="0">
                <a:solidFill>
                  <a:srgbClr val="000000"/>
                </a:solidFill>
                <a:latin typeface="Arial"/>
                <a:ea typeface="Arial"/>
              </a:rPr>
              <a:t>Max</a:t>
            </a:r>
          </a:p>
          <a:p>
            <a:pPr hangingPunct="0" marL="2656941">
              <a:lnSpc>
                <a:spcPct val="234999"/>
              </a:lnSpc>
              <a:spcBef>
                <a:spcPts val="379"/>
              </a:spcBef>
            </a:pPr>
            <a:r>
              <a:rPr lang="en-US" altLang="zh-CN" sz="700" spc="-5" dirty="0">
                <a:solidFill>
                  <a:srgbClr val="000000"/>
                </a:solidFill>
                <a:latin typeface="Arial"/>
                <a:ea typeface="Arial"/>
              </a:rPr>
              <a:t>Min</a:t>
            </a:r>
            <a:r>
              <a:rPr lang="en-US" altLang="zh-CN" sz="7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700" spc="-10" dirty="0">
                <a:solidFill>
                  <a:srgbClr val="000000"/>
                </a:solidFill>
                <a:latin typeface="Arial"/>
                <a:ea typeface="Arial"/>
              </a:rPr>
              <a:t>Max</a:t>
            </a:r>
            <a:r>
              <a:rPr lang="en-US" altLang="zh-CN" sz="7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700" spc="-10" dirty="0">
                <a:solidFill>
                  <a:srgbClr val="000000"/>
                </a:solidFill>
                <a:latin typeface="Arial"/>
                <a:ea typeface="Arial"/>
              </a:rPr>
              <a:t>Min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25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假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设从左到右扩展节点，哪部分的计算可以忽略（剪枝）呢？</a:t>
            </a:r>
          </a:p>
          <a:p>
            <a:pPr>
              <a:lnSpc>
                <a:spcPts val="1985"/>
              </a:lnSpc>
            </a:pPr>
            <a:endParaRPr lang="en-US" dirty="0" smtClean="0"/>
          </a:p>
          <a:p>
            <a:pPr marL="0" indent="3615283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65" name="TextBox 165"/>
          <p:cNvSpPr txBox="1"/>
          <p:nvPr/>
        </p:nvSpPr>
        <p:spPr>
          <a:xfrm>
            <a:off x="815644" y="242872"/>
            <a:ext cx="678971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150" spc="15" dirty="0">
                <a:solidFill>
                  <a:srgbClr val="552112"/>
                </a:solidFill>
                <a:latin typeface="宋体"/>
                <a:ea typeface="宋体"/>
              </a:rPr>
              <a:t>示例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68" name="TextBox 168"/>
          <p:cNvSpPr txBox="1"/>
          <p:nvPr/>
        </p:nvSpPr>
        <p:spPr>
          <a:xfrm>
            <a:off x="656539" y="242872"/>
            <a:ext cx="3822597" cy="313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9105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Alpha</a:t>
            </a:r>
            <a:r>
              <a:rPr lang="en-US" altLang="zh-CN" sz="2150" spc="2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beta</a:t>
            </a:r>
            <a:r>
              <a:rPr lang="zh-CN" altLang="en-US" sz="2150" spc="30" dirty="0">
                <a:solidFill>
                  <a:srgbClr val="552112"/>
                </a:solidFill>
                <a:latin typeface="宋体"/>
                <a:ea typeface="宋体"/>
              </a:rPr>
              <a:t>剪枝的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有效性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hangingPunct="0" marL="0">
              <a:lnSpc>
                <a:spcPct val="104583"/>
              </a:lnSpc>
            </a:pPr>
            <a:r>
              <a:rPr lang="en-US" altLang="zh-CN" sz="1100" spc="2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7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没有剪枝的话，需要扩展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O(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b</a:t>
            </a:r>
            <a:r>
              <a:rPr lang="zh-CN" altLang="en-US" sz="750" spc="10" dirty="0">
                <a:solidFill>
                  <a:srgbClr val="000000"/>
                </a:solidFill>
                <a:latin typeface="宋体"/>
                <a:ea typeface="宋体"/>
              </a:rPr>
              <a:t>D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个节点，与普通的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MiniMax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算法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一样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hangingPunct="0" marL="0">
              <a:lnSpc>
                <a:spcPct val="10458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7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但是，如果节点遍历的顺序是最优的（即最优的动作被优先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遍历），使用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-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beta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剪枝需要遍历的节点数是</a:t>
            </a:r>
            <a:r>
              <a:rPr lang="zh-CN" altLang="en-US" sz="1100" spc="-2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O(b</a:t>
            </a:r>
            <a:r>
              <a:rPr lang="zh-CN" altLang="en-US" sz="750" spc="5" dirty="0">
                <a:solidFill>
                  <a:srgbClr val="000000"/>
                </a:solidFill>
                <a:latin typeface="宋体"/>
                <a:ea typeface="宋体"/>
              </a:rPr>
              <a:t>D/2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).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这意味着我们理论上可以搜索博弈树的两倍深度</a:t>
            </a:r>
          </a:p>
          <a:p>
            <a:pPr>
              <a:lnSpc>
                <a:spcPts val="444"/>
              </a:lnSpc>
            </a:pPr>
            <a:endParaRPr lang="en-US" dirty="0" smtClean="0"/>
          </a:p>
          <a:p>
            <a:pPr hangingPunct="0" marL="0">
              <a:lnSpc>
                <a:spcPct val="10458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Deep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Blue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程序中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,</a:t>
            </a:r>
            <a:r>
              <a:rPr lang="zh-CN" altLang="en-US" sz="1100" spc="-13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-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beta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剪枝使每个节点的分支</a:t>
            </a:r>
            <a:br/>
            <a:r>
              <a:rPr lang="zh-CN" altLang="en-US" sz="1100" spc="60" dirty="0">
                <a:solidFill>
                  <a:srgbClr val="000000"/>
                </a:solidFill>
                <a:latin typeface="宋体"/>
                <a:ea typeface="宋体"/>
              </a:rPr>
              <a:t>系数由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ea typeface="宋体"/>
              </a:rPr>
              <a:t>35</a:t>
            </a:r>
            <a:r>
              <a:rPr lang="zh-CN" altLang="en-US" sz="1100" spc="64" dirty="0">
                <a:solidFill>
                  <a:srgbClr val="000000"/>
                </a:solidFill>
                <a:latin typeface="宋体"/>
                <a:ea typeface="宋体"/>
              </a:rPr>
              <a:t>降为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05"/>
              </a:lnSpc>
            </a:pPr>
            <a:endParaRPr lang="en-US" dirty="0" smtClean="0"/>
          </a:p>
          <a:p>
            <a:pPr marL="0" indent="3678987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7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70" name="TextBox 170"/>
          <p:cNvSpPr txBox="1"/>
          <p:nvPr/>
        </p:nvSpPr>
        <p:spPr>
          <a:xfrm>
            <a:off x="815644" y="242872"/>
            <a:ext cx="2983890" cy="2566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最优情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况的一个示例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60"/>
              </a:lnSpc>
            </a:pPr>
            <a:endParaRPr lang="en-US" dirty="0" smtClean="0"/>
          </a:p>
          <a:p>
            <a:pPr hangingPunct="0" marL="96316">
              <a:lnSpc>
                <a:spcPct val="103333"/>
              </a:lnSpc>
            </a:pPr>
            <a:r>
              <a:rPr lang="zh-CN" altLang="en-US" sz="1100" spc="85" dirty="0">
                <a:solidFill>
                  <a:srgbClr val="000000"/>
                </a:solidFill>
                <a:latin typeface="宋体"/>
                <a:ea typeface="宋体"/>
              </a:rPr>
              <a:t>设博弈树的宽度是</a:t>
            </a:r>
            <a:r>
              <a:rPr lang="zh-CN" altLang="en-US" sz="1100" spc="64" dirty="0">
                <a:solidFill>
                  <a:srgbClr val="000000"/>
                </a:solidFill>
                <a:latin typeface="宋体"/>
                <a:ea typeface="宋体"/>
              </a:rPr>
              <a:t>B</a:t>
            </a:r>
            <a:r>
              <a:rPr lang="zh-CN" altLang="en-US" sz="1100" spc="89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100" spc="85" dirty="0">
                <a:solidFill>
                  <a:srgbClr val="000000"/>
                </a:solidFill>
                <a:latin typeface="宋体"/>
                <a:ea typeface="宋体"/>
              </a:rPr>
              <a:t>图中是</a:t>
            </a:r>
            <a:r>
              <a:rPr lang="zh-CN" altLang="en-US" sz="1100" spc="44" dirty="0">
                <a:solidFill>
                  <a:srgbClr val="000000"/>
                </a:solidFill>
                <a:latin typeface="宋体"/>
                <a:ea typeface="宋体"/>
              </a:rPr>
              <a:t>B=</a:t>
            </a:r>
            <a:r>
              <a:rPr lang="zh-CN" altLang="en-US" sz="1100" spc="50" dirty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lang="zh-CN" altLang="en-US" sz="1100" spc="85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r>
              <a:rPr lang="zh-CN" altLang="en-US" sz="1100" spc="89" dirty="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r>
              <a:rPr lang="zh-CN" altLang="en-US" sz="1100" spc="85" dirty="0">
                <a:solidFill>
                  <a:srgbClr val="000000"/>
                </a:solidFill>
                <a:latin typeface="宋体"/>
                <a:ea typeface="宋体"/>
              </a:rPr>
              <a:t>第一层</a:t>
            </a:r>
            <a:r>
              <a:rPr lang="zh-CN" altLang="en-US" sz="1100" spc="55" dirty="0">
                <a:solidFill>
                  <a:srgbClr val="000000"/>
                </a:solidFill>
                <a:latin typeface="宋体"/>
                <a:ea typeface="宋体"/>
              </a:rPr>
              <a:t>的有效分支因子是</a:t>
            </a:r>
            <a:r>
              <a:rPr lang="zh-CN" altLang="en-US" sz="1100" spc="55" dirty="0">
                <a:solidFill>
                  <a:srgbClr val="000000"/>
                </a:solidFill>
                <a:latin typeface="宋体"/>
                <a:ea typeface="宋体"/>
              </a:rPr>
              <a:t>B</a:t>
            </a:r>
            <a:r>
              <a:rPr lang="zh-CN" altLang="en-US" sz="1100" spc="55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60" dirty="0">
                <a:solidFill>
                  <a:srgbClr val="000000"/>
                </a:solidFill>
                <a:latin typeface="宋体"/>
                <a:ea typeface="宋体"/>
              </a:rPr>
              <a:t>第二层的有效分支</a:t>
            </a:r>
            <a:r>
              <a:rPr lang="zh-CN" altLang="en-US" sz="1100" spc="55" dirty="0">
                <a:solidFill>
                  <a:srgbClr val="000000"/>
                </a:solidFill>
                <a:latin typeface="宋体"/>
                <a:ea typeface="宋体"/>
              </a:rPr>
              <a:t>因子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是</a:t>
            </a:r>
            <a:r>
              <a:rPr lang="zh-CN" altLang="en-US" sz="1100" spc="13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13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第三层的有效分支因子是</a:t>
            </a:r>
            <a:r>
              <a:rPr lang="zh-CN" altLang="en-US" sz="1100" spc="13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B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13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以此类推</a:t>
            </a:r>
          </a:p>
          <a:p>
            <a:pPr marL="0" indent="96316">
              <a:lnSpc>
                <a:spcPct val="100000"/>
              </a:lnSpc>
            </a:pPr>
            <a:r>
              <a:rPr lang="zh-CN" altLang="en-US" sz="1100" spc="-209" dirty="0">
                <a:solidFill>
                  <a:srgbClr val="000000"/>
                </a:solidFill>
                <a:latin typeface="宋体"/>
                <a:ea typeface="宋体"/>
              </a:rPr>
              <a:t>..</a:t>
            </a:r>
            <a:r>
              <a:rPr lang="zh-CN" altLang="en-US" sz="1100" spc="-200" dirty="0">
                <a:solidFill>
                  <a:srgbClr val="000000"/>
                </a:solidFill>
                <a:latin typeface="宋体"/>
                <a:ea typeface="宋体"/>
              </a:rPr>
              <a:t>..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73" name="TextBox 173"/>
          <p:cNvSpPr txBox="1"/>
          <p:nvPr/>
        </p:nvSpPr>
        <p:spPr>
          <a:xfrm>
            <a:off x="750722" y="242872"/>
            <a:ext cx="3403820" cy="2668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4922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实际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操作中的问题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0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真实的游戏很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难把整个博弈树都枚举出来</a:t>
            </a:r>
          </a:p>
          <a:p>
            <a:pPr>
              <a:lnSpc>
                <a:spcPts val="580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spc="-3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e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g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ea typeface="宋体"/>
              </a:rPr>
              <a:t>.,</a:t>
            </a:r>
            <a:r>
              <a:rPr lang="zh-CN" altLang="en-US" sz="1100" spc="-3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象棋的分支因子大约是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35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，那么博弈树就</a:t>
            </a:r>
          </a:p>
          <a:p>
            <a:pPr>
              <a:lnSpc>
                <a:spcPts val="590"/>
              </a:lnSpc>
            </a:pPr>
            <a:endParaRPr lang="en-US" dirty="0" smtClean="0"/>
          </a:p>
          <a:p>
            <a:pPr marL="0" indent="172516">
              <a:lnSpc>
                <a:spcPct val="110833"/>
              </a:lnSpc>
            </a:pPr>
            <a:r>
              <a:rPr lang="zh-CN" altLang="en-US" sz="1100" spc="44" dirty="0">
                <a:solidFill>
                  <a:srgbClr val="000000"/>
                </a:solidFill>
                <a:latin typeface="宋体"/>
                <a:ea typeface="宋体"/>
              </a:rPr>
              <a:t>会有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2,700,000,000,000,000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80" dirty="0">
                <a:solidFill>
                  <a:srgbClr val="000000"/>
                </a:solidFill>
                <a:latin typeface="宋体"/>
                <a:ea typeface="宋体"/>
              </a:rPr>
              <a:t>个节点</a:t>
            </a:r>
          </a:p>
          <a:p>
            <a:pPr>
              <a:lnSpc>
                <a:spcPts val="580"/>
              </a:lnSpc>
            </a:pPr>
            <a:endParaRPr lang="en-US" dirty="0" smtClean="0"/>
          </a:p>
          <a:p>
            <a:pPr hangingPunct="0" marL="177088" indent="-177088">
              <a:lnSpc>
                <a:spcPct val="118750"/>
              </a:lnSpc>
            </a:pPr>
            <a:r>
              <a:rPr lang="en-US" altLang="zh-CN" sz="1100" spc="1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5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即使使用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-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beta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剪枝也收效甚微</a:t>
            </a:r>
            <a:br/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必须限制搜索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树的深度</a:t>
            </a:r>
          </a:p>
          <a:p>
            <a:pPr marL="0">
              <a:lnSpc>
                <a:spcPct val="110833"/>
              </a:lnSpc>
              <a:spcBef>
                <a:spcPts val="254"/>
              </a:spcBef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3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实际游戏中根本无法扩展到终止节点</a:t>
            </a:r>
          </a:p>
          <a:p>
            <a:pPr>
              <a:lnSpc>
                <a:spcPts val="425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3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因此需要启发式地计算（非终止节点）叶子节点的值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这样的启发式方法被称为评价函数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76" name="TextBox 176"/>
          <p:cNvSpPr txBox="1"/>
          <p:nvPr/>
        </p:nvSpPr>
        <p:spPr>
          <a:xfrm>
            <a:off x="732434" y="242872"/>
            <a:ext cx="3542181" cy="17880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3210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评价函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数：基本要求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80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必须使得终止节点的排序和原来的效用函数一致</a:t>
            </a:r>
          </a:p>
          <a:p>
            <a:pPr>
              <a:lnSpc>
                <a:spcPts val="544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5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计算不能太耗时</a:t>
            </a:r>
          </a:p>
          <a:p>
            <a:pPr>
              <a:lnSpc>
                <a:spcPts val="409"/>
              </a:lnSpc>
            </a:pPr>
            <a:endParaRPr lang="en-US" dirty="0" smtClean="0"/>
          </a:p>
          <a:p>
            <a:pPr hangingPunct="0" marL="0">
              <a:lnSpc>
                <a:spcPct val="1033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8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对于非终止节点，评价函数需要与这个节点实际能获得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胜利的概率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强相关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79" name="TextBox 179"/>
          <p:cNvSpPr txBox="1"/>
          <p:nvPr/>
        </p:nvSpPr>
        <p:spPr>
          <a:xfrm>
            <a:off x="630326" y="242872"/>
            <a:ext cx="3897086" cy="313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5318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如何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设计评价函数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05"/>
              </a:lnSpc>
            </a:pPr>
            <a:endParaRPr lang="en-US" dirty="0" smtClean="0"/>
          </a:p>
          <a:p>
            <a:pPr hangingPunct="0" marL="0">
              <a:lnSpc>
                <a:spcPct val="104583"/>
              </a:lnSpc>
            </a:pPr>
            <a:r>
              <a:rPr lang="en-US" altLang="zh-CN" sz="1100" spc="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7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利用状态中的特征值：如象棋中</a:t>
            </a:r>
            <a:r>
              <a:rPr lang="zh-CN" altLang="en-US" sz="1100" spc="5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棋盘上白兵的数量</a:t>
            </a:r>
            <a:r>
              <a:rPr lang="zh-CN" altLang="en-US" sz="1100" spc="3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黑</a:t>
            </a:r>
            <a:br/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兵的数量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白皇后的数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量等等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hangingPunct="0" marL="0">
              <a:lnSpc>
                <a:spcPct val="104583"/>
              </a:lnSpc>
            </a:pPr>
            <a:r>
              <a:rPr lang="en-US" altLang="zh-CN" sz="1100" spc="1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1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这些特征值综合到一起</a:t>
            </a:r>
            <a:r>
              <a:rPr lang="zh-CN" altLang="en-US" sz="1100" spc="6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可以定义出状态的类别：特征值一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样的状态分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为一类</a:t>
            </a:r>
          </a:p>
          <a:p>
            <a:pPr>
              <a:lnSpc>
                <a:spcPts val="544"/>
              </a:lnSpc>
            </a:pPr>
            <a:endParaRPr lang="en-US" dirty="0" smtClean="0"/>
          </a:p>
          <a:p>
            <a:pPr hangingPunct="0" marL="0">
              <a:lnSpc>
                <a:spcPct val="104583"/>
              </a:lnSpc>
            </a:pPr>
            <a:r>
              <a:rPr lang="en-US" altLang="zh-CN" sz="1100" spc="1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7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这些类别的状态里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有的能走向胜利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有的会导致平局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有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的会跌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向失败</a:t>
            </a:r>
          </a:p>
          <a:p>
            <a:pPr>
              <a:lnSpc>
                <a:spcPts val="565"/>
              </a:lnSpc>
            </a:pPr>
            <a:endParaRPr lang="en-US" dirty="0" smtClean="0"/>
          </a:p>
          <a:p>
            <a:pPr hangingPunct="0" marL="0">
              <a:lnSpc>
                <a:spcPct val="104583"/>
              </a:lnSpc>
            </a:pPr>
            <a:r>
              <a:rPr lang="en-US" altLang="zh-CN" sz="1100" spc="3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6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比方说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根据经验某个类别里的状态会有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72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%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的状态获得胜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利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有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%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的状态会输</a:t>
            </a:r>
            <a:r>
              <a:rPr lang="zh-CN" altLang="en-US" sz="1100" spc="75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有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ea typeface="宋体"/>
              </a:rPr>
              <a:t>8</a:t>
            </a:r>
            <a:r>
              <a:rPr lang="zh-CN" altLang="en-US" sz="1100" spc="34" dirty="0">
                <a:solidFill>
                  <a:srgbClr val="000000"/>
                </a:solidFill>
                <a:latin typeface="宋体"/>
                <a:ea typeface="宋体"/>
              </a:rPr>
              <a:t>%</a:t>
            </a:r>
            <a:r>
              <a:rPr lang="zh-CN" altLang="en-US" sz="1100" spc="75" dirty="0">
                <a:solidFill>
                  <a:srgbClr val="000000"/>
                </a:solidFill>
                <a:latin typeface="宋体"/>
                <a:ea typeface="宋体"/>
              </a:rPr>
              <a:t>的状态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会平局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marL="0">
              <a:lnSpc>
                <a:spcPct val="10333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21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那么对于这个状态的评价应该是效用函数的期望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72</a:t>
            </a:r>
            <a:r>
              <a:rPr lang="zh-CN" altLang="en-US" sz="1100" spc="-10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·</a:t>
            </a:r>
            <a:r>
              <a:rPr lang="zh-CN" altLang="en-US" sz="1100" spc="-11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100" spc="-11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</a:p>
          <a:p>
            <a:pPr marL="0">
              <a:lnSpc>
                <a:spcPct val="110416"/>
              </a:lnSpc>
            </a:pP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20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80" dirty="0">
                <a:solidFill>
                  <a:srgbClr val="000000"/>
                </a:solidFill>
                <a:latin typeface="宋体"/>
                <a:ea typeface="宋体"/>
              </a:rPr>
              <a:t>·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65" dirty="0">
                <a:solidFill>
                  <a:srgbClr val="000000"/>
                </a:solidFill>
                <a:latin typeface="宋体"/>
                <a:ea typeface="宋体"/>
              </a:rPr>
              <a:t>(−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lang="zh-CN" altLang="en-US" sz="1100" spc="-4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08</a:t>
            </a:r>
            <a:r>
              <a:rPr lang="zh-CN" altLang="en-US" sz="1100" spc="-4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90" dirty="0">
                <a:solidFill>
                  <a:srgbClr val="000000"/>
                </a:solidFill>
                <a:latin typeface="宋体"/>
                <a:ea typeface="宋体"/>
              </a:rPr>
              <a:t>·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  <a:r>
              <a:rPr lang="zh-CN" altLang="en-US" sz="1100" spc="-44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  <a:r>
              <a:rPr lang="zh-CN" altLang="en-US" sz="1100" spc="-40" dirty="0">
                <a:solidFill>
                  <a:srgbClr val="000000"/>
                </a:solidFill>
                <a:latin typeface="宋体"/>
                <a:ea typeface="宋体"/>
              </a:rPr>
              <a:t>.</a:t>
            </a:r>
            <a:r>
              <a:rPr lang="zh-CN" altLang="en-US" sz="1100" spc="-45" dirty="0">
                <a:solidFill>
                  <a:srgbClr val="000000"/>
                </a:solidFill>
                <a:latin typeface="宋体"/>
                <a:ea typeface="宋体"/>
              </a:rPr>
              <a:t>52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但是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状态有太多的类别了</a:t>
            </a:r>
          </a:p>
          <a:p>
            <a:pPr>
              <a:lnSpc>
                <a:spcPts val="450"/>
              </a:lnSpc>
            </a:pPr>
            <a:endParaRPr lang="en-US" dirty="0" smtClean="0"/>
          </a:p>
          <a:p>
            <a:pPr marL="0" indent="3705199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15644" y="242872"/>
            <a:ext cx="3437879" cy="2754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博弈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的主要特点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400" spc="5" dirty="0">
                <a:solidFill>
                  <a:srgbClr val="000000"/>
                </a:solidFill>
                <a:latin typeface="宋体"/>
                <a:ea typeface="宋体"/>
              </a:rPr>
              <a:t>每个玩家都有他们自身</a:t>
            </a:r>
            <a:r>
              <a:rPr lang="zh-CN" altLang="en-US" sz="1400" dirty="0">
                <a:solidFill>
                  <a:srgbClr val="000000"/>
                </a:solidFill>
                <a:latin typeface="宋体"/>
                <a:ea typeface="宋体"/>
              </a:rPr>
              <a:t>的利益取向</a:t>
            </a:r>
          </a:p>
          <a:p>
            <a:pPr>
              <a:lnSpc>
                <a:spcPts val="964"/>
              </a:lnSpc>
            </a:pPr>
            <a:endParaRPr lang="en-US" dirty="0" smtClean="0"/>
          </a:p>
          <a:p>
            <a:pPr hangingPunct="0" marL="0">
              <a:lnSpc>
                <a:spcPct val="150000"/>
              </a:lnSpc>
            </a:pPr>
            <a:r>
              <a:rPr lang="en-US" altLang="zh-CN" sz="1100" spc="2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400" spc="50" dirty="0">
                <a:solidFill>
                  <a:srgbClr val="000000"/>
                </a:solidFill>
                <a:latin typeface="宋体"/>
                <a:ea typeface="宋体"/>
              </a:rPr>
              <a:t>每个玩家都会根据自身的利</a:t>
            </a:r>
            <a:r>
              <a:rPr lang="zh-CN" altLang="en-US" sz="1400" spc="44" dirty="0">
                <a:solidFill>
                  <a:srgbClr val="000000"/>
                </a:solidFill>
                <a:latin typeface="宋体"/>
                <a:ea typeface="宋体"/>
              </a:rPr>
              <a:t>益来改变世界</a:t>
            </a:r>
            <a:r>
              <a:rPr lang="zh-CN" altLang="en-US" sz="140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400" dirty="0">
                <a:solidFill>
                  <a:srgbClr val="000000"/>
                </a:solidFill>
                <a:latin typeface="宋体"/>
                <a:ea typeface="宋体"/>
              </a:rPr>
              <a:t>状态</a:t>
            </a:r>
            <a:r>
              <a:rPr lang="zh-CN" altLang="en-US" sz="1400" spc="5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 hangingPunct="0" marL="0">
              <a:lnSpc>
                <a:spcPct val="150000"/>
              </a:lnSpc>
              <a:spcBef>
                <a:spcPts val="300"/>
              </a:spcBef>
            </a:pPr>
            <a:r>
              <a:rPr lang="en-US" altLang="zh-CN" sz="1100" spc="2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400" spc="50" dirty="0">
                <a:solidFill>
                  <a:srgbClr val="000000"/>
                </a:solidFill>
                <a:latin typeface="宋体"/>
                <a:ea typeface="宋体"/>
              </a:rPr>
              <a:t>难点：你如何行动取决于你</a:t>
            </a:r>
            <a:r>
              <a:rPr lang="zh-CN" altLang="en-US" sz="1400" spc="44" dirty="0">
                <a:solidFill>
                  <a:srgbClr val="000000"/>
                </a:solidFill>
                <a:latin typeface="宋体"/>
                <a:ea typeface="宋体"/>
              </a:rPr>
              <a:t>认为对方会如</a:t>
            </a:r>
            <a:r>
              <a:rPr lang="zh-CN" altLang="en-US" sz="1400" spc="15" dirty="0">
                <a:solidFill>
                  <a:srgbClr val="000000"/>
                </a:solidFill>
                <a:latin typeface="宋体"/>
                <a:ea typeface="宋体"/>
              </a:rPr>
              <a:t>何行动</a:t>
            </a:r>
            <a:r>
              <a:rPr lang="zh-CN" altLang="en-US" sz="1400" spc="2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400" spc="20" dirty="0">
                <a:solidFill>
                  <a:srgbClr val="000000"/>
                </a:solidFill>
                <a:latin typeface="宋体"/>
                <a:ea typeface="宋体"/>
              </a:rPr>
              <a:t>而对方如何</a:t>
            </a:r>
            <a:r>
              <a:rPr lang="zh-CN" altLang="en-US" sz="1400" spc="15" dirty="0">
                <a:solidFill>
                  <a:srgbClr val="000000"/>
                </a:solidFill>
                <a:latin typeface="宋体"/>
                <a:ea typeface="宋体"/>
              </a:rPr>
              <a:t>行动又取决于他们认为</a:t>
            </a:r>
            <a:r>
              <a:rPr lang="zh-CN" altLang="en-US" sz="1400" spc="10" dirty="0">
                <a:solidFill>
                  <a:srgbClr val="000000"/>
                </a:solidFill>
                <a:latin typeface="宋体"/>
                <a:ea typeface="宋体"/>
              </a:rPr>
              <a:t>你会如</a:t>
            </a:r>
            <a:r>
              <a:rPr lang="zh-CN" altLang="en-US" sz="1400" dirty="0">
                <a:solidFill>
                  <a:srgbClr val="000000"/>
                </a:solidFill>
                <a:latin typeface="宋体"/>
                <a:ea typeface="宋体"/>
              </a:rPr>
              <a:t>何行动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64482" y="3242252"/>
            <a:ext cx="18414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5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81" name="TextBox 181"/>
          <p:cNvSpPr txBox="1"/>
          <p:nvPr/>
        </p:nvSpPr>
        <p:spPr>
          <a:xfrm>
            <a:off x="552602" y="242872"/>
            <a:ext cx="3993098" cy="1590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63042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如何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设计评价函数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大多数的评价函数会分别计算各个特征的数值贡献，之后再进</a:t>
            </a:r>
          </a:p>
          <a:p>
            <a:pPr marL="0">
              <a:lnSpc>
                <a:spcPct val="10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行结合</a:t>
            </a:r>
          </a:p>
          <a:p>
            <a:pPr marL="0">
              <a:lnSpc>
                <a:spcPct val="100000"/>
              </a:lnSpc>
            </a:pPr>
            <a:r>
              <a:rPr lang="en-US" altLang="zh-CN" sz="1100" spc="-2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2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-15" dirty="0">
                <a:solidFill>
                  <a:srgbClr val="000000"/>
                </a:solidFill>
                <a:latin typeface="宋体"/>
                <a:ea typeface="宋体"/>
              </a:rPr>
              <a:t>e.g.,</a:t>
            </a:r>
            <a:r>
              <a:rPr lang="zh-CN" altLang="en-US" sz="1100" spc="-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ea typeface="宋体"/>
              </a:rPr>
              <a:t>象棋中，每个兵评价为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ea typeface="宋体"/>
              </a:rPr>
              <a:t>，马或象评价为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lang="zh-CN" altLang="en-US" sz="1100" spc="-30" dirty="0">
                <a:solidFill>
                  <a:srgbClr val="000000"/>
                </a:solidFill>
                <a:latin typeface="宋体"/>
                <a:ea typeface="宋体"/>
              </a:rPr>
              <a:t>，车评价为</a:t>
            </a:r>
            <a:r>
              <a:rPr lang="zh-CN" altLang="en-US" sz="1100" spc="-10" dirty="0">
                <a:solidFill>
                  <a:srgbClr val="000000"/>
                </a:solidFill>
                <a:latin typeface="宋体"/>
                <a:ea typeface="宋体"/>
              </a:rPr>
              <a:t>5</a:t>
            </a:r>
            <a:r>
              <a:rPr lang="zh-CN" altLang="en-US" sz="1100" spc="-25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</a:p>
          <a:p>
            <a:pPr marL="0">
              <a:lnSpc>
                <a:spcPct val="100000"/>
              </a:lnSpc>
            </a:pP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皇后评价为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9</a:t>
            </a:r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数学上，一个加权评价函数为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1470405" y="2017319"/>
            <a:ext cx="2798216" cy="16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57682" algn="l"/>
                <a:tab pos="1372108" algn="l"/>
                <a:tab pos="1788159" algn="l"/>
                <a:tab pos="2315845" algn="l"/>
              </a:tabLst>
            </a:pPr>
            <a:r>
              <a:rPr lang="en-US" altLang="zh-CN" sz="1100" spc="154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100" spc="60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800" spc="11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800" spc="5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100" spc="85" dirty="0">
                <a:solidFill>
                  <a:srgbClr val="000000"/>
                </a:solidFill>
                <a:latin typeface="Cambria"/>
                <a:ea typeface="Cambria"/>
              </a:rPr>
              <a:t>·</a:t>
            </a:r>
            <a:r>
              <a:rPr lang="en-US" altLang="zh-CN" sz="1100" spc="6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800" spc="114" dirty="0">
                <a:solidFill>
                  <a:srgbClr val="000000"/>
                </a:solidFill>
                <a:latin typeface="Cambria"/>
                <a:ea typeface="Cambria"/>
              </a:rPr>
              <a:t>1	</a:t>
            </a:r>
            <a:r>
              <a:rPr lang="en-US" altLang="zh-CN" sz="1100" spc="85" dirty="0">
                <a:solidFill>
                  <a:srgbClr val="000000"/>
                </a:solidFill>
                <a:latin typeface="Cambria"/>
                <a:ea typeface="Cambria"/>
              </a:rPr>
              <a:t>+</a:t>
            </a:r>
            <a:r>
              <a:rPr lang="en-US" altLang="zh-CN" sz="1100" spc="3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135" dirty="0">
                <a:solidFill>
                  <a:srgbClr val="000000"/>
                </a:solidFill>
                <a:latin typeface="Cambria"/>
                <a:ea typeface="Cambria"/>
              </a:rPr>
              <a:t>⋯</a:t>
            </a:r>
            <a:r>
              <a:rPr lang="en-US" altLang="zh-CN" sz="1100" spc="3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85" dirty="0">
                <a:solidFill>
                  <a:srgbClr val="000000"/>
                </a:solidFill>
                <a:latin typeface="Cambria"/>
                <a:ea typeface="Cambria"/>
              </a:rPr>
              <a:t>+	</a:t>
            </a:r>
            <a:r>
              <a:rPr lang="en-US" altLang="zh-CN" sz="1100" dirty="0">
                <a:solidFill>
                  <a:srgbClr val="000000"/>
                </a:solidFill>
                <a:latin typeface="Cambria"/>
                <a:ea typeface="Cambria"/>
              </a:rPr>
              <a:t>·	</a:t>
            </a:r>
            <a:r>
              <a:rPr lang="en-US" altLang="zh-CN" sz="1100" spc="390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100" spc="1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465" dirty="0">
                <a:solidFill>
                  <a:srgbClr val="000000"/>
                </a:solidFill>
                <a:latin typeface="Cambria"/>
                <a:ea typeface="Cambria"/>
              </a:rPr>
              <a:t>෍	</a:t>
            </a:r>
            <a:r>
              <a:rPr lang="en-US" altLang="zh-CN" sz="1100" spc="89" dirty="0">
                <a:solidFill>
                  <a:srgbClr val="000000"/>
                </a:solidFill>
                <a:latin typeface="Cambria"/>
                <a:ea typeface="Cambria"/>
              </a:rPr>
              <a:t>·</a:t>
            </a:r>
            <a:r>
              <a:rPr lang="en-US" altLang="zh-CN" sz="1100" spc="69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100" spc="129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1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125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552602" y="2221549"/>
            <a:ext cx="3961548" cy="1157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94939">
              <a:lnSpc>
                <a:spcPct val="100000"/>
              </a:lnSpc>
            </a:pPr>
            <a:r>
              <a:rPr lang="en-US" altLang="zh-CN" sz="800" spc="75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800" spc="8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  <a:p>
            <a:pPr marL="0">
              <a:lnSpc>
                <a:spcPct val="92500"/>
              </a:lnSpc>
            </a:pPr>
            <a:r>
              <a:rPr lang="en-US" altLang="zh-CN" sz="1100" spc="2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Deep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Blue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用了超过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8000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个特征</a:t>
            </a:r>
          </a:p>
          <a:p>
            <a:pPr hangingPunct="0" marL="0">
              <a:lnSpc>
                <a:spcPct val="94583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8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这里要考虑一个很强的假设：所有特征的贡献都是独立于其他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特征的</a:t>
            </a:r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3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这个假设不一定成立，因此有时也会用非线性的组合</a:t>
            </a:r>
          </a:p>
          <a:p>
            <a:pPr>
              <a:lnSpc>
                <a:spcPts val="1889"/>
              </a:lnSpc>
            </a:pPr>
            <a:endParaRPr lang="en-US" dirty="0" smtClean="0"/>
          </a:p>
          <a:p>
            <a:pPr marL="0" indent="3782923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85" name="TextBox 185"/>
          <p:cNvSpPr txBox="1"/>
          <p:nvPr/>
        </p:nvSpPr>
        <p:spPr>
          <a:xfrm>
            <a:off x="728167" y="242872"/>
            <a:ext cx="3090557" cy="2085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7477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如何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设计评价函数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20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这些特征和权重都不是象棋规则的一部分</a:t>
            </a:r>
          </a:p>
          <a:p>
            <a:pPr>
              <a:lnSpc>
                <a:spcPts val="615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3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它们是由人类下棋的经验而来的</a:t>
            </a:r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hangingPunct="0" marL="0">
              <a:lnSpc>
                <a:spcPct val="149583"/>
              </a:lnSpc>
            </a:pPr>
            <a:r>
              <a:rPr lang="en-US" altLang="zh-CN" sz="1100" spc="2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6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假如没有这方面的经验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则评价函数里的权重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可以通过机器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学习的技巧估计得到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88" name="TextBox 188"/>
          <p:cNvSpPr txBox="1"/>
          <p:nvPr/>
        </p:nvSpPr>
        <p:spPr>
          <a:xfrm>
            <a:off x="629412" y="242872"/>
            <a:ext cx="3456965" cy="2246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6232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Alpha</a:t>
            </a:r>
            <a:r>
              <a:rPr lang="en-US" altLang="zh-CN" sz="2150" spc="2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beta</a:t>
            </a:r>
            <a:r>
              <a:rPr lang="zh-CN" altLang="en-US" sz="2150" spc="30" dirty="0">
                <a:solidFill>
                  <a:srgbClr val="552112"/>
                </a:solidFill>
                <a:latin typeface="宋体"/>
                <a:ea typeface="宋体"/>
              </a:rPr>
              <a:t>剪枝：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井字棋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179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定义</a:t>
            </a:r>
            <a:r>
              <a:rPr lang="zh-CN" altLang="en-US" sz="1100" spc="89" dirty="0">
                <a:solidFill>
                  <a:srgbClr val="000000"/>
                </a:solidFill>
                <a:latin typeface="宋体"/>
                <a:cs typeface="宋体"/>
              </a:rPr>
              <a:t> 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为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只有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个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X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而没有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O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的行，列或对角线的数量</a:t>
            </a:r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17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同样</a:t>
            </a:r>
            <a:r>
              <a:rPr lang="zh-CN" altLang="en-US" sz="1100" spc="85" dirty="0">
                <a:solidFill>
                  <a:srgbClr val="000000"/>
                </a:solidFill>
                <a:latin typeface="宋体"/>
                <a:cs typeface="宋体"/>
              </a:rPr>
              <a:t> 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是只有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个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O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而没有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X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的行，列或对角线的数量</a:t>
            </a:r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154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效用函数对于任何</a:t>
            </a:r>
            <a:r>
              <a:rPr lang="zh-CN" altLang="en-US" sz="1100" spc="8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800" spc="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100" spc="3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的状态都赋值为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+1</a:t>
            </a:r>
          </a:p>
          <a:p>
            <a:pPr marL="0">
              <a:lnSpc>
                <a:spcPct val="1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并且对于任何</a:t>
            </a:r>
            <a:r>
              <a:rPr lang="en-US" altLang="zh-CN" sz="1100" dirty="0">
                <a:solidFill>
                  <a:srgbClr val="000000"/>
                </a:solidFill>
                <a:latin typeface="Cambria"/>
                <a:ea typeface="Cambria"/>
              </a:rPr>
              <a:t>O</a:t>
            </a:r>
            <a:r>
              <a:rPr lang="en-US" altLang="zh-CN" sz="80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8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1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状态都赋值为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-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</a:p>
          <a:p>
            <a:pPr marL="0">
              <a:lnSpc>
                <a:spcPct val="100000"/>
              </a:lnSpc>
            </a:pPr>
            <a:r>
              <a:rPr lang="en-US" altLang="zh-CN" sz="1100" spc="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7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其他所有的终止状态效用都为</a:t>
            </a:r>
            <a:r>
              <a:rPr lang="zh-CN" altLang="en-US" sz="1100" spc="40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</a:p>
          <a:p>
            <a:pPr>
              <a:lnSpc>
                <a:spcPts val="450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1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1100" spc="-54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对于非终止状态，我们使用线性评价函数</a:t>
            </a:r>
          </a:p>
          <a:p>
            <a:pPr marL="0" indent="721105">
              <a:lnSpc>
                <a:spcPct val="100000"/>
              </a:lnSpc>
              <a:spcBef>
                <a:spcPts val="120"/>
              </a:spcBef>
              <a:tabLst>
                <a:tab pos="1869058" algn="l"/>
                <a:tab pos="3136138" algn="l"/>
              </a:tabLst>
            </a:pPr>
            <a:r>
              <a:rPr lang="en-US" altLang="zh-CN" sz="1100" spc="16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100" spc="9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17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100" spc="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245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100" spc="9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245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100" spc="9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800" spc="179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100" spc="170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100" spc="10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17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100" spc="9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245" dirty="0">
                <a:solidFill>
                  <a:srgbClr val="000000"/>
                </a:solidFill>
                <a:latin typeface="Cambria"/>
                <a:ea typeface="Cambria"/>
              </a:rPr>
              <a:t>+	</a:t>
            </a:r>
            <a:r>
              <a:rPr lang="en-US" altLang="zh-CN" sz="800" spc="15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100" spc="150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1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15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1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215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1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150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100" spc="215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100" spc="85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800" spc="15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100" spc="150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1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15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1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215" dirty="0">
                <a:solidFill>
                  <a:srgbClr val="000000"/>
                </a:solidFill>
                <a:latin typeface="Cambria"/>
                <a:ea typeface="Cambria"/>
              </a:rPr>
              <a:t>+	</a:t>
            </a:r>
            <a:r>
              <a:rPr lang="en-US" altLang="zh-CN" sz="800" spc="10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100" spc="9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100" spc="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100" spc="9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100" spc="9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91" name="TextBox 191"/>
          <p:cNvSpPr txBox="1"/>
          <p:nvPr/>
        </p:nvSpPr>
        <p:spPr>
          <a:xfrm>
            <a:off x="790346" y="242872"/>
            <a:ext cx="3381423" cy="2064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298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Alpha</a:t>
            </a:r>
            <a:r>
              <a:rPr lang="en-US" altLang="zh-CN" sz="2150" spc="2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beta</a:t>
            </a:r>
            <a:r>
              <a:rPr lang="zh-CN" altLang="en-US" sz="2150" spc="30" dirty="0">
                <a:solidFill>
                  <a:srgbClr val="552112"/>
                </a:solidFill>
                <a:latin typeface="宋体"/>
                <a:ea typeface="宋体"/>
              </a:rPr>
              <a:t>剪枝：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井字棋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79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从空白棋盘开始建立博弈树，把树扩展到第</a:t>
            </a:r>
            <a:r>
              <a:rPr lang="zh-CN" altLang="en-US" sz="1100" spc="69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lang="zh-CN" altLang="en-US" sz="1100" spc="10" dirty="0">
                <a:solidFill>
                  <a:srgbClr val="000000"/>
                </a:solidFill>
                <a:latin typeface="宋体"/>
                <a:ea typeface="宋体"/>
              </a:rPr>
              <a:t>层</a:t>
            </a:r>
          </a:p>
          <a:p>
            <a:pPr>
              <a:lnSpc>
                <a:spcPts val="1264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在博弈树第二层的每个节点上标记当前的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评价函数值</a:t>
            </a:r>
          </a:p>
          <a:p>
            <a:pPr>
              <a:lnSpc>
                <a:spcPts val="530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zh-CN" altLang="en-US" sz="1100" spc="50" dirty="0">
                <a:solidFill>
                  <a:srgbClr val="000000"/>
                </a:solidFill>
                <a:latin typeface="宋体"/>
                <a:ea typeface="宋体"/>
              </a:rPr>
              <a:t>使用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MiniMax</a:t>
            </a:r>
            <a:r>
              <a:rPr lang="zh-CN" altLang="en-US" sz="1100" spc="50" dirty="0">
                <a:solidFill>
                  <a:srgbClr val="000000"/>
                </a:solidFill>
                <a:latin typeface="宋体"/>
                <a:ea typeface="宋体"/>
              </a:rPr>
              <a:t>算法，标出第</a:t>
            </a:r>
            <a:r>
              <a:rPr lang="zh-CN" altLang="en-US" sz="1100" spc="44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  <a:r>
              <a:rPr lang="zh-CN" altLang="en-US" sz="1100" spc="50" dirty="0">
                <a:solidFill>
                  <a:srgbClr val="000000"/>
                </a:solidFill>
                <a:latin typeface="宋体"/>
                <a:ea typeface="宋体"/>
              </a:rPr>
              <a:t>和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100" spc="55" dirty="0">
                <a:solidFill>
                  <a:srgbClr val="000000"/>
                </a:solidFill>
                <a:latin typeface="宋体"/>
                <a:ea typeface="宋体"/>
              </a:rPr>
              <a:t>层的节点</a:t>
            </a:r>
            <a:r>
              <a:rPr lang="zh-CN" altLang="en-US" sz="1100" spc="50" dirty="0">
                <a:solidFill>
                  <a:srgbClr val="000000"/>
                </a:solidFill>
                <a:latin typeface="宋体"/>
                <a:ea typeface="宋体"/>
              </a:rPr>
              <a:t>的评价值</a:t>
            </a:r>
          </a:p>
          <a:p>
            <a:pPr>
              <a:lnSpc>
                <a:spcPts val="450"/>
              </a:lnSpc>
            </a:pPr>
            <a:endParaRPr lang="en-US" dirty="0" smtClean="0"/>
          </a:p>
          <a:p>
            <a:pPr hangingPunct="0" marL="0">
              <a:lnSpc>
                <a:spcPct val="104583"/>
              </a:lnSpc>
            </a:pP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在最优节点最先生成的假设下</a:t>
            </a:r>
            <a:r>
              <a:rPr lang="zh-CN" altLang="en-US" sz="1100" spc="55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100" spc="25" dirty="0">
                <a:solidFill>
                  <a:srgbClr val="000000"/>
                </a:solidFill>
                <a:latin typeface="宋体"/>
                <a:ea typeface="宋体"/>
              </a:rPr>
              <a:t>把第二层会被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alpha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-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beta</a:t>
            </a:r>
            <a:r>
              <a:rPr lang="zh-CN" altLang="en-US" sz="1100" spc="20" dirty="0">
                <a:solidFill>
                  <a:srgbClr val="000000"/>
                </a:solidFill>
                <a:latin typeface="宋体"/>
                <a:ea typeface="宋体"/>
              </a:rPr>
              <a:t>剪</a:t>
            </a:r>
            <a:r>
              <a:rPr lang="zh-CN" altLang="en-US" sz="1100" spc="15" dirty="0">
                <a:solidFill>
                  <a:srgbClr val="000000"/>
                </a:solidFill>
                <a:latin typeface="宋体"/>
                <a:ea typeface="宋体"/>
              </a:rPr>
              <a:t>枝的节点圈出来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94" name="TextBox 194"/>
          <p:cNvSpPr txBox="1"/>
          <p:nvPr/>
        </p:nvSpPr>
        <p:spPr>
          <a:xfrm>
            <a:off x="815644" y="242872"/>
            <a:ext cx="3033881" cy="118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Alpha</a:t>
            </a:r>
            <a:r>
              <a:rPr lang="en-US" altLang="zh-CN" sz="2150" spc="20" dirty="0">
                <a:solidFill>
                  <a:srgbClr val="552112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2150" spc="10" dirty="0">
                <a:solidFill>
                  <a:srgbClr val="552112"/>
                </a:solidFill>
                <a:latin typeface="Palatino Linotype"/>
                <a:ea typeface="Palatino Linotype"/>
              </a:rPr>
              <a:t>beta</a:t>
            </a:r>
            <a:r>
              <a:rPr lang="zh-CN" altLang="en-US" sz="2150" spc="30" dirty="0">
                <a:solidFill>
                  <a:srgbClr val="552112"/>
                </a:solidFill>
                <a:latin typeface="宋体"/>
                <a:ea typeface="宋体"/>
              </a:rPr>
              <a:t>剪枝：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井字棋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95"/>
              </a:lnSpc>
            </a:pPr>
            <a:endParaRPr lang="en-US" dirty="0" smtClean="0"/>
          </a:p>
          <a:p>
            <a:pPr marL="0" indent="1811477">
              <a:lnSpc>
                <a:spcPct val="100000"/>
              </a:lnSpc>
            </a:pPr>
            <a:r>
              <a:rPr lang="en-US" altLang="zh-CN" sz="400" spc="-15" b="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1721230" y="1613432"/>
            <a:ext cx="1550944" cy="73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0000"/>
              </a:lnSpc>
              <a:tabLst>
                <a:tab pos="1395983" algn="l"/>
              </a:tabLst>
            </a:pP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45" b="1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1941576" y="1686838"/>
            <a:ext cx="1506123" cy="6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38860" algn="l"/>
                <a:tab pos="685545" algn="l"/>
                <a:tab pos="1322196" algn="l"/>
              </a:tabLst>
            </a:pP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−1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400" spc="-25" b="1" dirty="0">
                <a:solidFill>
                  <a:srgbClr val="000000"/>
                </a:solidFill>
                <a:latin typeface="Arial"/>
                <a:ea typeface="Arial"/>
              </a:rPr>
              <a:t>−2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1245108" y="1931405"/>
            <a:ext cx="2539765" cy="70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5416"/>
              </a:lnSpc>
              <a:tabLst>
                <a:tab pos="232536" algn="l"/>
                <a:tab pos="476122" algn="l"/>
                <a:tab pos="623315" algn="l"/>
                <a:tab pos="745871" algn="l"/>
                <a:tab pos="990599" algn="l"/>
                <a:tab pos="1382268" algn="l"/>
                <a:tab pos="1626996" algn="l"/>
                <a:tab pos="1872107" algn="l"/>
                <a:tab pos="2115565" algn="l"/>
                <a:tab pos="2384805" algn="l"/>
              </a:tabLst>
            </a:pPr>
            <a:r>
              <a:rPr lang="en-US" altLang="zh-CN" sz="400" b="1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altLang="zh-CN" sz="400" b="1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400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b="1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altLang="zh-CN" sz="400" spc="20" b="1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400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45" b="1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1550161" y="2004811"/>
            <a:ext cx="2165215" cy="619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32485" algn="l"/>
                <a:tab pos="1321942" algn="l"/>
                <a:tab pos="2007489" algn="l"/>
              </a:tabLst>
            </a:pP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45" b="1" dirty="0">
                <a:solidFill>
                  <a:srgbClr val="000000"/>
                </a:solidFill>
                <a:latin typeface="Arial"/>
                <a:ea typeface="Arial"/>
              </a:rPr>
              <a:t>o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2137917" y="2079933"/>
            <a:ext cx="1308346" cy="60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979297" algn="l"/>
                <a:tab pos="1150620" algn="l"/>
              </a:tabLst>
            </a:pP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45" b="1" dirty="0">
                <a:solidFill>
                  <a:srgbClr val="000000"/>
                </a:solidFill>
                <a:latin typeface="Arial"/>
                <a:ea typeface="Arial"/>
              </a:rPr>
              <a:t>o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1305178" y="2178104"/>
            <a:ext cx="2480584" cy="60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44729" algn="l"/>
                <a:tab pos="489458" algn="l"/>
                <a:tab pos="758952" algn="l"/>
                <a:tab pos="1003681" algn="l"/>
                <a:tab pos="1321943" algn="l"/>
                <a:tab pos="1566672" algn="l"/>
                <a:tab pos="1811401" algn="l"/>
                <a:tab pos="2031746" algn="l"/>
                <a:tab pos="2325624" algn="l"/>
              </a:tabLst>
            </a:pP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−1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−1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−2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−1	</a:t>
            </a:r>
            <a:r>
              <a:rPr lang="en-US" altLang="zh-CN" sz="400" spc="-45" b="1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2260092" y="2347268"/>
            <a:ext cx="525010" cy="60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67283" algn="l"/>
              </a:tabLst>
            </a:pP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o	</a:t>
            </a:r>
            <a:r>
              <a:rPr lang="en-US" altLang="zh-CN" sz="400" spc="-45" b="1" dirty="0">
                <a:solidFill>
                  <a:srgbClr val="000000"/>
                </a:solidFill>
                <a:latin typeface="Arial"/>
                <a:ea typeface="Arial"/>
              </a:rPr>
              <a:t>o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2332354" y="2420725"/>
            <a:ext cx="448711" cy="60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93751" algn="l"/>
              </a:tabLst>
            </a:pP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x	</a:t>
            </a:r>
            <a:r>
              <a:rPr lang="en-US" altLang="zh-CN" sz="400" spc="-45" b="1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2333244" y="2594156"/>
            <a:ext cx="448838" cy="60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93877" algn="l"/>
              </a:tabLst>
            </a:pPr>
            <a:r>
              <a:rPr lang="en-US" altLang="zh-CN" sz="400" spc="-5" b="1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400" spc="-45" b="1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4335526" y="3242252"/>
            <a:ext cx="2420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000000"/>
                </a:solidFill>
                <a:latin typeface="Times New Roman"/>
                <a:ea typeface="Times New Roman"/>
              </a:rPr>
              <a:t>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15644" y="242872"/>
            <a:ext cx="3404199" cy="2605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博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弈的特征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44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13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600" spc="10" dirty="0">
                <a:solidFill>
                  <a:srgbClr val="000000"/>
                </a:solidFill>
                <a:latin typeface="宋体"/>
                <a:ea typeface="宋体"/>
              </a:rPr>
              <a:t>两个</a:t>
            </a:r>
            <a:r>
              <a:rPr lang="zh-CN" altLang="en-US" sz="1600" dirty="0">
                <a:solidFill>
                  <a:srgbClr val="000000"/>
                </a:solidFill>
                <a:latin typeface="宋体"/>
                <a:ea typeface="宋体"/>
              </a:rPr>
              <a:t>玩家</a:t>
            </a:r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hangingPunct="0" marL="0">
              <a:lnSpc>
                <a:spcPct val="150416"/>
              </a:lnSpc>
            </a:pPr>
            <a:r>
              <a:rPr lang="en-US" altLang="zh-CN" sz="13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600" spc="10" dirty="0">
                <a:solidFill>
                  <a:srgbClr val="000000"/>
                </a:solidFill>
                <a:latin typeface="宋体"/>
                <a:ea typeface="宋体"/>
              </a:rPr>
              <a:t>离散的：游戏的状</a:t>
            </a:r>
            <a:r>
              <a:rPr lang="zh-CN" altLang="en-US" sz="1600" dirty="0">
                <a:solidFill>
                  <a:srgbClr val="000000"/>
                </a:solidFill>
                <a:latin typeface="宋体"/>
                <a:ea typeface="宋体"/>
              </a:rPr>
              <a:t>态或决策可以映射</a:t>
            </a:r>
            <a:r>
              <a:rPr lang="zh-CN" altLang="en-US" sz="1600" spc="10" dirty="0">
                <a:solidFill>
                  <a:srgbClr val="000000"/>
                </a:solidFill>
                <a:latin typeface="宋体"/>
                <a:ea typeface="宋体"/>
              </a:rPr>
              <a:t>为离散</a:t>
            </a:r>
            <a:r>
              <a:rPr lang="zh-CN" altLang="en-US" sz="1600" spc="5" dirty="0">
                <a:solidFill>
                  <a:srgbClr val="000000"/>
                </a:solidFill>
                <a:latin typeface="宋体"/>
                <a:ea typeface="宋体"/>
              </a:rPr>
              <a:t>的值</a:t>
            </a:r>
          </a:p>
          <a:p>
            <a:pPr hangingPunct="0" marL="0">
              <a:lnSpc>
                <a:spcPct val="150416"/>
              </a:lnSpc>
              <a:spcBef>
                <a:spcPts val="320"/>
              </a:spcBef>
            </a:pPr>
            <a:r>
              <a:rPr lang="en-US" altLang="zh-CN" sz="13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zh-CN" altLang="en-US" sz="1600" spc="10" dirty="0">
                <a:solidFill>
                  <a:srgbClr val="000000"/>
                </a:solidFill>
                <a:latin typeface="宋体"/>
                <a:ea typeface="宋体"/>
              </a:rPr>
              <a:t>有限的：游戏的状</a:t>
            </a:r>
            <a:r>
              <a:rPr lang="zh-CN" altLang="en-US" sz="1600" dirty="0">
                <a:solidFill>
                  <a:srgbClr val="000000"/>
                </a:solidFill>
                <a:latin typeface="宋体"/>
                <a:ea typeface="宋体"/>
              </a:rPr>
              <a:t>态或可以采取的行</a:t>
            </a:r>
            <a:r>
              <a:rPr lang="zh-CN" altLang="en-US" sz="1600" spc="15" dirty="0">
                <a:solidFill>
                  <a:srgbClr val="000000"/>
                </a:solidFill>
                <a:latin typeface="宋体"/>
                <a:ea typeface="宋体"/>
              </a:rPr>
              <a:t>动的种类</a:t>
            </a:r>
            <a:r>
              <a:rPr lang="zh-CN" altLang="en-US" sz="1600" spc="5" dirty="0">
                <a:solidFill>
                  <a:srgbClr val="000000"/>
                </a:solidFill>
                <a:latin typeface="宋体"/>
                <a:ea typeface="宋体"/>
              </a:rPr>
              <a:t>是有限的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64482" y="3242252"/>
            <a:ext cx="18414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5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20242" y="242872"/>
            <a:ext cx="3581557" cy="2581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5402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博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弈的特征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64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8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50" spc="-12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零和博弈：完全的竞争</a:t>
            </a:r>
          </a:p>
          <a:p>
            <a:pPr>
              <a:lnSpc>
                <a:spcPts val="555"/>
              </a:lnSpc>
            </a:pPr>
            <a:endParaRPr lang="en-US" dirty="0" smtClean="0"/>
          </a:p>
          <a:p>
            <a:pPr marL="0" indent="457504">
              <a:lnSpc>
                <a:spcPct val="110416"/>
              </a:lnSpc>
            </a:pPr>
            <a:r>
              <a:rPr lang="en-US" altLang="zh-CN" sz="1100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-58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游戏的一方赢了，则另一方输掉了同等的数量</a:t>
            </a:r>
          </a:p>
          <a:p>
            <a:pPr>
              <a:lnSpc>
                <a:spcPts val="559"/>
              </a:lnSpc>
            </a:pPr>
            <a:endParaRPr lang="en-US" dirty="0" smtClean="0"/>
          </a:p>
          <a:p>
            <a:pPr marL="0" indent="457504">
              <a:lnSpc>
                <a:spcPct val="110416"/>
              </a:lnSpc>
            </a:pPr>
            <a:r>
              <a:rPr lang="en-US" altLang="zh-CN" sz="1100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-59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有些游戏并不具备这个特征</a:t>
            </a:r>
          </a:p>
          <a:p>
            <a:pPr>
              <a:lnSpc>
                <a:spcPts val="555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8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50" spc="-13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100" spc="5" dirty="0">
                <a:solidFill>
                  <a:srgbClr val="000000"/>
                </a:solidFill>
                <a:latin typeface="宋体"/>
                <a:ea typeface="宋体"/>
              </a:rPr>
              <a:t>确定性：没有不确定的因素</a:t>
            </a:r>
          </a:p>
          <a:p>
            <a:pPr>
              <a:lnSpc>
                <a:spcPts val="555"/>
              </a:lnSpc>
            </a:pPr>
            <a:endParaRPr lang="en-US" dirty="0" smtClean="0"/>
          </a:p>
          <a:p>
            <a:pPr hangingPunct="0" marL="629767" indent="-172262">
              <a:lnSpc>
                <a:spcPct val="129999"/>
              </a:lnSpc>
            </a:pPr>
            <a:r>
              <a:rPr lang="en-US" altLang="zh-CN" sz="1100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-30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没有骰子</a:t>
            </a:r>
            <a:r>
              <a:rPr lang="zh-CN" altLang="en-US" sz="1100" spc="-159" dirty="0">
                <a:solidFill>
                  <a:srgbClr val="000000"/>
                </a:solidFill>
                <a:latin typeface="宋体"/>
                <a:cs typeface="宋体"/>
              </a:rPr>
              <a:t> 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，没有随机抽取的扑克牌，没有抛硬</a:t>
            </a:r>
            <a:r>
              <a:rPr lang="zh-CN" altLang="en-US" sz="1100" spc="-5" dirty="0">
                <a:solidFill>
                  <a:srgbClr val="000000"/>
                </a:solidFill>
                <a:latin typeface="宋体"/>
                <a:ea typeface="宋体"/>
              </a:rPr>
              <a:t>币等</a:t>
            </a:r>
          </a:p>
          <a:p>
            <a:pPr marL="0">
              <a:lnSpc>
                <a:spcPct val="110416"/>
              </a:lnSpc>
              <a:spcBef>
                <a:spcPts val="300"/>
              </a:spcBef>
            </a:pPr>
            <a:r>
              <a:rPr lang="en-US" altLang="zh-CN" sz="8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50" spc="-6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完美信息：任何层面的状态都是可观察的</a:t>
            </a:r>
          </a:p>
          <a:p>
            <a:pPr>
              <a:lnSpc>
                <a:spcPts val="555"/>
              </a:lnSpc>
            </a:pPr>
            <a:endParaRPr lang="en-US" dirty="0" smtClean="0"/>
          </a:p>
          <a:p>
            <a:pPr marL="0" indent="457504">
              <a:lnSpc>
                <a:spcPct val="110833"/>
              </a:lnSpc>
            </a:pPr>
            <a:r>
              <a:rPr lang="en-US" altLang="zh-CN" sz="1100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en-US" altLang="zh-CN" sz="1100" spc="-59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/>
                <a:ea typeface="宋体"/>
              </a:rPr>
              <a:t>比如：没有隐藏的卡牌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64482" y="3242252"/>
            <a:ext cx="18414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5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15644" y="242872"/>
            <a:ext cx="3713255" cy="365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博弈的示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例：剪刀，石头，布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1370" y="997334"/>
            <a:ext cx="1961356" cy="388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583"/>
              </a:lnSpc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6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剪刀可以剪布，布可以包石头，</a:t>
            </a:r>
          </a:p>
          <a:p>
            <a:pPr>
              <a:lnSpc>
                <a:spcPts val="480"/>
              </a:lnSpc>
            </a:pPr>
            <a:endParaRPr lang="en-US" dirty="0" smtClean="0"/>
          </a:p>
          <a:p>
            <a:pPr marL="0" indent="172211">
              <a:lnSpc>
                <a:spcPct val="104999"/>
              </a:lnSpc>
            </a:pP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石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头可以砸剪刀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988564" y="1165094"/>
            <a:ext cx="247389" cy="125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499"/>
              </a:lnSpc>
            </a:pPr>
            <a:r>
              <a:rPr lang="en-US" altLang="zh-CN" sz="700" dirty="0">
                <a:solidFill>
                  <a:srgbClr val="326500"/>
                </a:solidFill>
                <a:latin typeface="Comic Sans MS"/>
                <a:ea typeface="Comic Sans MS"/>
              </a:rPr>
              <a:t>R</a:t>
            </a:r>
            <a:r>
              <a:rPr lang="zh-CN" altLang="en-US" sz="700" spc="-5" dirty="0">
                <a:solidFill>
                  <a:srgbClr val="326500"/>
                </a:solidFill>
                <a:latin typeface="宋体"/>
                <a:ea typeface="宋体"/>
              </a:rPr>
              <a:t>石头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3864" y="973705"/>
            <a:ext cx="421625" cy="3711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123444" indent="-123444">
              <a:lnSpc>
                <a:spcPct val="173749"/>
              </a:lnSpc>
            </a:pPr>
            <a:r>
              <a:rPr lang="en-US" altLang="zh-CN" sz="700" spc="25" dirty="0">
                <a:solidFill>
                  <a:srgbClr val="326500"/>
                </a:solidFill>
                <a:latin typeface="Comic Sans MS"/>
                <a:ea typeface="Comic Sans MS"/>
              </a:rPr>
              <a:t>Player</a:t>
            </a:r>
            <a:r>
              <a:rPr lang="en-US" altLang="zh-CN" sz="700" spc="-119" dirty="0">
                <a:solidFill>
                  <a:srgbClr val="326500"/>
                </a:solidFill>
                <a:latin typeface="Comic Sans MS"/>
                <a:cs typeface="Comic Sans MS"/>
              </a:rPr>
              <a:t> </a:t>
            </a:r>
            <a:r>
              <a:rPr lang="en-US" altLang="zh-CN" sz="700" spc="34" dirty="0">
                <a:solidFill>
                  <a:srgbClr val="326500"/>
                </a:solidFill>
                <a:latin typeface="Comic Sans MS"/>
                <a:ea typeface="Comic Sans MS"/>
              </a:rPr>
              <a:t>II</a:t>
            </a:r>
            <a:r>
              <a:rPr lang="en-US" altLang="zh-CN" sz="700" dirty="0">
                <a:solidFill>
                  <a:srgbClr val="326500"/>
                </a:solidFill>
                <a:latin typeface="Comic Sans MS"/>
                <a:cs typeface="Comic Sans MS"/>
              </a:rPr>
              <a:t> </a:t>
            </a:r>
            <a:r>
              <a:rPr lang="en-US" altLang="zh-CN" sz="700" dirty="0">
                <a:solidFill>
                  <a:srgbClr val="326500"/>
                </a:solidFill>
                <a:latin typeface="Comic Sans MS"/>
                <a:ea typeface="Comic Sans MS"/>
              </a:rPr>
              <a:t>P</a:t>
            </a:r>
            <a:r>
              <a:rPr lang="zh-CN" altLang="en-US" sz="700" spc="-10" dirty="0">
                <a:solidFill>
                  <a:srgbClr val="326500"/>
                </a:solidFill>
                <a:latin typeface="宋体"/>
                <a:ea typeface="宋体"/>
              </a:rPr>
              <a:t>布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00195" y="1165094"/>
            <a:ext cx="253485" cy="125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499"/>
              </a:lnSpc>
            </a:pPr>
            <a:r>
              <a:rPr lang="en-US" altLang="zh-CN" sz="700" dirty="0">
                <a:solidFill>
                  <a:srgbClr val="326500"/>
                </a:solidFill>
                <a:latin typeface="Comic Sans MS"/>
                <a:ea typeface="Comic Sans MS"/>
              </a:rPr>
              <a:t>S</a:t>
            </a:r>
            <a:r>
              <a:rPr lang="zh-CN" altLang="en-US" sz="700" dirty="0">
                <a:solidFill>
                  <a:srgbClr val="326500"/>
                </a:solidFill>
                <a:latin typeface="宋体"/>
                <a:ea typeface="宋体"/>
              </a:rPr>
              <a:t>剪刀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1370" y="1492888"/>
            <a:ext cx="1893916" cy="1424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172211" indent="-172211">
              <a:lnSpc>
                <a:spcPct val="149583"/>
              </a:lnSpc>
            </a:pPr>
            <a:r>
              <a:rPr lang="en-US" altLang="zh-CN" sz="800" spc="-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5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可以用矩阵表示：玩家</a:t>
            </a:r>
            <a:r>
              <a:rPr lang="en-US" altLang="zh-CN" sz="1000" spc="-15" dirty="0">
                <a:solidFill>
                  <a:srgbClr val="000000"/>
                </a:solidFill>
                <a:latin typeface="Palatino Linotype"/>
                <a:ea typeface="Palatino Linotype"/>
              </a:rPr>
              <a:t>1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选择一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行，玩家</a:t>
            </a:r>
            <a:r>
              <a:rPr lang="en-US" altLang="zh-CN" sz="1000" dirty="0">
                <a:solidFill>
                  <a:srgbClr val="000000"/>
                </a:solidFill>
                <a:latin typeface="Palatino Linotype"/>
                <a:ea typeface="Palatino Linotype"/>
              </a:rPr>
              <a:t>2</a:t>
            </a: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选择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一列</a:t>
            </a:r>
          </a:p>
          <a:p>
            <a:pPr hangingPunct="0" marL="172211" indent="-172211">
              <a:lnSpc>
                <a:spcPct val="150000"/>
              </a:lnSpc>
              <a:spcBef>
                <a:spcPts val="304"/>
              </a:spcBef>
            </a:pPr>
            <a:r>
              <a:rPr lang="en-US" altLang="zh-CN" sz="800" spc="-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7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每一格表示各个玩家结算的分</a:t>
            </a: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数（</a:t>
            </a:r>
            <a:r>
              <a:rPr lang="zh-CN" altLang="en-US" sz="750" spc="-10" dirty="0">
                <a:solidFill>
                  <a:srgbClr val="980000"/>
                </a:solidFill>
                <a:latin typeface="宋体"/>
                <a:ea typeface="宋体"/>
              </a:rPr>
              <a:t>玩家</a:t>
            </a:r>
            <a:r>
              <a:rPr lang="en-US" altLang="zh-CN" sz="750" spc="-5" dirty="0">
                <a:solidFill>
                  <a:srgbClr val="980000"/>
                </a:solidFill>
                <a:latin typeface="Palatino Linotype"/>
                <a:ea typeface="Palatino Linotype"/>
              </a:rPr>
              <a:t>1</a:t>
            </a:r>
            <a:r>
              <a:rPr lang="zh-CN" altLang="en-US" sz="750" spc="-10" dirty="0">
                <a:solidFill>
                  <a:srgbClr val="980000"/>
                </a:solidFill>
                <a:latin typeface="宋体"/>
                <a:ea typeface="宋体"/>
              </a:rPr>
              <a:t>的分数</a:t>
            </a:r>
            <a:r>
              <a:rPr lang="en-US" altLang="zh-CN" sz="1000" spc="-5" dirty="0">
                <a:solidFill>
                  <a:srgbClr val="000000"/>
                </a:solidFill>
                <a:latin typeface="Palatino Linotype"/>
                <a:ea typeface="Palatino Linotype"/>
              </a:rPr>
              <a:t>/</a:t>
            </a:r>
            <a:r>
              <a:rPr lang="zh-CN" altLang="en-US" sz="750" spc="-5" dirty="0">
                <a:solidFill>
                  <a:srgbClr val="326500"/>
                </a:solidFill>
                <a:latin typeface="宋体"/>
                <a:ea typeface="宋体"/>
              </a:rPr>
              <a:t>玩家</a:t>
            </a:r>
            <a:r>
              <a:rPr lang="en-US" altLang="zh-CN" sz="750" dirty="0">
                <a:solidFill>
                  <a:srgbClr val="326500"/>
                </a:solidFill>
                <a:latin typeface="Palatino Linotype"/>
                <a:ea typeface="Palatino Linotype"/>
              </a:rPr>
              <a:t>2</a:t>
            </a:r>
            <a:r>
              <a:rPr lang="zh-CN" altLang="en-US" sz="750" spc="-10" dirty="0">
                <a:solidFill>
                  <a:srgbClr val="326500"/>
                </a:solidFill>
                <a:latin typeface="宋体"/>
                <a:ea typeface="宋体"/>
              </a:rPr>
              <a:t>的分数</a:t>
            </a:r>
            <a:r>
              <a:rPr lang="zh-CN" altLang="en-US" sz="1000" spc="-10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 marL="0">
              <a:lnSpc>
                <a:spcPct val="109583"/>
              </a:lnSpc>
              <a:spcBef>
                <a:spcPts val="304"/>
              </a:spcBef>
            </a:pPr>
            <a:r>
              <a:rPr lang="en-US" altLang="zh-CN" sz="80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5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en-US" altLang="zh-CN" sz="1000" spc="-5" dirty="0">
                <a:solidFill>
                  <a:srgbClr val="000000"/>
                </a:solidFill>
                <a:latin typeface="Palatino Linotype"/>
                <a:ea typeface="Palatino Linotype"/>
              </a:rPr>
              <a:t>1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：赢了，</a:t>
            </a:r>
            <a:r>
              <a:rPr lang="en-US" altLang="zh-CN" sz="1000" spc="-10" dirty="0">
                <a:solidFill>
                  <a:srgbClr val="000000"/>
                </a:solidFill>
                <a:latin typeface="Palatino Linotype"/>
                <a:ea typeface="Palatino Linotype"/>
              </a:rPr>
              <a:t>0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：平局，</a:t>
            </a:r>
            <a:r>
              <a:rPr lang="en-US" altLang="zh-CN" sz="1000" spc="-10" dirty="0">
                <a:solidFill>
                  <a:srgbClr val="000000"/>
                </a:solidFill>
                <a:latin typeface="Palatino Linotype"/>
                <a:ea typeface="Palatino Linotype"/>
              </a:rPr>
              <a:t>-</a:t>
            </a:r>
            <a:r>
              <a:rPr lang="en-US" altLang="zh-CN" sz="1000" dirty="0">
                <a:solidFill>
                  <a:srgbClr val="000000"/>
                </a:solidFill>
                <a:latin typeface="Palatino Linotype"/>
                <a:ea typeface="Palatino Linotype"/>
              </a:rPr>
              <a:t>1</a:t>
            </a:r>
            <a:r>
              <a:rPr lang="zh-CN" altLang="en-US" sz="1000" dirty="0">
                <a:solidFill>
                  <a:srgbClr val="000000"/>
                </a:solidFill>
                <a:latin typeface="宋体"/>
                <a:ea typeface="宋体"/>
              </a:rPr>
              <a:t>：输了</a:t>
            </a:r>
          </a:p>
          <a:p>
            <a:pPr>
              <a:lnSpc>
                <a:spcPts val="78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800" spc="-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800" spc="-4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000" spc="-5" dirty="0">
                <a:solidFill>
                  <a:srgbClr val="000000"/>
                </a:solidFill>
                <a:latin typeface="宋体"/>
                <a:ea typeface="宋体"/>
              </a:rPr>
              <a:t>所以这个游戏是零和博弈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27325" y="1386074"/>
            <a:ext cx="74198" cy="1149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5416"/>
              </a:lnSpc>
            </a:pPr>
            <a:r>
              <a:rPr lang="en-US" altLang="zh-CN" sz="700" spc="-15" dirty="0">
                <a:solidFill>
                  <a:srgbClr val="980000"/>
                </a:solidFill>
                <a:latin typeface="Comic Sans MS"/>
                <a:ea typeface="Comic Sans MS"/>
              </a:rPr>
              <a:t>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5416"/>
              </a:lnSpc>
            </a:pPr>
            <a:r>
              <a:rPr lang="en-US" altLang="zh-CN" sz="700" spc="-15" dirty="0">
                <a:solidFill>
                  <a:srgbClr val="980000"/>
                </a:solidFill>
                <a:latin typeface="Comic Sans MS"/>
                <a:ea typeface="Comic Sans MS"/>
              </a:rPr>
              <a:t>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4"/>
              </a:lnSpc>
            </a:pPr>
            <a:endParaRPr lang="en-US" dirty="0" smtClean="0"/>
          </a:p>
          <a:p>
            <a:pPr marL="0">
              <a:lnSpc>
                <a:spcPct val="115833"/>
              </a:lnSpc>
            </a:pPr>
            <a:r>
              <a:rPr lang="en-US" altLang="zh-CN" sz="700" spc="-15" dirty="0">
                <a:solidFill>
                  <a:srgbClr val="980000"/>
                </a:solidFill>
                <a:latin typeface="Comic Sans MS"/>
                <a:ea typeface="Comic Sans MS"/>
              </a:rPr>
              <a:t>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364482" y="3242252"/>
            <a:ext cx="18414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5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</p:txBody>
      </p:sp>
      <p:sp>
        <p:nvSpPr>
          <p:cNvPr id="26" name="TextBox 26"/>
          <p:cNvSpPr txBox="1"/>
          <p:nvPr/>
        </p:nvSpPr>
        <p:spPr>
          <a:xfrm rot="16200000">
            <a:off x="2480003" y="1932825"/>
            <a:ext cx="458810" cy="123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5465"/>
              </a:lnSpc>
            </a:pPr>
            <a:r>
              <a:rPr lang="en-US" altLang="zh-CN" sz="700" dirty="0">
                <a:solidFill>
                  <a:srgbClr val="980000"/>
                </a:solidFill>
                <a:latin typeface="Comic Sans MS"/>
                <a:ea typeface="Comic Sans MS"/>
              </a:rPr>
              <a:t>Player</a:t>
            </a:r>
            <a:r>
              <a:rPr lang="en-US" altLang="zh-CN" sz="700" spc="-20" dirty="0">
                <a:solidFill>
                  <a:srgbClr val="980000"/>
                </a:solidFill>
                <a:latin typeface="Comic Sans MS"/>
                <a:cs typeface="Comic Sans MS"/>
              </a:rPr>
              <a:t> </a:t>
            </a:r>
            <a:r>
              <a:rPr lang="en-US" altLang="zh-CN" sz="700" dirty="0">
                <a:solidFill>
                  <a:srgbClr val="980000"/>
                </a:solidFill>
                <a:latin typeface="Comic Sans MS"/>
                <a:ea typeface="Comic Sans MS"/>
              </a:rPr>
              <a:t>I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31464" y="1322577"/>
          <a:ext cx="1698117" cy="1565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261"/>
                <a:gridCol w="560070"/>
                <a:gridCol w="573785"/>
              </a:tblGrid>
              <a:tr h="490982">
                <a:tc>
                  <a:txBody>
                    <a:bodyPr/>
                    <a:lstStyle/>
                    <a:p>
                      <a:pPr>
                        <a:lnSpc>
                          <a:spcPts val="465"/>
                        </a:lnSpc>
                      </a:pPr>
                      <a:endParaRPr lang="en-US" dirty="0" smtClean="0"/>
                    </a:p>
                    <a:p>
                      <a:pPr marL="0" indent="127508">
                        <a:lnSpc>
                          <a:spcPct val="116666"/>
                        </a:lnSpc>
                      </a:pPr>
                      <a:r>
                        <a:rPr lang="en-US" altLang="zh-CN" sz="1050" spc="-20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0</a:t>
                      </a:r>
                      <a:r>
                        <a:rPr lang="en-US" altLang="zh-CN" sz="1050" spc="-20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20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0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 smtClean="0"/>
                    </a:p>
                    <a:p>
                      <a:pPr marL="0" indent="148716">
                        <a:lnSpc>
                          <a:spcPct val="116666"/>
                        </a:lnSpc>
                      </a:pPr>
                      <a:r>
                        <a:rPr lang="en-US" altLang="zh-CN" sz="1050" spc="-20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-</a:t>
                      </a:r>
                      <a:r>
                        <a:rPr lang="en-US" altLang="zh-CN" sz="1050" spc="-20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  <a:r>
                        <a:rPr lang="en-US" altLang="zh-CN" sz="1050" spc="-30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20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endParaRPr lang="en-US" dirty="0" smtClean="0"/>
                    </a:p>
                    <a:p>
                      <a:pPr marL="0" indent="142747">
                        <a:lnSpc>
                          <a:spcPct val="116666"/>
                        </a:lnSpc>
                      </a:pPr>
                      <a:r>
                        <a:rPr lang="en-US" altLang="zh-CN" sz="1050" spc="-15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  <a:r>
                        <a:rPr lang="en-US" altLang="zh-CN" sz="1050" spc="-15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10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-</a:t>
                      </a:r>
                      <a:r>
                        <a:rPr lang="en-US" altLang="zh-CN" sz="1050" spc="-15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907">
                <a:tc>
                  <a:txBody>
                    <a:bodyPr/>
                    <a:lstStyle/>
                    <a:p>
                      <a:pPr>
                        <a:lnSpc>
                          <a:spcPts val="1094"/>
                        </a:lnSpc>
                      </a:pPr>
                      <a:endParaRPr lang="en-US" dirty="0" smtClean="0"/>
                    </a:p>
                    <a:p>
                      <a:pPr marL="0" indent="153416">
                        <a:lnSpc>
                          <a:spcPct val="116666"/>
                        </a:lnSpc>
                      </a:pPr>
                      <a:r>
                        <a:rPr lang="en-US" altLang="zh-CN" sz="1050" spc="-15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  <a:r>
                        <a:rPr lang="en-US" altLang="zh-CN" sz="1050" spc="-15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10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-</a:t>
                      </a:r>
                      <a:r>
                        <a:rPr lang="en-US" altLang="zh-CN" sz="1050" spc="-15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94"/>
                        </a:lnSpc>
                      </a:pPr>
                      <a:endParaRPr lang="en-US" dirty="0" smtClean="0"/>
                    </a:p>
                    <a:p>
                      <a:pPr marL="0" indent="153289">
                        <a:lnSpc>
                          <a:spcPct val="116666"/>
                        </a:lnSpc>
                      </a:pPr>
                      <a:r>
                        <a:rPr lang="en-US" altLang="zh-CN" sz="1050" spc="-20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0</a:t>
                      </a:r>
                      <a:r>
                        <a:rPr lang="en-US" altLang="zh-CN" sz="1050" spc="-20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20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0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94"/>
                        </a:lnSpc>
                      </a:pPr>
                      <a:endParaRPr lang="en-US" dirty="0" smtClean="0"/>
                    </a:p>
                    <a:p>
                      <a:pPr marL="0" indent="107695">
                        <a:lnSpc>
                          <a:spcPct val="116666"/>
                        </a:lnSpc>
                      </a:pPr>
                      <a:r>
                        <a:rPr lang="en-US" altLang="zh-CN" sz="1050" spc="-10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-</a:t>
                      </a:r>
                      <a:r>
                        <a:rPr lang="en-US" altLang="zh-CN" sz="1050" spc="-15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  <a:r>
                        <a:rPr lang="en-US" altLang="zh-CN" sz="1050" spc="-15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15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>
                        <a:lnSpc>
                          <a:spcPts val="1089"/>
                        </a:lnSpc>
                      </a:pPr>
                      <a:endParaRPr lang="en-US" dirty="0" smtClean="0"/>
                    </a:p>
                    <a:p>
                      <a:pPr marL="0" indent="116839">
                        <a:lnSpc>
                          <a:spcPct val="116666"/>
                        </a:lnSpc>
                      </a:pPr>
                      <a:r>
                        <a:rPr lang="en-US" altLang="zh-CN" sz="1050" spc="-10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-</a:t>
                      </a:r>
                      <a:r>
                        <a:rPr lang="en-US" altLang="zh-CN" sz="1050" spc="-15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  <a:r>
                        <a:rPr lang="en-US" altLang="zh-CN" sz="1050" spc="-15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15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89"/>
                        </a:lnSpc>
                      </a:pPr>
                      <a:endParaRPr lang="en-US" dirty="0" smtClean="0"/>
                    </a:p>
                    <a:p>
                      <a:pPr marL="0" indent="142620">
                        <a:lnSpc>
                          <a:spcPct val="116666"/>
                        </a:lnSpc>
                      </a:pPr>
                      <a:r>
                        <a:rPr lang="en-US" altLang="zh-CN" sz="1050" spc="-15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  <a:r>
                        <a:rPr lang="en-US" altLang="zh-CN" sz="1050" spc="-15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10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-</a:t>
                      </a:r>
                      <a:r>
                        <a:rPr lang="en-US" altLang="zh-CN" sz="1050" spc="-15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89"/>
                        </a:lnSpc>
                      </a:pPr>
                      <a:endParaRPr lang="en-US" dirty="0" smtClean="0"/>
                    </a:p>
                    <a:p>
                      <a:pPr marL="0" indent="153415">
                        <a:lnSpc>
                          <a:spcPct val="116666"/>
                        </a:lnSpc>
                      </a:pPr>
                      <a:r>
                        <a:rPr lang="en-US" altLang="zh-CN" sz="1050" spc="-20" dirty="0">
                          <a:solidFill>
                            <a:srgbClr val="980000"/>
                          </a:solidFill>
                          <a:latin typeface="Comic Sans MS"/>
                          <a:ea typeface="Comic Sans MS"/>
                        </a:rPr>
                        <a:t>0</a:t>
                      </a:r>
                      <a:r>
                        <a:rPr lang="en-US" altLang="zh-CN" sz="1050" spc="-20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</a:rPr>
                        <a:t>/</a:t>
                      </a:r>
                      <a:r>
                        <a:rPr lang="en-US" altLang="zh-CN" sz="1050" spc="-20" dirty="0">
                          <a:solidFill>
                            <a:srgbClr val="326500"/>
                          </a:solidFill>
                          <a:latin typeface="Comic Sans MS"/>
                          <a:ea typeface="Comic Sans MS"/>
                        </a:rPr>
                        <a:t>0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720242" y="242872"/>
            <a:ext cx="3538055" cy="3024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5402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两玩家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零和博弈的扩展</a:t>
            </a:r>
          </a:p>
          <a:p>
            <a:pPr>
              <a:lnSpc>
                <a:spcPts val="1914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23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剪刀石头布是简单的一次性（</a:t>
            </a:r>
            <a:r>
              <a:rPr lang="en-US" altLang="zh-CN" sz="1200" dirty="0">
                <a:solidFill>
                  <a:srgbClr val="000000"/>
                </a:solidFill>
                <a:latin typeface="Palatino Linotype"/>
                <a:ea typeface="Palatino Linotype"/>
              </a:rPr>
              <a:t>one</a:t>
            </a:r>
            <a:r>
              <a:rPr lang="en-US" altLang="zh-CN" sz="1200" spc="-8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Palatino Linotype"/>
                <a:ea typeface="Palatino Linotype"/>
              </a:rPr>
              <a:t>shot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）的博弈</a:t>
            </a:r>
          </a:p>
          <a:p>
            <a:pPr marL="0" indent="457504">
              <a:lnSpc>
                <a:spcPct val="110416"/>
              </a:lnSpc>
              <a:spcBef>
                <a:spcPts val="170"/>
              </a:spcBef>
            </a:pPr>
            <a:r>
              <a:rPr lang="en-US" altLang="zh-CN" sz="1200" spc="30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zh-CN" altLang="en-US" sz="1200" spc="45" dirty="0">
                <a:solidFill>
                  <a:srgbClr val="000000"/>
                </a:solidFill>
                <a:latin typeface="宋体"/>
                <a:ea typeface="宋体"/>
              </a:rPr>
              <a:t>每</a:t>
            </a:r>
            <a:r>
              <a:rPr lang="zh-CN" altLang="en-US" sz="1200" spc="40" dirty="0">
                <a:solidFill>
                  <a:srgbClr val="000000"/>
                </a:solidFill>
                <a:latin typeface="宋体"/>
                <a:ea typeface="宋体"/>
              </a:rPr>
              <a:t>一方只有一次动作</a:t>
            </a:r>
          </a:p>
          <a:p>
            <a:pPr marL="0" indent="457504">
              <a:lnSpc>
                <a:spcPct val="110416"/>
              </a:lnSpc>
              <a:spcBef>
                <a:spcPts val="145"/>
              </a:spcBef>
            </a:pPr>
            <a:r>
              <a:rPr lang="en-US" altLang="zh-CN" sz="1200" spc="15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在博</a:t>
            </a:r>
            <a:r>
              <a:rPr lang="zh-CN" altLang="en-US" sz="1200" spc="25" dirty="0">
                <a:solidFill>
                  <a:srgbClr val="000000"/>
                </a:solidFill>
                <a:latin typeface="宋体"/>
                <a:ea typeface="宋体"/>
              </a:rPr>
              <a:t>弈论中：属于策略或范式博弈</a:t>
            </a:r>
          </a:p>
          <a:p>
            <a:pPr>
              <a:lnSpc>
                <a:spcPts val="1870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29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许多博弈是有多步的</a:t>
            </a:r>
          </a:p>
          <a:p>
            <a:pPr marL="0" indent="457504">
              <a:lnSpc>
                <a:spcPct val="110416"/>
              </a:lnSpc>
              <a:spcBef>
                <a:spcPts val="175"/>
              </a:spcBef>
            </a:pPr>
            <a:r>
              <a:rPr lang="en-US" altLang="zh-CN" sz="1200" spc="25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zh-CN" altLang="en-US" sz="1200" spc="35" dirty="0">
                <a:solidFill>
                  <a:srgbClr val="000000"/>
                </a:solidFill>
                <a:latin typeface="宋体"/>
                <a:ea typeface="宋体"/>
              </a:rPr>
              <a:t>轮流：玩家是交替行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动的</a:t>
            </a:r>
          </a:p>
          <a:p>
            <a:pPr marL="0" indent="457504">
              <a:lnSpc>
                <a:spcPct val="110000"/>
              </a:lnSpc>
              <a:spcBef>
                <a:spcPts val="150"/>
              </a:spcBef>
            </a:pPr>
            <a:r>
              <a:rPr lang="en-US" altLang="zh-CN" sz="1200" spc="30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zh-CN" altLang="en-US" sz="1200" spc="45" dirty="0">
                <a:solidFill>
                  <a:srgbClr val="000000"/>
                </a:solidFill>
                <a:latin typeface="宋体"/>
                <a:ea typeface="宋体"/>
              </a:rPr>
              <a:t>比</a:t>
            </a:r>
            <a:r>
              <a:rPr lang="zh-CN" altLang="en-US" sz="1200" spc="40" dirty="0">
                <a:solidFill>
                  <a:srgbClr val="000000"/>
                </a:solidFill>
                <a:latin typeface="宋体"/>
                <a:ea typeface="宋体"/>
              </a:rPr>
              <a:t>如，象棋、跳棋等</a:t>
            </a:r>
          </a:p>
          <a:p>
            <a:pPr marL="0" indent="457504">
              <a:lnSpc>
                <a:spcPct val="110000"/>
              </a:lnSpc>
              <a:spcBef>
                <a:spcPts val="154"/>
              </a:spcBef>
            </a:pPr>
            <a:r>
              <a:rPr lang="en-US" altLang="zh-CN" sz="1200" spc="15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zh-CN" altLang="en-US" sz="1200" spc="25" dirty="0">
                <a:solidFill>
                  <a:srgbClr val="000000"/>
                </a:solidFill>
                <a:latin typeface="宋体"/>
                <a:ea typeface="宋体"/>
              </a:rPr>
              <a:t>博弈论中：属于扩展形式的博弈</a:t>
            </a:r>
          </a:p>
          <a:p>
            <a:pPr>
              <a:lnSpc>
                <a:spcPts val="1870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28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我们专注于扩展形式的博弈</a:t>
            </a:r>
          </a:p>
          <a:p>
            <a:pPr marL="0" indent="457504">
              <a:lnSpc>
                <a:spcPct val="110000"/>
              </a:lnSpc>
              <a:spcBef>
                <a:spcPts val="179"/>
              </a:spcBef>
            </a:pPr>
            <a:r>
              <a:rPr lang="en-US" altLang="zh-CN" sz="1200" spc="15" dirty="0">
                <a:solidFill>
                  <a:srgbClr val="3790a6"/>
                </a:solidFill>
                <a:latin typeface="Wingdings"/>
                <a:ea typeface="Wingdings"/>
              </a:rPr>
              <a:t></a:t>
            </a:r>
            <a:r>
              <a:rPr lang="zh-CN" altLang="en-US" sz="1200" spc="25" dirty="0">
                <a:solidFill>
                  <a:srgbClr val="000000"/>
                </a:solidFill>
                <a:latin typeface="宋体"/>
                <a:ea typeface="宋体"/>
              </a:rPr>
              <a:t>扩展形式的博弈中才会</a:t>
            </a:r>
            <a:r>
              <a:rPr lang="zh-CN" altLang="en-US" sz="1200" spc="15" dirty="0">
                <a:solidFill>
                  <a:srgbClr val="000000"/>
                </a:solidFill>
                <a:latin typeface="宋体"/>
                <a:ea typeface="宋体"/>
              </a:rPr>
              <a:t>出现需要计算的问题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364482" y="3242252"/>
            <a:ext cx="6984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5" dirty="0">
                <a:solidFill>
                  <a:srgbClr val="000000"/>
                </a:solidFill>
                <a:latin typeface="Times New Roman"/>
                <a:ea typeface="Times New Roman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671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55015" y="242872"/>
            <a:ext cx="3935134" cy="313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0629">
              <a:lnSpc>
                <a:spcPct val="111666"/>
              </a:lnSpc>
            </a:pPr>
            <a:r>
              <a:rPr lang="zh-CN" altLang="en-US" sz="2150" spc="25" dirty="0">
                <a:solidFill>
                  <a:srgbClr val="552112"/>
                </a:solidFill>
                <a:latin typeface="宋体"/>
                <a:ea typeface="宋体"/>
              </a:rPr>
              <a:t>两玩家</a:t>
            </a:r>
            <a:r>
              <a:rPr lang="zh-CN" altLang="en-US" sz="2150" spc="20" dirty="0">
                <a:solidFill>
                  <a:srgbClr val="552112"/>
                </a:solidFill>
                <a:latin typeface="宋体"/>
                <a:ea typeface="宋体"/>
              </a:rPr>
              <a:t>零和博弈的定义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14"/>
              </a:lnSpc>
            </a:pPr>
            <a:endParaRPr lang="en-US" dirty="0" smtClean="0"/>
          </a:p>
          <a:p>
            <a:pPr marL="0">
              <a:lnSpc>
                <a:spcPct val="110416"/>
              </a:lnSpc>
            </a:pPr>
            <a:r>
              <a:rPr lang="en-US" altLang="zh-CN" sz="950" spc="-3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4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spc="-60" dirty="0">
                <a:solidFill>
                  <a:srgbClr val="000000"/>
                </a:solidFill>
                <a:latin typeface="宋体"/>
                <a:ea typeface="宋体"/>
              </a:rPr>
              <a:t>两个玩家</a:t>
            </a:r>
            <a:r>
              <a:rPr lang="zh-CN" altLang="en-US" sz="1200" spc="-3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200" spc="-34" dirty="0">
                <a:solidFill>
                  <a:srgbClr val="000000"/>
                </a:solidFill>
                <a:latin typeface="Palatino Linotype"/>
                <a:ea typeface="Palatino Linotype"/>
              </a:rPr>
              <a:t>A</a:t>
            </a:r>
            <a:r>
              <a:rPr lang="zh-CN" altLang="en-US" sz="1200" spc="-6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en-US" altLang="zh-CN" sz="1200" spc="-34" dirty="0">
                <a:solidFill>
                  <a:srgbClr val="000000"/>
                </a:solidFill>
                <a:latin typeface="Palatino Linotype"/>
                <a:ea typeface="Palatino Linotype"/>
              </a:rPr>
              <a:t>Max</a:t>
            </a:r>
            <a:r>
              <a:rPr lang="zh-CN" altLang="en-US" sz="1200" spc="-65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r>
              <a:rPr lang="zh-CN" altLang="en-US" sz="1200" spc="-55" dirty="0">
                <a:solidFill>
                  <a:srgbClr val="000000"/>
                </a:solidFill>
                <a:latin typeface="宋体"/>
                <a:ea typeface="宋体"/>
              </a:rPr>
              <a:t>和</a:t>
            </a:r>
            <a:r>
              <a:rPr lang="zh-CN" altLang="en-US" sz="1200" spc="-3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200" spc="-34" dirty="0">
                <a:solidFill>
                  <a:srgbClr val="000000"/>
                </a:solidFill>
                <a:latin typeface="Palatino Linotype"/>
                <a:ea typeface="Palatino Linotype"/>
              </a:rPr>
              <a:t>B</a:t>
            </a:r>
            <a:r>
              <a:rPr lang="zh-CN" altLang="en-US" sz="1200" spc="-6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en-US" altLang="zh-CN" sz="1200" spc="-35" dirty="0">
                <a:solidFill>
                  <a:srgbClr val="000000"/>
                </a:solidFill>
                <a:latin typeface="Palatino Linotype"/>
                <a:ea typeface="Palatino Linotype"/>
              </a:rPr>
              <a:t>Min</a:t>
            </a:r>
            <a:r>
              <a:rPr lang="zh-CN" altLang="en-US" sz="1200" spc="-60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 marL="0">
              <a:lnSpc>
                <a:spcPct val="110416"/>
              </a:lnSpc>
              <a:spcBef>
                <a:spcPts val="145"/>
              </a:spcBef>
            </a:pPr>
            <a:r>
              <a:rPr lang="en-US" altLang="zh-CN" sz="950" spc="-2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2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spc="-35" dirty="0">
                <a:solidFill>
                  <a:srgbClr val="000000"/>
                </a:solidFill>
                <a:latin typeface="宋体"/>
                <a:ea typeface="宋体"/>
              </a:rPr>
              <a:t>状态集合</a:t>
            </a:r>
            <a:r>
              <a:rPr lang="zh-CN" altLang="en-US" sz="1200" spc="-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en-US" altLang="zh-CN" sz="1200" spc="-15" i="1" dirty="0">
                <a:solidFill>
                  <a:srgbClr val="000000"/>
                </a:solidFill>
                <a:latin typeface="Palatino Linotype"/>
                <a:ea typeface="Palatino Linotype"/>
              </a:rPr>
              <a:t>S</a:t>
            </a:r>
            <a:r>
              <a:rPr lang="zh-CN" altLang="en-US" sz="1200" spc="-34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200" spc="-35" dirty="0">
                <a:solidFill>
                  <a:srgbClr val="000000"/>
                </a:solidFill>
                <a:latin typeface="宋体"/>
                <a:ea typeface="宋体"/>
              </a:rPr>
              <a:t>游戏状态的有限集合</a:t>
            </a:r>
            <a:r>
              <a:rPr lang="zh-CN" altLang="en-US" sz="1200" spc="-30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 marL="0">
              <a:lnSpc>
                <a:spcPct val="110000"/>
              </a:lnSpc>
              <a:spcBef>
                <a:spcPts val="150"/>
              </a:spcBef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一个初始状态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</a:rPr>
              <a:t>∈</a:t>
            </a:r>
            <a:r>
              <a:rPr lang="en-US" altLang="zh-CN" sz="1200" spc="-20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游戏的起始状态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 marL="0">
              <a:lnSpc>
                <a:spcPct val="110000"/>
              </a:lnSpc>
              <a:spcBef>
                <a:spcPts val="154"/>
              </a:spcBef>
            </a:pPr>
            <a:r>
              <a:rPr lang="en-US" altLang="zh-CN" sz="950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125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终止位置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</a:rPr>
              <a:t>T</a:t>
            </a:r>
            <a:r>
              <a:rPr lang="en-US" altLang="zh-CN" sz="1200" spc="3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ambria"/>
                <a:ea typeface="Cambria"/>
              </a:rPr>
              <a:t>∈</a:t>
            </a:r>
            <a:r>
              <a:rPr lang="en-US" altLang="zh-CN" sz="1200" spc="34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游戏的终止状态：游戏结束时的状态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 hangingPunct="0" marL="172212" indent="-172212">
              <a:lnSpc>
                <a:spcPct val="101250"/>
              </a:lnSpc>
              <a:spcBef>
                <a:spcPts val="250"/>
              </a:spcBef>
            </a:pPr>
            <a:r>
              <a:rPr lang="en-US" altLang="zh-CN" sz="950" spc="1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-309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后继函数</a:t>
            </a:r>
            <a:r>
              <a:rPr lang="zh-CN" altLang="en-US" sz="1200" spc="34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一个接收状态为输入</a:t>
            </a:r>
            <a:r>
              <a:rPr lang="zh-CN" altLang="en-US" sz="1200" spc="34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200" spc="30" dirty="0">
                <a:solidFill>
                  <a:srgbClr val="000000"/>
                </a:solidFill>
                <a:latin typeface="宋体"/>
                <a:ea typeface="宋体"/>
              </a:rPr>
              <a:t>返回通过某些动作</a:t>
            </a:r>
            <a:br/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可以到达的状态的函数</a:t>
            </a:r>
            <a:r>
              <a:rPr lang="zh-CN" altLang="en-US" sz="1200" spc="-10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 marL="0">
              <a:lnSpc>
                <a:spcPct val="100000"/>
              </a:lnSpc>
              <a:spcBef>
                <a:spcPts val="265"/>
              </a:spcBef>
            </a:pPr>
            <a:r>
              <a:rPr lang="en-US" altLang="zh-CN" sz="950" spc="25" dirty="0">
                <a:solidFill>
                  <a:srgbClr val="3790a6"/>
                </a:solidFill>
                <a:latin typeface="Wingdings"/>
                <a:ea typeface="Wingdings"/>
              </a:rPr>
              <a:t></a:t>
            </a:r>
            <a:r>
              <a:rPr lang="en-US" altLang="zh-CN" sz="950" spc="34" dirty="0">
                <a:solidFill>
                  <a:srgbClr val="3790a6"/>
                </a:solidFill>
                <a:latin typeface="Wingdings"/>
                <a:cs typeface="Wingdings"/>
              </a:rPr>
              <a:t> </a:t>
            </a:r>
            <a:r>
              <a:rPr lang="zh-CN" altLang="en-US" sz="1200" spc="50" dirty="0">
                <a:solidFill>
                  <a:srgbClr val="000000"/>
                </a:solidFill>
                <a:latin typeface="宋体"/>
                <a:ea typeface="宋体"/>
              </a:rPr>
              <a:t>效益</a:t>
            </a:r>
            <a:r>
              <a:rPr lang="zh-CN" altLang="en-US" sz="1200" spc="5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en-US" altLang="zh-CN" sz="1200" spc="15" dirty="0">
                <a:solidFill>
                  <a:srgbClr val="000000"/>
                </a:solidFill>
                <a:latin typeface="Palatino Linotype"/>
                <a:ea typeface="Palatino Linotype"/>
              </a:rPr>
              <a:t>Utility</a:t>
            </a:r>
            <a:r>
              <a:rPr lang="zh-CN" altLang="en-US" sz="1200" spc="80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或收益</a:t>
            </a:r>
            <a:r>
              <a:rPr lang="zh-CN" altLang="en-US" sz="1200" spc="60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en-US" altLang="zh-CN" sz="1200" spc="20" dirty="0">
                <a:solidFill>
                  <a:srgbClr val="000000"/>
                </a:solidFill>
                <a:latin typeface="Palatino Linotype"/>
                <a:ea typeface="Palatino Linotype"/>
              </a:rPr>
              <a:t>payoff</a:t>
            </a:r>
            <a:r>
              <a:rPr lang="zh-CN" altLang="en-US" sz="1200" spc="69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函数</a:t>
            </a:r>
            <a:r>
              <a:rPr lang="zh-CN" altLang="en-US" sz="1200" spc="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200" spc="50" dirty="0">
                <a:solidFill>
                  <a:srgbClr val="000000"/>
                </a:solidFill>
                <a:latin typeface="宋体"/>
                <a:ea typeface="宋体"/>
              </a:rPr>
              <a:t>或者</a:t>
            </a:r>
            <a:r>
              <a:rPr lang="zh-CN" altLang="en-US" sz="1200" spc="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lang="zh-CN" altLang="en-US" sz="1200" spc="55" dirty="0">
                <a:solidFill>
                  <a:srgbClr val="000000"/>
                </a:solidFill>
                <a:latin typeface="宋体"/>
                <a:ea typeface="宋体"/>
              </a:rPr>
              <a:t>：</a:t>
            </a:r>
            <a:r>
              <a:rPr lang="en-US" altLang="zh-CN" sz="1200" spc="25" dirty="0">
                <a:solidFill>
                  <a:srgbClr val="000000"/>
                </a:solidFill>
                <a:latin typeface="Cambria"/>
                <a:ea typeface="Cambria"/>
              </a:rPr>
              <a:t>T</a:t>
            </a:r>
            <a:r>
              <a:rPr lang="en-US" altLang="zh-CN" sz="12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200" spc="44" dirty="0">
                <a:solidFill>
                  <a:srgbClr val="000000"/>
                </a:solidFill>
                <a:latin typeface="Cambria"/>
                <a:ea typeface="Cambria"/>
              </a:rPr>
              <a:t>→</a:t>
            </a:r>
          </a:p>
          <a:p>
            <a:pPr marL="0" indent="278892">
              <a:lnSpc>
                <a:spcPct val="100000"/>
              </a:lnSpc>
            </a:pP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将终止位置映射到实数的函数</a:t>
            </a:r>
            <a:r>
              <a:rPr lang="zh-CN" altLang="en-US" sz="1200" spc="89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lang="zh-CN" altLang="en-US" sz="1200" spc="55" dirty="0">
                <a:solidFill>
                  <a:srgbClr val="000000"/>
                </a:solidFill>
                <a:latin typeface="宋体"/>
                <a:ea typeface="宋体"/>
              </a:rPr>
              <a:t>表示每</a:t>
            </a:r>
            <a:r>
              <a:rPr lang="zh-CN" altLang="en-US" sz="1200" spc="44" dirty="0">
                <a:solidFill>
                  <a:srgbClr val="000000"/>
                </a:solidFill>
                <a:latin typeface="宋体"/>
                <a:ea typeface="宋体"/>
              </a:rPr>
              <a:t>个终止位</a:t>
            </a:r>
          </a:p>
          <a:p>
            <a:pPr marL="0" indent="172212">
              <a:lnSpc>
                <a:spcPct val="10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置对玩家</a:t>
            </a:r>
            <a:r>
              <a:rPr lang="en-US" altLang="zh-CN" sz="1200" dirty="0">
                <a:solidFill>
                  <a:srgbClr val="000000"/>
                </a:solidFill>
                <a:latin typeface="Palatino Linotype"/>
                <a:ea typeface="Palatino Linotype"/>
              </a:rPr>
              <a:t>A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有多有利和对玩家</a:t>
            </a:r>
            <a:r>
              <a:rPr lang="en-US" altLang="zh-CN" sz="1200" dirty="0">
                <a:solidFill>
                  <a:srgbClr val="000000"/>
                </a:solidFill>
                <a:latin typeface="Palatino Linotype"/>
                <a:ea typeface="Palatino Linotype"/>
              </a:rPr>
              <a:t>B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有多不利</a:t>
            </a:r>
            <a:r>
              <a:rPr lang="zh-CN" altLang="en-US" sz="1200" spc="-5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19"/>
              </a:lnSpc>
            </a:pPr>
            <a:endParaRPr lang="en-US" dirty="0" smtClean="0"/>
          </a:p>
          <a:p>
            <a:pPr marL="0" indent="3709466">
              <a:lnSpc>
                <a:spcPct val="100000"/>
              </a:lnSpc>
            </a:pPr>
            <a:r>
              <a:rPr lang="en-US" altLang="zh-CN" sz="900" spc="-15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2011-01-21T15:00:27Z</dcterms:created>
  <dcterms:modified xsi:type="dcterms:W3CDTF">2011-01-21T15:01:14Z</dcterms:modified>
</cp:coreProperties>
</file>