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77" r:id="rId6"/>
    <p:sldId id="278" r:id="rId7"/>
    <p:sldId id="274" r:id="rId8"/>
    <p:sldId id="279" r:id="rId9"/>
    <p:sldId id="280" r:id="rId10"/>
    <p:sldId id="281" r:id="rId11"/>
    <p:sldId id="284" r:id="rId12"/>
    <p:sldId id="282" r:id="rId13"/>
    <p:sldId id="283" r:id="rId14"/>
    <p:sldId id="285" r:id="rId15"/>
    <p:sldId id="286" r:id="rId16"/>
    <p:sldId id="26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8B3C-B15F-334E-9072-47FA7BFC890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E6B93-D998-CC4A-8B15-AE1E1FCF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E5C-A329-CB42-99BA-99BB5B62325E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7175-5D0D-884F-9AB0-D7488FA302F8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CBAE-CDD3-0D43-A788-8A44C1CAFF3E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EA56-B680-2843-B9FC-6FB1656BD3EF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8BC4-4856-824A-9A3D-ED218752392D}" type="datetime1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B75-AD1B-864F-B5E2-30771178CA38}" type="datetime1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ED1-921E-3A4A-8981-5EF808C30AD3}" type="datetime1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510-A7A3-4542-94BF-5F86C9DA287A}" type="datetime1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F1F-EFDF-A64B-8B9F-92BC1DA54299}" type="datetime1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1A5-72E6-3840-9376-F20F5544E58D}" type="datetime1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4714-8681-A645-9D8A-F691563CAE1A}" type="datetime1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gupubs.onlinelibrary.wiley.com/doi/10.1002/2014EF00023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c.gov/site/planning/data-maps/flood-hazard-mapper.page" TargetMode="External"/><Relationship Id="rId2" Type="http://schemas.openxmlformats.org/officeDocument/2006/relationships/hyperlink" Target="https://www.independent.co.uk/climate-change/news/new-york-flood-climate-crisis-nasa-b190073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limate.cityofnewyork.us/initiatives/planyc-getting-sustainability-don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md.copernicus.org/articles/14/3007/2021/" TargetMode="External"/><Relationship Id="rId2" Type="http://schemas.openxmlformats.org/officeDocument/2006/relationships/hyperlink" Target="https://gmd.copernicus.org/articles/11/2273/201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-potsdam.de/~mmalte/rcps/" TargetMode="External"/><Relationship Id="rId2" Type="http://schemas.openxmlformats.org/officeDocument/2006/relationships/hyperlink" Target="https://gmd.copernicus.org/articles/11/2273/201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airmodel.net/en/latest/index.html" TargetMode="External"/><Relationship Id="rId4" Type="http://schemas.openxmlformats.org/officeDocument/2006/relationships/hyperlink" Target="https://github.com/OMS-NetZero/FAI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S-NetZero/FAIR" TargetMode="External"/><Relationship Id="rId2" Type="http://schemas.openxmlformats.org/officeDocument/2006/relationships/hyperlink" Target="https://www.nature.com/articles/s41586-021-03302-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enodo.org/records/63825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6419954" TargetMode="External"/><Relationship Id="rId2" Type="http://schemas.openxmlformats.org/officeDocument/2006/relationships/hyperlink" Target="https://gmd.copernicus.org/articles/16/7461/202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md.copernicus.org/articles/16/7461/2023/#bib1.bibx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Group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Yunlong Pan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fld id="{ECA5EE41-3CD9-AC49-9536-6C1313BF1603}" type="datetime1">
              <a:rPr lang="en-US" smtClean="0"/>
              <a:t>7/17/24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r>
              <a:rPr lang="en-US" dirty="0"/>
              <a:t> </a:t>
            </a:r>
            <a:r>
              <a:rPr lang="en-US" sz="3600" dirty="0">
                <a:solidFill>
                  <a:srgbClr val="464646"/>
                </a:solidFill>
                <a:latin typeface="Open Sans" panose="020B0606030504020204" pitchFamily="34" charset="0"/>
              </a:rPr>
              <a:t>Ex: ACCESS-CM2 ssp126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2A57E-680E-7B56-54E5-19152EF1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20" y="1063229"/>
            <a:ext cx="4368580" cy="3485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73952-6AA7-B08C-37F6-1B73D8C0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6" y="1063228"/>
            <a:ext cx="4110333" cy="1648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5435E-0336-DA80-802B-82A0C89E9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06" y="2711285"/>
            <a:ext cx="2248894" cy="20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r>
              <a:rPr lang="en-US" dirty="0"/>
              <a:t> </a:t>
            </a:r>
            <a:r>
              <a:rPr lang="en-US" sz="3600" dirty="0">
                <a:solidFill>
                  <a:srgbClr val="464646"/>
                </a:solidFill>
                <a:latin typeface="Open Sans" panose="020B0606030504020204" pitchFamily="34" charset="0"/>
              </a:rPr>
              <a:t>Ex:oceandynamics_ssp370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D1CB-78C2-8C06-949F-9A06C176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69" y="1577363"/>
            <a:ext cx="5348631" cy="2345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7BD321-5BEB-E645-9DBB-C89ABE50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1016"/>
            <a:ext cx="3326146" cy="31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Kopp14/</a:t>
            </a:r>
            <a:r>
              <a:rPr lang="en-US" dirty="0" err="1"/>
              <a:t>verticallandmotion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&lt;&lt;Probabilistic 21st and 22nd century sea-level projections at a global network of tide-gauge sites&gt;&gt;</a:t>
            </a: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https://agupubs.onlinelibrary.wiley.com/doi/10.1002/2014EF000239</a:t>
            </a:r>
            <a:endParaRPr lang="en-US" b="0" i="0" dirty="0">
              <a:solidFill>
                <a:srgbClr val="464646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solidFill>
                  <a:srgbClr val="767676"/>
                </a:solidFill>
                <a:effectLst/>
                <a:latin typeface="Open Sans" panose="020B0606030504020204" pitchFamily="34" charset="0"/>
              </a:rPr>
              <a:t>16 OCT 2014</a:t>
            </a:r>
            <a:endParaRPr lang="en-US" dirty="0"/>
          </a:p>
          <a:p>
            <a:r>
              <a:rPr lang="en-US" dirty="0"/>
              <a:t>Ex: Reginal </a:t>
            </a:r>
            <a:r>
              <a:rPr lang="en-US" dirty="0" err="1"/>
              <a:t>verticallandmotion</a:t>
            </a:r>
            <a:r>
              <a:rPr lang="en-US" dirty="0"/>
              <a:t> ssp370(same as all sceneries)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Ex: Reginal </a:t>
            </a:r>
            <a:r>
              <a:rPr lang="en-US" dirty="0" err="1"/>
              <a:t>verticallandmotion</a:t>
            </a:r>
            <a:r>
              <a:rPr lang="en-US" dirty="0"/>
              <a:t> ssp370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Ex: Reginal </a:t>
            </a:r>
            <a:r>
              <a:rPr lang="en-US" dirty="0" err="1"/>
              <a:t>verticallandmotion</a:t>
            </a:r>
            <a:r>
              <a:rPr lang="en-US" dirty="0"/>
              <a:t> ssp370(same for all sceneries)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8C32A-EACB-2BC7-6F3B-C754FBB7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8" y="1863317"/>
            <a:ext cx="5641848" cy="2530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34F2C-3142-7BCA-CE13-04BE2E0A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9" y="1956699"/>
            <a:ext cx="2395139" cy="23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3741089" cy="339447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Fair/temperature</a:t>
            </a:r>
          </a:p>
          <a:p>
            <a:pPr lvl="0"/>
            <a:r>
              <a:rPr lang="en-US" dirty="0" err="1"/>
              <a:t>Emulandice</a:t>
            </a:r>
            <a:r>
              <a:rPr lang="en-US" dirty="0"/>
              <a:t>/AIS, </a:t>
            </a:r>
            <a:r>
              <a:rPr lang="en-US" dirty="0" err="1"/>
              <a:t>GrIS</a:t>
            </a:r>
            <a:r>
              <a:rPr lang="en-US" dirty="0"/>
              <a:t>, glaciers</a:t>
            </a:r>
          </a:p>
          <a:p>
            <a:pPr lvl="0"/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endParaRPr lang="en-US" dirty="0"/>
          </a:p>
          <a:p>
            <a:pPr lvl="0"/>
            <a:r>
              <a:rPr lang="en-US" dirty="0"/>
              <a:t>Kopp14/</a:t>
            </a:r>
            <a:r>
              <a:rPr lang="en-US" dirty="0" err="1"/>
              <a:t>verticallandmotion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4C85-C98A-408F-1C89-C003D1B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5968-58B7-8C40-90B6-74437F124FD0}" type="datetime1">
              <a:rPr lang="en-US" smtClean="0"/>
              <a:t>7/17/24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8BB4C7-7EFE-2101-7797-75857174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40" y="948930"/>
            <a:ext cx="4325660" cy="37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E7F-2783-3584-BCA3-9FCED7D3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49E-9782-5FEA-732D-73F98D6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5D04D8-02B5-A216-617D-6A0EAAF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029187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https://www.independent.co.uk/climate-change/news/new-york-flood-climate-crisis-nasa-b1900734.html</a:t>
            </a:r>
            <a:endParaRPr lang="en-US" dirty="0"/>
          </a:p>
          <a:p>
            <a:r>
              <a:rPr lang="en-US" dirty="0">
                <a:hlinkClick r:id="rId3"/>
              </a:rPr>
              <a:t>https://www.nyc.gov/site/planning/data-maps/flood-hazard-mapper.page</a:t>
            </a:r>
            <a:endParaRPr lang="en-US" dirty="0"/>
          </a:p>
          <a:p>
            <a:r>
              <a:rPr lang="en-US" dirty="0">
                <a:hlinkClick r:id="rId4"/>
              </a:rPr>
              <a:t>https://climate.cityofnewyork.us/initiatives/planyc-getting-sustainability-done/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79B5E7-1830-E6CD-9719-627CFB10D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387" y="1098513"/>
            <a:ext cx="520041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1676-65BD-D110-3357-5E20AB1B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B22D-C790-6E35-786D-474D9D6D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3741089" cy="339447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Fair/temperature</a:t>
            </a:r>
          </a:p>
          <a:p>
            <a:pPr lvl="0"/>
            <a:r>
              <a:rPr lang="en-US" dirty="0" err="1"/>
              <a:t>Emulandice</a:t>
            </a:r>
            <a:r>
              <a:rPr lang="en-US" dirty="0"/>
              <a:t>/AIS, </a:t>
            </a:r>
            <a:r>
              <a:rPr lang="en-US" dirty="0" err="1"/>
              <a:t>GrIS</a:t>
            </a:r>
            <a:r>
              <a:rPr lang="en-US" dirty="0"/>
              <a:t>, glaciers</a:t>
            </a:r>
          </a:p>
          <a:p>
            <a:pPr lvl="0"/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endParaRPr lang="en-US" dirty="0"/>
          </a:p>
          <a:p>
            <a:pPr lvl="0"/>
            <a:r>
              <a:rPr lang="en-US" dirty="0"/>
              <a:t>Kopp14/</a:t>
            </a:r>
            <a:r>
              <a:rPr lang="en-US" dirty="0" err="1"/>
              <a:t>verticallandmotion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4C85-C98A-408F-1C89-C003D1B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5968-58B7-8C40-90B6-74437F124FD0}" type="datetime1">
              <a:rPr lang="en-US" smtClean="0"/>
              <a:t>7/17/24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8BB4C7-7EFE-2101-7797-75857174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40" y="948930"/>
            <a:ext cx="4325660" cy="37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Fair/temperature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&lt;&lt;FAIR v1.3: a simple emissions-based impulse response and carbon cycle model&gt;&gt;</a:t>
            </a: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https://gmd.copernicus.org/articles/11/2273/2018/</a:t>
            </a:r>
            <a:endParaRPr lang="en-US" b="0" i="0" dirty="0">
              <a:solidFill>
                <a:srgbClr val="464646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18 Jun 2018</a:t>
            </a:r>
            <a:endParaRPr lang="en-US" dirty="0"/>
          </a:p>
          <a:p>
            <a:r>
              <a:rPr lang="en-US" dirty="0"/>
              <a:t>&lt;&lt;FaIRv2.0.0: a generalized impulse response model for climate uncertainty and future scenario exploration&gt;&gt;</a:t>
            </a:r>
          </a:p>
          <a:p>
            <a:pPr lvl="1"/>
            <a:r>
              <a:rPr lang="en-US" dirty="0">
                <a:hlinkClick r:id="rId3"/>
              </a:rPr>
              <a:t>https://gmd.copernicus.org/articles/14/3007/2021/</a:t>
            </a:r>
            <a:endParaRPr lang="en-US" dirty="0"/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27 May 2021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Fair/temperature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&lt;&lt;FAIR v1.3: a simple emissions-based impulse response and carbon cycle model&gt;&gt;</a:t>
            </a: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https://gmd.copernicus.org/articles/11/2273/2018/</a:t>
            </a:r>
            <a:endParaRPr lang="en-US" dirty="0">
              <a:solidFill>
                <a:srgbClr val="464646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18 Jun 2018</a:t>
            </a:r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https://www.pik-potsdam.de/~mmalte/rcps/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4"/>
              </a:rPr>
              <a:t>https://github.com/OMS-NetZero/FAIR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https://docs.fairmodel.net/en/latest/index.html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Emulandice</a:t>
            </a:r>
            <a:r>
              <a:rPr lang="en-US" dirty="0"/>
              <a:t>/AIS, </a:t>
            </a:r>
            <a:r>
              <a:rPr lang="en-US" dirty="0" err="1"/>
              <a:t>GrIS</a:t>
            </a:r>
            <a:r>
              <a:rPr lang="en-US" dirty="0"/>
              <a:t>, glaciers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&lt;&lt;Projected land ice contributions to twenty-first-century sea level rise&gt;&gt;</a:t>
            </a: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https://www.nature.com/articles/s41586-021-03302-y</a:t>
            </a:r>
            <a:endParaRPr lang="en-US" b="0" i="0" dirty="0">
              <a:solidFill>
                <a:srgbClr val="464646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05 May 2021</a:t>
            </a:r>
            <a:endParaRPr lang="en-US" dirty="0"/>
          </a:p>
          <a:p>
            <a:r>
              <a:rPr lang="en-US" dirty="0"/>
              <a:t>Dataset: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tamsinedwards</a:t>
            </a:r>
            <a:r>
              <a:rPr lang="en-US" dirty="0"/>
              <a:t>/</a:t>
            </a:r>
            <a:r>
              <a:rPr lang="en-US" dirty="0" err="1"/>
              <a:t>emulandice</a:t>
            </a:r>
            <a:r>
              <a:rPr lang="en-US" dirty="0"/>
              <a:t>/tree/master/</a:t>
            </a:r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extdata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https://github.com/OMS-NetZero/FAIR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Emulandice</a:t>
            </a:r>
            <a:r>
              <a:rPr lang="en-US" dirty="0"/>
              <a:t>/AIS, </a:t>
            </a:r>
            <a:r>
              <a:rPr lang="en-US" dirty="0" err="1"/>
              <a:t>GrIS</a:t>
            </a:r>
            <a:r>
              <a:rPr lang="en-US" dirty="0"/>
              <a:t>, glaciers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979628" cy="3394472"/>
          </a:xfrm>
        </p:spPr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US" dirty="0">
                <a:hlinkClick r:id="rId2"/>
              </a:rPr>
              <a:t>https://zenodo.org/records/6382554</a:t>
            </a:r>
            <a:endParaRPr lang="en-US" dirty="0"/>
          </a:p>
          <a:p>
            <a:r>
              <a:rPr lang="en-US" dirty="0"/>
              <a:t>Ex: wf1e-ssp119_GIS_globalsl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BB2B26-14E2-5B9C-A1D8-84755B35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151"/>
            <a:ext cx="3902986" cy="13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4941E-8D6F-3D98-688E-1EF1EBE5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78" y="2937510"/>
            <a:ext cx="3981049" cy="13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7C9A-E41F-0888-2D73-77B593BA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Ex: wf1e-ssp119_GIS_globalsl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C819-8BE2-4196-7DDB-EB77F3C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F2435-715C-6822-AC90-4B94A045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89" y="1252727"/>
            <a:ext cx="4935101" cy="3135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29BB2-AABE-DB70-C828-6BFB0983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2" y="1252726"/>
            <a:ext cx="3705006" cy="31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&lt;&lt;The Framework for Assessing Changes To Sea-level (FACTS) v1.0: a platform for characterizing parametric and structural uncertainty in future global, relative, and extreme sea-level change&gt;&gt;</a:t>
            </a:r>
          </a:p>
          <a:p>
            <a:pPr lvl="1"/>
            <a:r>
              <a:rPr lang="en-US" dirty="0">
                <a:solidFill>
                  <a:srgbClr val="464646"/>
                </a:solidFill>
                <a:latin typeface="Open Sans" panose="020B0606030504020204" pitchFamily="34" charset="0"/>
                <a:hlinkClick r:id="rId2"/>
              </a:rPr>
              <a:t>https://gmd.copernicus.org/articles/16/7461/2023/</a:t>
            </a:r>
            <a:endParaRPr lang="en-US" dirty="0">
              <a:solidFill>
                <a:srgbClr val="464646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21 Dec 2023</a:t>
            </a:r>
            <a:endParaRPr lang="en-US" dirty="0"/>
          </a:p>
          <a:p>
            <a:r>
              <a:rPr lang="en-US" dirty="0"/>
              <a:t>Dataset, Code: </a:t>
            </a:r>
            <a:r>
              <a:rPr lang="en-US" dirty="0">
                <a:hlinkClick r:id="rId3"/>
              </a:rPr>
              <a:t>https://zenodo.org/records/6419954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A42-3E51-51F5-6CEE-53144C5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Tlm</a:t>
            </a:r>
            <a:r>
              <a:rPr lang="en-US" dirty="0"/>
              <a:t>/</a:t>
            </a:r>
            <a:r>
              <a:rPr lang="en-US" dirty="0" err="1"/>
              <a:t>sterodynamics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C08-7EDC-3507-11E1-2E3CB7CD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792" y="1200151"/>
            <a:ext cx="5779008" cy="3394472"/>
          </a:xfrm>
        </p:spPr>
        <p:txBody>
          <a:bodyPr>
            <a:normAutofit/>
          </a:bodyPr>
          <a:lstStyle/>
          <a:p>
            <a:r>
              <a:rPr lang="en-US" sz="1400" b="1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Table A3 </a:t>
            </a:r>
            <a:r>
              <a:rPr lang="en-US" sz="1400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CMIP6 models used for calibrating the thermal expansion coefficients of </a:t>
            </a:r>
            <a:r>
              <a:rPr lang="en-US" sz="1400" b="0" i="0" u="none" strike="noStrike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Fox-Kemper et al.</a:t>
            </a:r>
            <a:r>
              <a:rPr lang="en-US" sz="1400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en-US" sz="1400" b="0" i="0" u="none" strike="noStrike" dirty="0">
                <a:solidFill>
                  <a:srgbClr val="464646"/>
                </a:solidFill>
                <a:effectLst/>
                <a:latin typeface="Open Sans" panose="020B0606030504020204" pitchFamily="34" charset="0"/>
                <a:hlinkClick r:id="rId2"/>
              </a:rPr>
              <a:t>2021a</a:t>
            </a:r>
            <a:r>
              <a:rPr lang="en-US" sz="1400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) (TE, left column) and for projecting ocean dynamic sea-level change and the IB effect (</a:t>
            </a:r>
            <a:r>
              <a:rPr lang="en-US" sz="1400" b="0" i="0" dirty="0" err="1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zos+psl</a:t>
            </a:r>
            <a:r>
              <a:rPr lang="en-US" sz="1400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, right column) in the </a:t>
            </a:r>
            <a:r>
              <a:rPr lang="en-US" sz="1400" dirty="0" err="1"/>
              <a:t>tlm</a:t>
            </a:r>
            <a:r>
              <a:rPr lang="en-US" sz="1400" dirty="0"/>
              <a:t>/</a:t>
            </a:r>
            <a:r>
              <a:rPr lang="en-US" sz="1400" dirty="0" err="1"/>
              <a:t>sterodynamics</a:t>
            </a:r>
            <a:r>
              <a:rPr lang="en-US" sz="1400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 module.</a:t>
            </a:r>
          </a:p>
          <a:p>
            <a:r>
              <a:rPr lang="en-US" sz="1400" dirty="0">
                <a:solidFill>
                  <a:srgbClr val="464646"/>
                </a:solidFill>
                <a:latin typeface="Open Sans" panose="020B0606030504020204" pitchFamily="34" charset="0"/>
              </a:rPr>
              <a:t>Ex: ACCESS-CM2 ssp126, oceandynamics_ssp370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A42-C34C-2732-5748-EE61A7ED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7/17/24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41714-8774-5FD0-C0BC-885EC720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6" y="310896"/>
            <a:ext cx="1662147" cy="452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DEB0D-A181-8420-CAA5-05F8DF97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92" y="2676944"/>
            <a:ext cx="3496557" cy="19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534</Words>
  <Application>Microsoft Macintosh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Open Sans</vt:lpstr>
      <vt:lpstr>Office Theme</vt:lpstr>
      <vt:lpstr>Group Meeting</vt:lpstr>
      <vt:lpstr>Outline</vt:lpstr>
      <vt:lpstr>Fair/temperature</vt:lpstr>
      <vt:lpstr>Fair/temperature</vt:lpstr>
      <vt:lpstr>Emulandice/AIS, GrIS, glaciers</vt:lpstr>
      <vt:lpstr>Emulandice/AIS, GrIS, glaciers</vt:lpstr>
      <vt:lpstr>Ex: wf1e-ssp119_GIS_globalsl</vt:lpstr>
      <vt:lpstr>Tlm/sterodynamics</vt:lpstr>
      <vt:lpstr>Tlm/sterodynamics</vt:lpstr>
      <vt:lpstr>Tlm/sterodynamics Ex: ACCESS-CM2 ssp126</vt:lpstr>
      <vt:lpstr>Tlm/sterodynamics Ex:oceandynamics_ssp370</vt:lpstr>
      <vt:lpstr>Kopp14/verticallandmotion</vt:lpstr>
      <vt:lpstr>Ex: Reginal verticallandmotion ssp370</vt:lpstr>
      <vt:lpstr>Summary</vt:lpstr>
      <vt:lpstr>Flood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Yunlong Pan</dc:creator>
  <cp:keywords/>
  <cp:lastModifiedBy>Yunlong Pan</cp:lastModifiedBy>
  <cp:revision>152</cp:revision>
  <dcterms:created xsi:type="dcterms:W3CDTF">2024-06-25T17:17:18Z</dcterms:created>
  <dcterms:modified xsi:type="dcterms:W3CDTF">2024-07-17T14:45:15Z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output">
    <vt:lpwstr>powerpoint_presentation</vt:lpwstr>
  </property>
</Properties>
</file>