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400" spc="-1" strike="noStrike">
              <a:latin typeface="Adobe Garamond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2400" spc="-1" strike="noStrike">
                <a:latin typeface="Adobe Garamond Pro"/>
              </a:rPr>
              <a:t>Click to edit the title text format</a:t>
            </a:r>
            <a:endParaRPr b="0" lang="en-GB" sz="2400" spc="-1" strike="noStrike">
              <a:latin typeface="Adobe Garamond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E358EF8-6EC6-4109-8B9E-9E4B27A07DD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63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400" spc="-1" strike="noStrike">
                <a:latin typeface="Adobe Garamond Pro"/>
              </a:rPr>
              <a:t>Learning To Identify Diseases From Healthy Medical Images </a:t>
            </a:r>
            <a:endParaRPr b="0" lang="en-GB" sz="2400" spc="-1" strike="noStrike">
              <a:latin typeface="Adobe Garamond Pro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89520" y="2952000"/>
            <a:ext cx="1410480" cy="648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944000" y="2952000"/>
            <a:ext cx="1440000" cy="720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000" y="3672000"/>
            <a:ext cx="1440000" cy="720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360000" y="4516200"/>
            <a:ext cx="1440000" cy="6678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1927800" y="3730320"/>
            <a:ext cx="1456200" cy="66168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720000" y="2592000"/>
            <a:ext cx="2448000" cy="26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200" spc="-1" strike="noStrike">
                <a:latin typeface="Adobe Garamond Pro"/>
              </a:rPr>
              <a:t>Variational Autoencoders (VAE)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88000" y="2520000"/>
            <a:ext cx="3312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3672000" y="2520000"/>
            <a:ext cx="2952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5"/>
          <p:cNvSpPr txBox="1"/>
          <p:nvPr/>
        </p:nvSpPr>
        <p:spPr>
          <a:xfrm>
            <a:off x="3672000" y="2540880"/>
            <a:ext cx="3024000" cy="26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200" spc="-1" strike="noStrike">
                <a:latin typeface="Adobe Garamond Pro"/>
              </a:rPr>
              <a:t>Generative Adversarial Networks (GANs)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88000" y="864000"/>
            <a:ext cx="3312000" cy="15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7"/>
          <p:cNvSpPr txBox="1"/>
          <p:nvPr/>
        </p:nvSpPr>
        <p:spPr>
          <a:xfrm>
            <a:off x="1224000" y="936000"/>
            <a:ext cx="1152000" cy="26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200" spc="-1" strike="noStrike">
                <a:latin typeface="Adobe Garamond Pro"/>
              </a:rPr>
              <a:t>Introduction</a:t>
            </a:r>
            <a:endParaRPr b="0" lang="en-GB" sz="1200" spc="-1" strike="noStrike">
              <a:latin typeface="Adobe Garamond Pro"/>
            </a:endParaRPr>
          </a:p>
        </p:txBody>
      </p:sp>
      <p:pic>
        <p:nvPicPr>
          <p:cNvPr id="53" name="" descr=""/>
          <p:cNvPicPr/>
          <p:nvPr/>
        </p:nvPicPr>
        <p:blipFill>
          <a:blip r:embed="rId6"/>
          <a:stretch/>
        </p:blipFill>
        <p:spPr>
          <a:xfrm>
            <a:off x="6840000" y="2945880"/>
            <a:ext cx="1160640" cy="1158120"/>
          </a:xfrm>
          <a:prstGeom prst="rect">
            <a:avLst/>
          </a:prstGeom>
          <a:ln>
            <a:noFill/>
          </a:ln>
        </p:spPr>
      </p:pic>
      <p:sp>
        <p:nvSpPr>
          <p:cNvPr id="54" name="CustomShape 8"/>
          <p:cNvSpPr/>
          <p:nvPr/>
        </p:nvSpPr>
        <p:spPr>
          <a:xfrm>
            <a:off x="6696000" y="2520000"/>
            <a:ext cx="2952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8136000" y="2952000"/>
            <a:ext cx="1166760" cy="11642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8"/>
          <a:stretch/>
        </p:blipFill>
        <p:spPr>
          <a:xfrm>
            <a:off x="3888000" y="2952000"/>
            <a:ext cx="2160000" cy="1145880"/>
          </a:xfrm>
          <a:prstGeom prst="rect">
            <a:avLst/>
          </a:prstGeom>
          <a:ln>
            <a:noFill/>
          </a:ln>
        </p:spPr>
      </p:pic>
      <p:grpSp>
        <p:nvGrpSpPr>
          <p:cNvPr id="57" name="Group 9"/>
          <p:cNvGrpSpPr/>
          <p:nvPr/>
        </p:nvGrpSpPr>
        <p:grpSpPr>
          <a:xfrm>
            <a:off x="3749400" y="2016000"/>
            <a:ext cx="2802600" cy="360000"/>
            <a:chOff x="3749400" y="2016000"/>
            <a:chExt cx="2802600" cy="360000"/>
          </a:xfrm>
        </p:grpSpPr>
        <p:pic>
          <p:nvPicPr>
            <p:cNvPr id="58" name="" descr=""/>
            <p:cNvPicPr/>
            <p:nvPr/>
          </p:nvPicPr>
          <p:blipFill>
            <a:blip r:embed="rId9"/>
            <a:stretch/>
          </p:blipFill>
          <p:spPr>
            <a:xfrm>
              <a:off x="3749400" y="2016000"/>
              <a:ext cx="605520" cy="354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" descr=""/>
            <p:cNvPicPr/>
            <p:nvPr/>
          </p:nvPicPr>
          <p:blipFill>
            <a:blip r:embed="rId10"/>
            <a:stretch/>
          </p:blipFill>
          <p:spPr>
            <a:xfrm>
              <a:off x="4354920" y="2016360"/>
              <a:ext cx="793440" cy="353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" descr=""/>
            <p:cNvPicPr/>
            <p:nvPr/>
          </p:nvPicPr>
          <p:blipFill>
            <a:blip r:embed="rId11"/>
            <a:stretch/>
          </p:blipFill>
          <p:spPr>
            <a:xfrm>
              <a:off x="5148360" y="2016360"/>
              <a:ext cx="549360" cy="254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" descr=""/>
            <p:cNvPicPr/>
            <p:nvPr/>
          </p:nvPicPr>
          <p:blipFill>
            <a:blip r:embed="rId12"/>
            <a:stretch/>
          </p:blipFill>
          <p:spPr>
            <a:xfrm>
              <a:off x="5148360" y="2016360"/>
              <a:ext cx="775080" cy="359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" descr=""/>
            <p:cNvPicPr/>
            <p:nvPr/>
          </p:nvPicPr>
          <p:blipFill>
            <a:blip r:embed="rId13"/>
            <a:stretch/>
          </p:blipFill>
          <p:spPr>
            <a:xfrm>
              <a:off x="5923440" y="2016360"/>
              <a:ext cx="628560" cy="358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TextShape 10"/>
          <p:cNvSpPr txBox="1"/>
          <p:nvPr/>
        </p:nvSpPr>
        <p:spPr>
          <a:xfrm>
            <a:off x="6840000" y="2736000"/>
            <a:ext cx="1152000" cy="26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200" spc="-1" strike="noStrike">
                <a:latin typeface="Adobe Garamond Pro"/>
              </a:rPr>
              <a:t>Actual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64" name="TextShape 11"/>
          <p:cNvSpPr txBox="1"/>
          <p:nvPr/>
        </p:nvSpPr>
        <p:spPr>
          <a:xfrm>
            <a:off x="8136000" y="2736000"/>
            <a:ext cx="1152000" cy="33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200" spc="-1" strike="noStrike">
                <a:latin typeface="Adobe Garamond Pro"/>
              </a:rPr>
              <a:t>Generated</a:t>
            </a:r>
            <a:endParaRPr b="0" lang="en-GB" sz="1200" spc="-1" strike="noStrike">
              <a:latin typeface="Adobe Garamond Pro"/>
            </a:endParaRPr>
          </a:p>
        </p:txBody>
      </p:sp>
      <p:graphicFrame>
        <p:nvGraphicFramePr>
          <p:cNvPr id="65" name="Table 12"/>
          <p:cNvGraphicFramePr/>
          <p:nvPr/>
        </p:nvGraphicFramePr>
        <p:xfrm>
          <a:off x="6840000" y="4276440"/>
          <a:ext cx="2431800" cy="1049400"/>
        </p:xfrm>
        <a:graphic>
          <a:graphicData uri="http://schemas.openxmlformats.org/drawingml/2006/table">
            <a:tbl>
              <a:tblPr/>
              <a:tblGrid>
                <a:gridCol w="458640"/>
                <a:gridCol w="458640"/>
                <a:gridCol w="458640"/>
                <a:gridCol w="458640"/>
                <a:gridCol w="5976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6" name="CustomShape 13"/>
          <p:cNvSpPr/>
          <p:nvPr/>
        </p:nvSpPr>
        <p:spPr>
          <a:xfrm>
            <a:off x="3672000" y="864000"/>
            <a:ext cx="2952000" cy="15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14"/>
          <p:cNvSpPr txBox="1"/>
          <p:nvPr/>
        </p:nvSpPr>
        <p:spPr>
          <a:xfrm>
            <a:off x="3744000" y="956880"/>
            <a:ext cx="2736000" cy="26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200" spc="-1" strike="noStrike">
                <a:latin typeface="Adobe Garamond Pro"/>
              </a:rPr>
              <a:t>OCT 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68" name="TextShape 15"/>
          <p:cNvSpPr txBox="1"/>
          <p:nvPr/>
        </p:nvSpPr>
        <p:spPr>
          <a:xfrm>
            <a:off x="360000" y="1244880"/>
            <a:ext cx="3168000" cy="98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200" spc="-1" strike="noStrike">
                <a:latin typeface="Adobe Garamond Pro"/>
              </a:rPr>
              <a:t>Challenge: to identify diseases like humans by examining normal images to find anomalies</a:t>
            </a:r>
            <a:endParaRPr b="0" lang="en-GB" sz="1200" spc="-1" strike="noStrike">
              <a:latin typeface="Adobe Garamond Pro"/>
            </a:endParaRPr>
          </a:p>
          <a:p>
            <a:endParaRPr b="0" lang="en-GB" sz="1200" spc="-1" strike="noStrike">
              <a:latin typeface="Adobe Garamond Pro"/>
            </a:endParaRPr>
          </a:p>
          <a:p>
            <a:r>
              <a:rPr b="0" lang="en-GB" sz="1200" spc="-1" strike="noStrike">
                <a:latin typeface="Adobe Garamond Pro"/>
              </a:rPr>
              <a:t>Solution: Deep generative machine learning models VAE and GAN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69" name="TextShape 16"/>
          <p:cNvSpPr txBox="1"/>
          <p:nvPr/>
        </p:nvSpPr>
        <p:spPr>
          <a:xfrm>
            <a:off x="6840000" y="2540880"/>
            <a:ext cx="1656000" cy="26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200" spc="-1" strike="noStrike">
                <a:latin typeface="Adobe Garamond Pro"/>
              </a:rPr>
              <a:t>Anomaly Detection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70" name="CustomShape 17"/>
          <p:cNvSpPr/>
          <p:nvPr/>
        </p:nvSpPr>
        <p:spPr>
          <a:xfrm>
            <a:off x="6696000" y="864000"/>
            <a:ext cx="2952000" cy="15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18"/>
          <p:cNvSpPr txBox="1"/>
          <p:nvPr/>
        </p:nvSpPr>
        <p:spPr>
          <a:xfrm>
            <a:off x="3744000" y="1152000"/>
            <a:ext cx="2808000" cy="8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200" spc="-1" strike="noStrike">
                <a:latin typeface="Adobe Garamond Pro"/>
                <a:ea typeface="Noto Sans CJK SC Regular"/>
              </a:rPr>
              <a:t>From OCT images identify those with diseases. Instead of transfer learning we are interested in identifying anomalies.  Describe previous work done and data</a:t>
            </a:r>
            <a:r>
              <a:rPr b="0" lang="en-GB" sz="1200" spc="-1" strike="noStrike">
                <a:latin typeface="Adobe Garamond Pro"/>
              </a:rPr>
              <a:t> source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72" name="TextShape 19"/>
          <p:cNvSpPr txBox="1"/>
          <p:nvPr/>
        </p:nvSpPr>
        <p:spPr>
          <a:xfrm>
            <a:off x="6810120" y="956520"/>
            <a:ext cx="2189880" cy="26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200" spc="-1" strike="noStrike">
                <a:latin typeface="Adobe Garamond Pro"/>
              </a:rPr>
              <a:t>References </a:t>
            </a:r>
            <a:endParaRPr b="0" lang="en-GB" sz="1200" spc="-1" strike="noStrike">
              <a:latin typeface="Adobe Garamond Pro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4"/>
          <a:stretch/>
        </p:blipFill>
        <p:spPr>
          <a:xfrm>
            <a:off x="3888000" y="4180680"/>
            <a:ext cx="2503080" cy="1075320"/>
          </a:xfrm>
          <a:prstGeom prst="rect">
            <a:avLst/>
          </a:prstGeom>
          <a:ln>
            <a:noFill/>
          </a:ln>
        </p:spPr>
      </p:pic>
      <p:sp>
        <p:nvSpPr>
          <p:cNvPr id="74" name="TextShape 20"/>
          <p:cNvSpPr txBox="1"/>
          <p:nvPr/>
        </p:nvSpPr>
        <p:spPr>
          <a:xfrm>
            <a:off x="6840000" y="4104000"/>
            <a:ext cx="2592000" cy="39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200" spc="-1" strike="noStrike">
                <a:latin typeface="Adobe Garamond Pro"/>
                <a:ea typeface="Noto Sans CJK SC Regular"/>
              </a:rPr>
              <a:t>A complicated equation here to show anomaly identification</a:t>
            </a:r>
            <a:endParaRPr b="0" lang="en-GB" sz="1200" spc="-1" strike="noStrike">
              <a:latin typeface="Adobe Garamond Pro"/>
            </a:endParaRPr>
          </a:p>
        </p:txBody>
      </p:sp>
      <p:sp>
        <p:nvSpPr>
          <p:cNvPr id="75" name="TextShape 21"/>
          <p:cNvSpPr txBox="1"/>
          <p:nvPr/>
        </p:nvSpPr>
        <p:spPr>
          <a:xfrm>
            <a:off x="1944000" y="4464000"/>
            <a:ext cx="1440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200" spc="-1" strike="noStrike">
                <a:latin typeface="Adobe Garamond Pro"/>
                <a:ea typeface="Noto Sans CJK SC Regular"/>
              </a:rPr>
              <a:t>A complicated equation here to show VAE sampling</a:t>
            </a:r>
            <a:endParaRPr b="0" lang="en-GB" sz="1200" spc="-1" strike="noStrike">
              <a:latin typeface="Adobe Garamond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2019-03-05T10:12:17Z</dcterms:created>
  <dc:creator/>
  <dc:description/>
  <dc:language>en-GB</dc:language>
  <cp:lastModifiedBy/>
  <dcterms:modified xsi:type="dcterms:W3CDTF">2019-03-05T21:16:42Z</dcterms:modified>
  <cp:revision>3</cp:revision>
  <dc:subject/>
  <dc:title/>
</cp:coreProperties>
</file>