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53"/>
  </p:normalViewPr>
  <p:slideViewPr>
    <p:cSldViewPr snapToGrid="0" snapToObjects="1">
      <p:cViewPr>
        <p:scale>
          <a:sx n="300" d="100"/>
          <a:sy n="300" d="100"/>
        </p:scale>
        <p:origin x="-1176" y="-3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2400" b="0" strike="noStrike" spc="-1">
              <a:latin typeface="Adobe Garamond Pro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2400" b="0" strike="noStrike" spc="-1">
              <a:latin typeface="Adobe Garamond Pro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2400" b="0" strike="noStrike" spc="-1">
              <a:latin typeface="Adobe Garamond Pro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2400" b="0" strike="noStrike" spc="-1">
              <a:latin typeface="Adobe Garamond Pr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2400" b="0" strike="noStrike" spc="-1">
              <a:latin typeface="Adobe Garamond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2400" b="0" strike="noStrike" spc="-1">
              <a:latin typeface="Adobe Garamond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2400" b="0" strike="noStrike" spc="-1">
              <a:latin typeface="Adobe Garamond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2400" b="0" strike="noStrike" spc="-1">
              <a:latin typeface="Adobe Garamond Pro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2400" b="0" strike="noStrike" spc="-1">
              <a:latin typeface="Adobe Garamond Pro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2400" b="0" strike="noStrike" spc="-1">
              <a:latin typeface="Adobe Garamond Pro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2400" b="0" strike="noStrike" spc="-1">
                <a:latin typeface="Adobe Garamond Pro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E358EF8-6EC6-4109-8B9E-9E4B27A07DD8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63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2400" b="0" strike="noStrike" spc="-1" dirty="0">
                <a:latin typeface="Adobe Garamond Pro"/>
              </a:rPr>
              <a:t>Learning To Identify Diseases From Healthy Medical Images </a:t>
            </a:r>
          </a:p>
        </p:txBody>
      </p:sp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389520" y="2952000"/>
            <a:ext cx="1410480" cy="648000"/>
          </a:xfrm>
          <a:prstGeom prst="rect">
            <a:avLst/>
          </a:prstGeom>
          <a:ln>
            <a:noFill/>
          </a:ln>
        </p:spPr>
      </p:pic>
      <p:pic>
        <p:nvPicPr>
          <p:cNvPr id="43" name="Picture 42"/>
          <p:cNvPicPr/>
          <p:nvPr/>
        </p:nvPicPr>
        <p:blipFill>
          <a:blip r:embed="rId3"/>
          <a:stretch/>
        </p:blipFill>
        <p:spPr>
          <a:xfrm>
            <a:off x="1944000" y="2952000"/>
            <a:ext cx="1440000" cy="720000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4"/>
          <a:stretch/>
        </p:blipFill>
        <p:spPr>
          <a:xfrm>
            <a:off x="360000" y="3672000"/>
            <a:ext cx="1440000" cy="720000"/>
          </a:xfrm>
          <a:prstGeom prst="rect">
            <a:avLst/>
          </a:prstGeom>
          <a:ln>
            <a:noFill/>
          </a:ln>
        </p:spPr>
      </p:pic>
      <p:pic>
        <p:nvPicPr>
          <p:cNvPr id="45" name="Picture 44"/>
          <p:cNvPicPr/>
          <p:nvPr/>
        </p:nvPicPr>
        <p:blipFill>
          <a:blip r:embed="rId5"/>
          <a:stretch/>
        </p:blipFill>
        <p:spPr>
          <a:xfrm>
            <a:off x="360000" y="4516200"/>
            <a:ext cx="1440000" cy="667800"/>
          </a:xfrm>
          <a:prstGeom prst="rect">
            <a:avLst/>
          </a:prstGeom>
          <a:ln>
            <a:noFill/>
          </a:ln>
        </p:spPr>
      </p:pic>
      <p:pic>
        <p:nvPicPr>
          <p:cNvPr id="46" name="Picture 45"/>
          <p:cNvPicPr/>
          <p:nvPr/>
        </p:nvPicPr>
        <p:blipFill>
          <a:blip r:embed="rId6"/>
          <a:stretch/>
        </p:blipFill>
        <p:spPr>
          <a:xfrm>
            <a:off x="1927800" y="3730320"/>
            <a:ext cx="1456200" cy="661680"/>
          </a:xfrm>
          <a:prstGeom prst="rect">
            <a:avLst/>
          </a:prstGeom>
          <a:ln>
            <a:noFill/>
          </a:ln>
        </p:spPr>
      </p:pic>
      <p:sp>
        <p:nvSpPr>
          <p:cNvPr id="47" name="TextShape 2"/>
          <p:cNvSpPr txBox="1"/>
          <p:nvPr/>
        </p:nvSpPr>
        <p:spPr>
          <a:xfrm>
            <a:off x="720000" y="2592000"/>
            <a:ext cx="2448000" cy="26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b="1" strike="noStrike" spc="-1" dirty="0">
                <a:latin typeface="Adobe Garamond Pro"/>
              </a:rPr>
              <a:t>Variational Autoencoders (VAE)</a:t>
            </a:r>
            <a:endParaRPr lang="en-GB" sz="1200" b="0" strike="noStrike" spc="-1" dirty="0">
              <a:latin typeface="Adobe Garamond Pro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288000" y="2520000"/>
            <a:ext cx="3312000" cy="2880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3672000" y="2520000"/>
            <a:ext cx="2952000" cy="2880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TextShape 5"/>
          <p:cNvSpPr txBox="1"/>
          <p:nvPr/>
        </p:nvSpPr>
        <p:spPr>
          <a:xfrm>
            <a:off x="3672000" y="2540880"/>
            <a:ext cx="3024000" cy="26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b="1" strike="noStrike" spc="-1" dirty="0">
                <a:latin typeface="Adobe Garamond Pro"/>
              </a:rPr>
              <a:t>Generative Adversarial Networks (GANs)</a:t>
            </a:r>
            <a:endParaRPr lang="en-GB" sz="1200" b="0" strike="noStrike" spc="-1" dirty="0">
              <a:latin typeface="Adobe Garamond Pro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288000" y="864000"/>
            <a:ext cx="3312000" cy="1584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TextShape 7"/>
          <p:cNvSpPr txBox="1"/>
          <p:nvPr/>
        </p:nvSpPr>
        <p:spPr>
          <a:xfrm>
            <a:off x="1224000" y="936000"/>
            <a:ext cx="1152000" cy="26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b="1" strike="noStrike" spc="-1" dirty="0">
                <a:latin typeface="Adobe Garamond Pro"/>
              </a:rPr>
              <a:t>Introduction</a:t>
            </a:r>
            <a:endParaRPr lang="en-GB" sz="1200" b="0" strike="noStrike" spc="-1" dirty="0">
              <a:latin typeface="Adobe Garamond Pro"/>
            </a:endParaRPr>
          </a:p>
        </p:txBody>
      </p:sp>
      <p:pic>
        <p:nvPicPr>
          <p:cNvPr id="53" name="Picture 52"/>
          <p:cNvPicPr/>
          <p:nvPr/>
        </p:nvPicPr>
        <p:blipFill>
          <a:blip r:embed="rId7"/>
          <a:stretch/>
        </p:blipFill>
        <p:spPr>
          <a:xfrm>
            <a:off x="6840000" y="2945880"/>
            <a:ext cx="1160640" cy="1158120"/>
          </a:xfrm>
          <a:prstGeom prst="rect">
            <a:avLst/>
          </a:prstGeom>
          <a:ln>
            <a:noFill/>
          </a:ln>
        </p:spPr>
      </p:pic>
      <p:sp>
        <p:nvSpPr>
          <p:cNvPr id="54" name="CustomShape 8"/>
          <p:cNvSpPr/>
          <p:nvPr/>
        </p:nvSpPr>
        <p:spPr>
          <a:xfrm>
            <a:off x="6696000" y="2520000"/>
            <a:ext cx="2952000" cy="2880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Picture 54"/>
          <p:cNvPicPr/>
          <p:nvPr/>
        </p:nvPicPr>
        <p:blipFill>
          <a:blip r:embed="rId8"/>
          <a:stretch/>
        </p:blipFill>
        <p:spPr>
          <a:xfrm>
            <a:off x="8136000" y="2952000"/>
            <a:ext cx="1166760" cy="1164240"/>
          </a:xfrm>
          <a:prstGeom prst="rect">
            <a:avLst/>
          </a:prstGeom>
          <a:ln>
            <a:noFill/>
          </a:ln>
        </p:spPr>
      </p:pic>
      <p:pic>
        <p:nvPicPr>
          <p:cNvPr id="56" name="Picture 55"/>
          <p:cNvPicPr/>
          <p:nvPr/>
        </p:nvPicPr>
        <p:blipFill>
          <a:blip r:embed="rId9"/>
          <a:stretch/>
        </p:blipFill>
        <p:spPr>
          <a:xfrm>
            <a:off x="3888000" y="2952000"/>
            <a:ext cx="2160000" cy="1145880"/>
          </a:xfrm>
          <a:prstGeom prst="rect">
            <a:avLst/>
          </a:prstGeom>
          <a:ln>
            <a:noFill/>
          </a:ln>
        </p:spPr>
      </p:pic>
      <p:grpSp>
        <p:nvGrpSpPr>
          <p:cNvPr id="57" name="Group 9"/>
          <p:cNvGrpSpPr/>
          <p:nvPr/>
        </p:nvGrpSpPr>
        <p:grpSpPr>
          <a:xfrm>
            <a:off x="3749400" y="2016000"/>
            <a:ext cx="2802600" cy="360000"/>
            <a:chOff x="3749400" y="2016000"/>
            <a:chExt cx="2802600" cy="360000"/>
          </a:xfrm>
        </p:grpSpPr>
        <p:pic>
          <p:nvPicPr>
            <p:cNvPr id="58" name="Picture 57"/>
            <p:cNvPicPr/>
            <p:nvPr/>
          </p:nvPicPr>
          <p:blipFill>
            <a:blip r:embed="rId10"/>
            <a:stretch/>
          </p:blipFill>
          <p:spPr>
            <a:xfrm>
              <a:off x="3749400" y="2016000"/>
              <a:ext cx="605520" cy="354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Picture 58"/>
            <p:cNvPicPr/>
            <p:nvPr/>
          </p:nvPicPr>
          <p:blipFill>
            <a:blip r:embed="rId11"/>
            <a:stretch/>
          </p:blipFill>
          <p:spPr>
            <a:xfrm>
              <a:off x="4354920" y="2016360"/>
              <a:ext cx="793440" cy="353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Picture 59"/>
            <p:cNvPicPr/>
            <p:nvPr/>
          </p:nvPicPr>
          <p:blipFill>
            <a:blip r:embed="rId11"/>
            <a:stretch/>
          </p:blipFill>
          <p:spPr>
            <a:xfrm>
              <a:off x="5148360" y="2016360"/>
              <a:ext cx="549360" cy="254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1" name="Picture 60"/>
            <p:cNvPicPr/>
            <p:nvPr/>
          </p:nvPicPr>
          <p:blipFill>
            <a:blip r:embed="rId11"/>
            <a:stretch/>
          </p:blipFill>
          <p:spPr>
            <a:xfrm>
              <a:off x="5148360" y="2016360"/>
              <a:ext cx="775080" cy="359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2" name="Picture 61"/>
            <p:cNvPicPr/>
            <p:nvPr/>
          </p:nvPicPr>
          <p:blipFill>
            <a:blip r:embed="rId12"/>
            <a:stretch/>
          </p:blipFill>
          <p:spPr>
            <a:xfrm>
              <a:off x="5923440" y="2016360"/>
              <a:ext cx="628560" cy="358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3" name="TextShape 10"/>
          <p:cNvSpPr txBox="1"/>
          <p:nvPr/>
        </p:nvSpPr>
        <p:spPr>
          <a:xfrm>
            <a:off x="6840000" y="2736000"/>
            <a:ext cx="1152000" cy="26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b="0" strike="noStrike" spc="-1" dirty="0">
                <a:latin typeface="Adobe Garamond Pro"/>
              </a:rPr>
              <a:t>Actual</a:t>
            </a:r>
          </a:p>
        </p:txBody>
      </p:sp>
      <p:sp>
        <p:nvSpPr>
          <p:cNvPr id="64" name="TextShape 11"/>
          <p:cNvSpPr txBox="1"/>
          <p:nvPr/>
        </p:nvSpPr>
        <p:spPr>
          <a:xfrm>
            <a:off x="8136000" y="2736000"/>
            <a:ext cx="1152000" cy="339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b="0" strike="noStrike" spc="-1" dirty="0">
                <a:latin typeface="Adobe Garamond Pro"/>
              </a:rPr>
              <a:t>Generated</a:t>
            </a:r>
          </a:p>
        </p:txBody>
      </p:sp>
      <p:graphicFrame>
        <p:nvGraphicFramePr>
          <p:cNvPr id="65" name="Table 12"/>
          <p:cNvGraphicFramePr/>
          <p:nvPr/>
        </p:nvGraphicFramePr>
        <p:xfrm>
          <a:off x="6840000" y="4276440"/>
          <a:ext cx="2432160" cy="1097280"/>
        </p:xfrm>
        <a:graphic>
          <a:graphicData uri="http://schemas.openxmlformats.org/drawingml/2006/table">
            <a:tbl>
              <a:tblPr/>
              <a:tblGrid>
                <a:gridCol w="45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" name="CustomShape 13"/>
          <p:cNvSpPr/>
          <p:nvPr/>
        </p:nvSpPr>
        <p:spPr>
          <a:xfrm>
            <a:off x="3672000" y="864000"/>
            <a:ext cx="2952000" cy="1584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TextShape 14"/>
          <p:cNvSpPr txBox="1"/>
          <p:nvPr/>
        </p:nvSpPr>
        <p:spPr>
          <a:xfrm>
            <a:off x="3744000" y="956880"/>
            <a:ext cx="2736000" cy="26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b="1" strike="noStrike" spc="-1" dirty="0">
                <a:latin typeface="Adobe Garamond Pro"/>
              </a:rPr>
              <a:t>OCT </a:t>
            </a:r>
            <a:endParaRPr lang="en-GB" sz="1200" b="0" strike="noStrike" spc="-1" dirty="0">
              <a:latin typeface="Adobe Garamond Pro"/>
            </a:endParaRPr>
          </a:p>
        </p:txBody>
      </p:sp>
      <p:sp>
        <p:nvSpPr>
          <p:cNvPr id="68" name="TextShape 15"/>
          <p:cNvSpPr txBox="1"/>
          <p:nvPr/>
        </p:nvSpPr>
        <p:spPr>
          <a:xfrm>
            <a:off x="360000" y="1244880"/>
            <a:ext cx="3168000" cy="98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b="0" strike="noStrike" spc="-1" dirty="0">
                <a:latin typeface="Adobe Garamond Pro"/>
              </a:rPr>
              <a:t>Challenge: to identify diseases like humans by examining normal images to find anomalies</a:t>
            </a:r>
          </a:p>
          <a:p>
            <a:endParaRPr lang="en-GB" sz="1200" b="0" strike="noStrike" spc="-1" dirty="0">
              <a:latin typeface="Adobe Garamond Pro"/>
            </a:endParaRPr>
          </a:p>
          <a:p>
            <a:r>
              <a:rPr lang="en-GB" sz="1200" b="0" strike="noStrike" spc="-1" dirty="0">
                <a:latin typeface="Adobe Garamond Pro"/>
              </a:rPr>
              <a:t>Solution: Deep generative machine learning models VAE and GAN</a:t>
            </a:r>
          </a:p>
        </p:txBody>
      </p:sp>
      <p:sp>
        <p:nvSpPr>
          <p:cNvPr id="69" name="TextShape 16"/>
          <p:cNvSpPr txBox="1"/>
          <p:nvPr/>
        </p:nvSpPr>
        <p:spPr>
          <a:xfrm>
            <a:off x="6840000" y="2540880"/>
            <a:ext cx="1656000" cy="26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b="1" strike="noStrike" spc="-1" dirty="0">
                <a:latin typeface="Adobe Garamond Pro"/>
              </a:rPr>
              <a:t>Anomaly Detection</a:t>
            </a:r>
            <a:endParaRPr lang="en-GB" sz="1200" b="0" strike="noStrike" spc="-1" dirty="0">
              <a:latin typeface="Adobe Garamond Pro"/>
            </a:endParaRPr>
          </a:p>
        </p:txBody>
      </p:sp>
      <p:sp>
        <p:nvSpPr>
          <p:cNvPr id="70" name="CustomShape 17"/>
          <p:cNvSpPr/>
          <p:nvPr/>
        </p:nvSpPr>
        <p:spPr>
          <a:xfrm>
            <a:off x="6696000" y="864000"/>
            <a:ext cx="2952000" cy="1584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TextShape 18"/>
          <p:cNvSpPr txBox="1"/>
          <p:nvPr/>
        </p:nvSpPr>
        <p:spPr>
          <a:xfrm>
            <a:off x="3744000" y="1152000"/>
            <a:ext cx="2808000" cy="860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b="0" strike="noStrike" spc="-1" dirty="0">
                <a:latin typeface="Adobe Garamond Pro"/>
                <a:ea typeface="Noto Sans CJK SC Regular"/>
              </a:rPr>
              <a:t>From OCT images identify those with diseases. Instead of transfer learning we are interested in identifying anomalies.  Describe previous work done and data</a:t>
            </a:r>
            <a:r>
              <a:rPr lang="en-GB" sz="1200" b="0" strike="noStrike" spc="-1" dirty="0">
                <a:latin typeface="Adobe Garamond Pro"/>
              </a:rPr>
              <a:t> source</a:t>
            </a:r>
          </a:p>
        </p:txBody>
      </p:sp>
      <p:sp>
        <p:nvSpPr>
          <p:cNvPr id="72" name="TextShape 19"/>
          <p:cNvSpPr txBox="1"/>
          <p:nvPr/>
        </p:nvSpPr>
        <p:spPr>
          <a:xfrm>
            <a:off x="6810120" y="956520"/>
            <a:ext cx="2189880" cy="267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b="1" strike="noStrike" spc="-1" dirty="0">
                <a:latin typeface="Adobe Garamond Pro"/>
              </a:rPr>
              <a:t>References </a:t>
            </a:r>
            <a:endParaRPr lang="en-GB" sz="1200" b="0" strike="noStrike" spc="-1" dirty="0">
              <a:latin typeface="Adobe Garamond Pro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13"/>
          <a:stretch/>
        </p:blipFill>
        <p:spPr>
          <a:xfrm>
            <a:off x="3888000" y="4180680"/>
            <a:ext cx="2503080" cy="1075320"/>
          </a:xfrm>
          <a:prstGeom prst="rect">
            <a:avLst/>
          </a:prstGeom>
          <a:ln>
            <a:noFill/>
          </a:ln>
        </p:spPr>
      </p:pic>
      <p:sp>
        <p:nvSpPr>
          <p:cNvPr id="74" name="TextShape 20"/>
          <p:cNvSpPr txBox="1"/>
          <p:nvPr/>
        </p:nvSpPr>
        <p:spPr>
          <a:xfrm>
            <a:off x="6840000" y="4104000"/>
            <a:ext cx="2592000" cy="39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b="0" strike="noStrike" spc="-1" dirty="0">
                <a:latin typeface="Adobe Garamond Pro"/>
                <a:ea typeface="Noto Sans CJK SC Regular"/>
              </a:rPr>
              <a:t>A complicated equation here to show anomaly identification</a:t>
            </a:r>
            <a:endParaRPr lang="en-GB" sz="1200" b="0" strike="noStrike" spc="-1" dirty="0">
              <a:latin typeface="Adobe Garamond Pro"/>
            </a:endParaRPr>
          </a:p>
        </p:txBody>
      </p:sp>
      <p:sp>
        <p:nvSpPr>
          <p:cNvPr id="75" name="TextShape 21"/>
          <p:cNvSpPr txBox="1"/>
          <p:nvPr/>
        </p:nvSpPr>
        <p:spPr>
          <a:xfrm>
            <a:off x="1944000" y="4464000"/>
            <a:ext cx="1440000" cy="64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b="0" strike="noStrike" spc="-1" dirty="0">
                <a:latin typeface="Adobe Garamond Pro"/>
                <a:ea typeface="Noto Sans CJK SC Regular"/>
              </a:rPr>
              <a:t>A complicated equation here to show VAE sampling</a:t>
            </a:r>
            <a:endParaRPr lang="en-GB" sz="1200" b="0" strike="noStrike" spc="-1" dirty="0">
              <a:latin typeface="Adobe Garamond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565E5EC-D41D-5444-9C41-209A254013BB}"/>
              </a:ext>
            </a:extLst>
          </p:cNvPr>
          <p:cNvGrpSpPr/>
          <p:nvPr/>
        </p:nvGrpSpPr>
        <p:grpSpPr>
          <a:xfrm>
            <a:off x="2205699" y="2048451"/>
            <a:ext cx="5602732" cy="2438186"/>
            <a:chOff x="2205699" y="2048451"/>
            <a:chExt cx="5602732" cy="2438186"/>
          </a:xfrm>
        </p:grpSpPr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81F30270-6BE9-F144-A443-285288053021}"/>
                </a:ext>
              </a:extLst>
            </p:cNvPr>
            <p:cNvSpPr/>
            <p:nvPr/>
          </p:nvSpPr>
          <p:spPr>
            <a:xfrm>
              <a:off x="3223648" y="2664200"/>
              <a:ext cx="1067134" cy="662561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Myriad Pro" panose="020B0503030403020204" pitchFamily="34" charset="0"/>
                </a:rPr>
                <a:t>Encoder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658CAC2-6918-134B-B19B-BA5FC6763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699" y="2543212"/>
              <a:ext cx="912910" cy="912910"/>
            </a:xfrm>
            <a:prstGeom prst="rect">
              <a:avLst/>
            </a:prstGeom>
          </p:spPr>
        </p:pic>
        <p:sp>
          <p:nvSpPr>
            <p:cNvPr id="9" name="Double Bracket 8">
              <a:extLst>
                <a:ext uri="{FF2B5EF4-FFF2-40B4-BE49-F238E27FC236}">
                  <a16:creationId xmlns:a16="http://schemas.microsoft.com/office/drawing/2014/main" id="{3728E818-6F0B-DC45-8D81-5FF6AC732826}"/>
                </a:ext>
              </a:extLst>
            </p:cNvPr>
            <p:cNvSpPr/>
            <p:nvPr/>
          </p:nvSpPr>
          <p:spPr>
            <a:xfrm>
              <a:off x="4393651" y="2048451"/>
              <a:ext cx="1228998" cy="2035347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E57E30-60AB-B04A-B46D-305C198D18A2}"/>
                </a:ext>
              </a:extLst>
            </p:cNvPr>
            <p:cNvSpPr txBox="1"/>
            <p:nvPr/>
          </p:nvSpPr>
          <p:spPr>
            <a:xfrm>
              <a:off x="4466095" y="2119103"/>
              <a:ext cx="1088449" cy="1894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000" dirty="0">
                  <a:latin typeface="Myriad Pro" panose="020B0503030403020204" pitchFamily="34" charset="0"/>
                </a:rPr>
                <a:t>Smile: 0.52</a:t>
              </a:r>
            </a:p>
            <a:p>
              <a:pPr>
                <a:lnSpc>
                  <a:spcPct val="200000"/>
                </a:lnSpc>
              </a:pPr>
              <a:r>
                <a:rPr lang="en-US" sz="1000" dirty="0">
                  <a:latin typeface="Myriad Pro" panose="020B0503030403020204" pitchFamily="34" charset="0"/>
                </a:rPr>
                <a:t>Skin tone: 0.4</a:t>
              </a:r>
            </a:p>
            <a:p>
              <a:pPr>
                <a:lnSpc>
                  <a:spcPct val="200000"/>
                </a:lnSpc>
              </a:pPr>
              <a:r>
                <a:rPr lang="en-US" sz="1000" dirty="0">
                  <a:latin typeface="Myriad Pro" panose="020B0503030403020204" pitchFamily="34" charset="0"/>
                </a:rPr>
                <a:t>Gender: -0.82</a:t>
              </a:r>
            </a:p>
            <a:p>
              <a:pPr>
                <a:lnSpc>
                  <a:spcPct val="200000"/>
                </a:lnSpc>
              </a:pPr>
              <a:r>
                <a:rPr lang="en-US" sz="1000" dirty="0">
                  <a:latin typeface="Myriad Pro" panose="020B0503030403020204" pitchFamily="34" charset="0"/>
                </a:rPr>
                <a:t>Beard: 0.002</a:t>
              </a:r>
            </a:p>
            <a:p>
              <a:pPr>
                <a:lnSpc>
                  <a:spcPct val="200000"/>
                </a:lnSpc>
              </a:pPr>
              <a:r>
                <a:rPr lang="en-US" sz="1000" dirty="0">
                  <a:latin typeface="Myriad Pro" panose="020B0503030403020204" pitchFamily="34" charset="0"/>
                </a:rPr>
                <a:t>Glasses: 0.85</a:t>
              </a:r>
            </a:p>
            <a:p>
              <a:pPr>
                <a:lnSpc>
                  <a:spcPct val="200000"/>
                </a:lnSpc>
              </a:pPr>
              <a:r>
                <a:rPr lang="en-US" sz="1000" dirty="0">
                  <a:latin typeface="Myriad Pro" panose="020B0503030403020204" pitchFamily="34" charset="0"/>
                </a:rPr>
                <a:t>Hair colour: 0.35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D457482-3874-6B45-B288-D205EFCD1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5521" y="2536412"/>
              <a:ext cx="912910" cy="912910"/>
            </a:xfrm>
            <a:prstGeom prst="rect">
              <a:avLst/>
            </a:prstGeom>
          </p:spPr>
        </p:pic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B95D8CFC-8E5D-8C4C-8D73-6A553A258D36}"/>
                </a:ext>
              </a:extLst>
            </p:cNvPr>
            <p:cNvSpPr/>
            <p:nvPr/>
          </p:nvSpPr>
          <p:spPr>
            <a:xfrm>
              <a:off x="5725518" y="2664199"/>
              <a:ext cx="1067134" cy="662561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Myriad Pro" panose="020B0503030403020204" pitchFamily="34" charset="0"/>
                </a:rPr>
                <a:t>Decoder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15600A3-D17D-1743-B8A1-C93BBEFE9884}"/>
                </a:ext>
              </a:extLst>
            </p:cNvPr>
            <p:cNvSpPr/>
            <p:nvPr/>
          </p:nvSpPr>
          <p:spPr>
            <a:xfrm>
              <a:off x="4273814" y="4178860"/>
              <a:ext cx="14686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Myriad Pro" panose="020B0503030403020204" pitchFamily="34" charset="0"/>
                </a:rPr>
                <a:t>Latent attributes 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488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1D81-5531-B443-8928-1336B5CD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8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2725</TotalTime>
  <Words>117</Words>
  <Application>Microsoft Macintosh PowerPoint</Application>
  <PresentationFormat>Custom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Adobe Garamond Pro</vt:lpstr>
      <vt:lpstr>DejaVu Sans</vt:lpstr>
      <vt:lpstr>Noto Sans CJK SC Regular</vt:lpstr>
      <vt:lpstr>Times New Roman</vt:lpstr>
      <vt:lpstr>Arial</vt:lpstr>
      <vt:lpstr>Myriad Pro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Sue Liu</cp:lastModifiedBy>
  <cp:revision>11</cp:revision>
  <cp:lastPrinted>2019-03-06T17:32:57Z</cp:lastPrinted>
  <dcterms:created xsi:type="dcterms:W3CDTF">2019-03-05T10:12:17Z</dcterms:created>
  <dcterms:modified xsi:type="dcterms:W3CDTF">2019-03-08T12:01:30Z</dcterms:modified>
  <dc:language>en-GB</dc:language>
</cp:coreProperties>
</file>